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35"/>
  </p:notesMasterIdLst>
  <p:handoutMasterIdLst>
    <p:handoutMasterId r:id="rId36"/>
  </p:handoutMasterIdLst>
  <p:sldIdLst>
    <p:sldId id="573" r:id="rId2"/>
    <p:sldId id="834" r:id="rId3"/>
    <p:sldId id="812" r:id="rId4"/>
    <p:sldId id="868" r:id="rId5"/>
    <p:sldId id="870" r:id="rId6"/>
    <p:sldId id="815" r:id="rId7"/>
    <p:sldId id="872" r:id="rId8"/>
    <p:sldId id="871" r:id="rId9"/>
    <p:sldId id="831" r:id="rId10"/>
    <p:sldId id="832" r:id="rId11"/>
    <p:sldId id="836" r:id="rId12"/>
    <p:sldId id="841" r:id="rId13"/>
    <p:sldId id="837" r:id="rId14"/>
    <p:sldId id="839" r:id="rId15"/>
    <p:sldId id="873" r:id="rId16"/>
    <p:sldId id="842" r:id="rId17"/>
    <p:sldId id="849" r:id="rId18"/>
    <p:sldId id="850" r:id="rId19"/>
    <p:sldId id="851" r:id="rId20"/>
    <p:sldId id="857" r:id="rId21"/>
    <p:sldId id="858" r:id="rId22"/>
    <p:sldId id="852" r:id="rId23"/>
    <p:sldId id="875" r:id="rId24"/>
    <p:sldId id="876" r:id="rId25"/>
    <p:sldId id="877" r:id="rId26"/>
    <p:sldId id="878" r:id="rId27"/>
    <p:sldId id="845" r:id="rId28"/>
    <p:sldId id="846" r:id="rId29"/>
    <p:sldId id="879" r:id="rId30"/>
    <p:sldId id="880" r:id="rId31"/>
    <p:sldId id="881" r:id="rId32"/>
    <p:sldId id="882" r:id="rId33"/>
    <p:sldId id="8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80"/>
    <a:srgbClr val="66FFFF"/>
    <a:srgbClr val="000053"/>
    <a:srgbClr val="C5E176"/>
    <a:srgbClr val="408000"/>
    <a:srgbClr val="8000FF"/>
    <a:srgbClr val="6666FF"/>
    <a:srgbClr val="00FFFF"/>
    <a:srgbClr val="FFFF66"/>
    <a:srgbClr val="000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88298" autoAdjust="0"/>
  </p:normalViewPr>
  <p:slideViewPr>
    <p:cSldViewPr snapToGrid="0" snapToObjects="1">
      <p:cViewPr>
        <p:scale>
          <a:sx n="76" d="100"/>
          <a:sy n="76" d="100"/>
        </p:scale>
        <p:origin x="2664" y="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42A3-1AE4-E24A-99E0-0793FF859F2E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011F9-9310-B54B-9319-DBFD1870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2D40C-6BB9-764F-A17A-E488A2E13726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5942-383E-3240-932C-85547591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2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PPNs are often smaller than the VPNs</a:t>
            </a:r>
            <a:r>
              <a:rPr lang="en-US" baseline="0" dirty="0" smtClean="0"/>
              <a:t>, i.e., virtual memory is large, but physical memory is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r>
              <a:rPr lang="en-US" sz="1200" dirty="0" smtClean="0"/>
              <a:t>a page of a PT can be swapped out only</a:t>
            </a:r>
          </a:p>
          <a:p>
            <a:pPr eaLnBrk="0" hangingPunct="0"/>
            <a:r>
              <a:rPr lang="en-US" sz="1200" dirty="0" smtClean="0"/>
              <a:t>      if none its PTE’s point to pages in the </a:t>
            </a:r>
          </a:p>
          <a:p>
            <a:pPr eaLnBrk="0" hangingPunct="0"/>
            <a:r>
              <a:rPr lang="en-US" sz="1200" dirty="0" smtClean="0"/>
              <a:t>      primary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processes sharing the same file,</a:t>
            </a:r>
          </a:p>
          <a:p>
            <a:r>
              <a:rPr lang="en-US" dirty="0" smtClean="0"/>
              <a:t>Map the same memory segment to different</a:t>
            </a:r>
          </a:p>
          <a:p>
            <a:r>
              <a:rPr lang="en-US" dirty="0" smtClean="0"/>
              <a:t>Parts of their address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L = 12 (4KB pages)</a:t>
            </a:r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baseline="0" dirty="0" smtClean="0"/>
              <a:t> 32KB Cache, W = 32K/4K = 8</a:t>
            </a:r>
          </a:p>
          <a:p>
            <a:r>
              <a:rPr lang="en-US" baseline="0" dirty="0" smtClean="0"/>
              <a:t>For 4MB Cache, W = 4M / 4 K = 1024 </a:t>
            </a:r>
            <a:r>
              <a:rPr lang="en-US" baseline="0" dirty="0" smtClean="0">
                <a:sym typeface="Wingdings"/>
              </a:rPr>
              <a:t> Not feasible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8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92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8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5094" y="268288"/>
            <a:ext cx="6081139" cy="3900300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5884274" cy="205946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F8B3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94" y="4240475"/>
            <a:ext cx="5870827" cy="153836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0" y="4155141"/>
            <a:ext cx="182880" cy="2702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75094" y="2132110"/>
            <a:ext cx="608113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259" y="272674"/>
            <a:ext cx="2217164" cy="1731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148918" y="526228"/>
            <a:ext cx="718073" cy="566928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836" y="665136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 b="0"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5103832"/>
          </a:xfrm>
        </p:spPr>
        <p:txBody>
          <a:bodyPr/>
          <a:lstStyle>
            <a:lvl1pPr>
              <a:buClr>
                <a:srgbClr val="000041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rgbClr val="000090"/>
              </a:buClr>
              <a:defRPr sz="2600">
                <a:solidFill>
                  <a:srgbClr val="0000C7"/>
                </a:solidFill>
              </a:defRPr>
            </a:lvl2pPr>
            <a:lvl3pPr>
              <a:buClr>
                <a:srgbClr val="000041"/>
              </a:buClr>
              <a:defRPr sz="2400">
                <a:solidFill>
                  <a:srgbClr val="000000"/>
                </a:solidFill>
              </a:defRPr>
            </a:lvl3pPr>
            <a:lvl4pPr>
              <a:buClr>
                <a:srgbClr val="000080"/>
              </a:buClr>
              <a:defRPr sz="2200">
                <a:solidFill>
                  <a:srgbClr val="0000C7"/>
                </a:solidFill>
              </a:defRPr>
            </a:lvl4pPr>
            <a:lvl5pPr>
              <a:buClr>
                <a:srgbClr val="000041"/>
              </a:buCl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17526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341" y="6356350"/>
            <a:ext cx="6790765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54479" y="1938"/>
            <a:ext cx="621542" cy="388427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827" y="25240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FBF1C-9A3B-420E-AC44-AEA44EF353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7761111" y="6596063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October 18, 2016</a:t>
            </a:r>
            <a:endParaRPr lang="en-US" kern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6063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kern="0" smtClean="0"/>
              <a:t>ECE 4100/6100 | Fall 2016 | L15: Virtual Memory II                 Tushar Krishna, Georgia Tech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8150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October 18,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1" y="6356350"/>
            <a:ext cx="67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6086064" cy="205946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Lecture 15:</a:t>
            </a:r>
            <a:br>
              <a:rPr lang="en-US" sz="4800" dirty="0" smtClean="0"/>
            </a:br>
            <a:r>
              <a:rPr lang="en-US" sz="4800" dirty="0" smtClean="0"/>
              <a:t>Virtual Memory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Tushar Krishna</a:t>
            </a:r>
          </a:p>
          <a:p>
            <a:endParaRPr lang="en-US" dirty="0"/>
          </a:p>
          <a:p>
            <a:r>
              <a:rPr lang="en-US" dirty="0"/>
              <a:t>School of Electrical and Computer Engineering</a:t>
            </a:r>
          </a:p>
          <a:p>
            <a:r>
              <a:rPr lang="en-US" dirty="0"/>
              <a:t>Georgia Institute of Technology</a:t>
            </a:r>
          </a:p>
          <a:p>
            <a:endParaRPr lang="en-US" dirty="0"/>
          </a:p>
          <a:p>
            <a:r>
              <a:rPr lang="en-US" dirty="0" err="1" smtClean="0">
                <a:latin typeface="Tahoma" charset="0"/>
                <a:ea typeface="Tahoma" charset="0"/>
                <a:cs typeface="Tahoma" charset="0"/>
              </a:rPr>
              <a:t>tushar@ece.gatech.edu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93341" y="165108"/>
            <a:ext cx="5686576" cy="14604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rgbClr val="F8B33C"/>
                </a:solidFill>
              </a:rPr>
              <a:t>ECE4100/ECE6100/CS4290/CS6290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Advanced Computer Architecture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Fall 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8514" y="1651000"/>
            <a:ext cx="5783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8B33C"/>
                </a:solidFill>
              </a:rPr>
              <a:t>http://</a:t>
            </a:r>
            <a:r>
              <a:rPr lang="en-US" sz="1600" i="1" dirty="0" err="1" smtClean="0">
                <a:solidFill>
                  <a:srgbClr val="F8B33C"/>
                </a:solidFill>
              </a:rPr>
              <a:t>tusharkrishna.ece.gatech.edu</a:t>
            </a:r>
            <a:r>
              <a:rPr lang="en-US" sz="1600" i="1" dirty="0" smtClean="0">
                <a:solidFill>
                  <a:srgbClr val="F8B33C"/>
                </a:solidFill>
              </a:rPr>
              <a:t>/teaching/aca_f16/</a:t>
            </a:r>
            <a:endParaRPr lang="en-US" sz="1600" i="1" dirty="0">
              <a:solidFill>
                <a:srgbClr val="F8B33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1" y="6230491"/>
            <a:ext cx="845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Acknowledgment: Lecture slides adapted from MIT EECS 6.823 (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Arvind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J.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Emer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UCB CS 252 (K.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Asanovic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and UW CS 378 (L. </a:t>
            </a:r>
            <a:r>
              <a:rPr lang="en-US" sz="16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Ceze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sz="16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a Cache!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cache for frequently used Virtual to Physical address translations</a:t>
            </a:r>
          </a:p>
          <a:p>
            <a:pPr lvl="1"/>
            <a:r>
              <a:rPr lang="en-US" b="1" dirty="0" smtClean="0">
                <a:solidFill>
                  <a:srgbClr val="0000C7"/>
                </a:solidFill>
              </a:rPr>
              <a:t>Translation Lookaside Buffer (TLB)</a:t>
            </a:r>
          </a:p>
          <a:p>
            <a:pPr lvl="1"/>
            <a:r>
              <a:rPr lang="en-US" dirty="0" smtClean="0"/>
              <a:t>TLB Hit 	</a:t>
            </a:r>
            <a:r>
              <a:rPr lang="en-US" dirty="0" smtClean="0">
                <a:sym typeface="Wingdings"/>
              </a:rPr>
              <a:t>=&gt; Single Cycle Translation</a:t>
            </a:r>
          </a:p>
          <a:p>
            <a:pPr lvl="1"/>
            <a:r>
              <a:rPr lang="en-US" dirty="0" smtClean="0">
                <a:solidFill>
                  <a:srgbClr val="0000C7"/>
                </a:solidFill>
                <a:sym typeface="Wingdings"/>
              </a:rPr>
              <a:t>TLB Miss  =&gt; Page Table Walk to refill</a:t>
            </a:r>
            <a:endParaRPr lang="en-US" dirty="0">
              <a:solidFill>
                <a:srgbClr val="0000C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10238" y="5878433"/>
            <a:ext cx="1600200" cy="2794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92176" y="4457621"/>
            <a:ext cx="3213100" cy="915987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08051" y="4760833"/>
            <a:ext cx="319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892176" y="4457621"/>
            <a:ext cx="0" cy="91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146176" y="4457621"/>
            <a:ext cx="0" cy="91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911476" y="4470321"/>
            <a:ext cx="0" cy="903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753101" y="3754358"/>
            <a:ext cx="2476500" cy="2794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353301" y="3767058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081713" y="3706733"/>
            <a:ext cx="210634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800" dirty="0">
                <a:ea typeface="굴림" charset="-127"/>
                <a:cs typeface="굴림" charset="-127"/>
              </a:rPr>
              <a:t>VPN   	      offset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849571" y="4419521"/>
            <a:ext cx="299630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dirty="0">
                <a:ea typeface="굴림" charset="-127"/>
                <a:cs typeface="굴림" charset="-127"/>
              </a:rPr>
              <a:t>v</a:t>
            </a:r>
            <a:r>
              <a:rPr lang="en-US" altLang="ko-KR" sz="1800" dirty="0" smtClean="0">
                <a:ea typeface="굴림" charset="-127"/>
                <a:cs typeface="굴림" charset="-127"/>
              </a:rPr>
              <a:t>  </a:t>
            </a:r>
            <a:r>
              <a:rPr lang="en-US" altLang="ko-KR" sz="1600" dirty="0" smtClean="0">
                <a:ea typeface="굴림" charset="-127"/>
                <a:cs typeface="굴림" charset="-127"/>
              </a:rPr>
              <a:t>protection   </a:t>
            </a:r>
            <a:r>
              <a:rPr lang="en-US" altLang="ko-KR" sz="1800" dirty="0" smtClean="0">
                <a:ea typeface="굴림" charset="-127"/>
                <a:cs typeface="굴림" charset="-127"/>
              </a:rPr>
              <a:t>tag        PPN</a:t>
            </a:r>
            <a:endParaRPr lang="en-US" altLang="ko-KR" sz="1800" dirty="0">
              <a:ea typeface="굴림" charset="-127"/>
              <a:cs typeface="굴림" charset="-127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141663" y="5754608"/>
            <a:ext cx="223458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2000" dirty="0">
                <a:ea typeface="굴림" charset="-127"/>
                <a:cs typeface="굴림" charset="-127"/>
              </a:rPr>
              <a:t>physical address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708651" y="5865733"/>
            <a:ext cx="2476500" cy="2794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7308851" y="5878433"/>
            <a:ext cx="0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062663" y="5830808"/>
            <a:ext cx="21576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800" dirty="0">
                <a:ea typeface="굴림" charset="-127"/>
                <a:cs typeface="굴림" charset="-127"/>
              </a:rPr>
              <a:t>PPN	    </a:t>
            </a:r>
            <a:r>
              <a:rPr lang="en-US" altLang="ko-KR" sz="1800" dirty="0" smtClean="0">
                <a:ea typeface="굴림" charset="-127"/>
                <a:cs typeface="굴림" charset="-127"/>
              </a:rPr>
              <a:t>          </a:t>
            </a:r>
            <a:r>
              <a:rPr lang="en-US" altLang="ko-KR" sz="1800" dirty="0">
                <a:ea typeface="굴림" charset="-127"/>
                <a:cs typeface="굴림" charset="-127"/>
              </a:rPr>
              <a:t>offset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505201" y="3665458"/>
            <a:ext cx="182293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800" i="1" dirty="0">
                <a:ea typeface="굴림" charset="-127"/>
                <a:cs typeface="굴림" charset="-127"/>
              </a:rPr>
              <a:t>virtual address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7826457" y="4030583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3522663" y="5373608"/>
            <a:ext cx="2979738" cy="452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"/>
              </a:cxn>
              <a:cxn ang="0">
                <a:pos x="1876" y="71"/>
              </a:cxn>
              <a:cxn ang="0">
                <a:pos x="1876" y="284"/>
              </a:cxn>
            </a:cxnLst>
            <a:rect l="0" t="0" r="r" b="b"/>
            <a:pathLst>
              <a:path w="1877" h="285">
                <a:moveTo>
                  <a:pt x="0" y="0"/>
                </a:moveTo>
                <a:lnTo>
                  <a:pt x="0" y="71"/>
                </a:lnTo>
                <a:lnTo>
                  <a:pt x="1876" y="71"/>
                </a:lnTo>
                <a:lnTo>
                  <a:pt x="1876" y="28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303463" y="4452303"/>
            <a:ext cx="0" cy="909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2582996" y="5373608"/>
            <a:ext cx="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365630" y="5678408"/>
            <a:ext cx="58433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dirty="0">
                <a:ea typeface="굴림" charset="-127"/>
                <a:cs typeface="굴림" charset="-127"/>
              </a:rPr>
              <a:t>hit?</a:t>
            </a: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898526" y="5051346"/>
            <a:ext cx="3197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2344738" y="4021058"/>
            <a:ext cx="4114800" cy="438150"/>
          </a:xfrm>
          <a:custGeom>
            <a:avLst/>
            <a:gdLst/>
            <a:ahLst/>
            <a:cxnLst>
              <a:cxn ang="0">
                <a:pos x="2592" y="0"/>
              </a:cxn>
              <a:cxn ang="0">
                <a:pos x="2592" y="96"/>
              </a:cxn>
              <a:cxn ang="0">
                <a:pos x="0" y="96"/>
              </a:cxn>
              <a:cxn ang="0">
                <a:pos x="0" y="288"/>
              </a:cxn>
            </a:cxnLst>
            <a:rect l="0" t="0" r="r" b="b"/>
            <a:pathLst>
              <a:path w="2592" h="288">
                <a:moveTo>
                  <a:pt x="2592" y="0"/>
                </a:moveTo>
                <a:lnTo>
                  <a:pt x="2592" y="96"/>
                </a:lnTo>
                <a:lnTo>
                  <a:pt x="0" y="96"/>
                </a:lnTo>
                <a:lnTo>
                  <a:pt x="0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4160709" y="4384468"/>
            <a:ext cx="338104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800" dirty="0">
                <a:ea typeface="굴림" charset="-127"/>
                <a:cs typeface="굴림" charset="-127"/>
              </a:rPr>
              <a:t>(VPN = virtual page number)</a:t>
            </a:r>
            <a:endParaRPr lang="en-US" altLang="ko-KR" sz="2000" dirty="0">
              <a:ea typeface="굴림" charset="-127"/>
              <a:cs typeface="굴림" charset="-127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119434" y="4979780"/>
            <a:ext cx="360060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800" dirty="0">
                <a:ea typeface="굴림" charset="-127"/>
                <a:cs typeface="굴림" charset="-127"/>
              </a:rPr>
              <a:t>(PPN = physical page number)</a:t>
            </a:r>
            <a:endParaRPr lang="en-US" altLang="ko-KR" sz="2000" dirty="0"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8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Typically 32-128 </a:t>
            </a:r>
            <a:r>
              <a:rPr lang="en-US" altLang="ko-KR" dirty="0" smtClean="0"/>
              <a:t>entries</a:t>
            </a:r>
          </a:p>
          <a:p>
            <a:pPr lvl="1"/>
            <a:r>
              <a:rPr lang="en-US" altLang="ko-KR" dirty="0" smtClean="0"/>
              <a:t>usually </a:t>
            </a:r>
            <a:r>
              <a:rPr lang="en-US" altLang="ko-KR" dirty="0"/>
              <a:t>fully </a:t>
            </a:r>
            <a:r>
              <a:rPr lang="en-US" altLang="ko-KR" dirty="0" smtClean="0"/>
              <a:t>associative. Why?</a:t>
            </a:r>
            <a:endParaRPr lang="en-US" altLang="ko-KR" dirty="0"/>
          </a:p>
          <a:p>
            <a:pPr lvl="2"/>
            <a:r>
              <a:rPr lang="en-US" altLang="ko-KR" dirty="0"/>
              <a:t>Each entry maps a </a:t>
            </a:r>
            <a:r>
              <a:rPr lang="en-US" altLang="ko-KR" dirty="0" smtClean="0"/>
              <a:t>large memory space (4kB), </a:t>
            </a:r>
            <a:r>
              <a:rPr lang="en-US" altLang="ko-KR" dirty="0"/>
              <a:t>hence less spatial locality across pages </a:t>
            </a:r>
            <a:r>
              <a:rPr lang="en-US" altLang="ko-KR" dirty="0">
                <a:sym typeface="Wingdings" charset="2"/>
              </a:rPr>
              <a:t></a:t>
            </a:r>
            <a:r>
              <a:rPr lang="en-US" altLang="ko-KR" dirty="0"/>
              <a:t> more likely that two entries conflict</a:t>
            </a:r>
          </a:p>
          <a:p>
            <a:pPr lvl="1"/>
            <a:r>
              <a:rPr lang="en-US" altLang="ko-KR" dirty="0"/>
              <a:t>Sometimes larger TLBs (256-512 entries) are 4-8 way </a:t>
            </a:r>
            <a:r>
              <a:rPr lang="en-US" altLang="ko-KR" dirty="0" smtClean="0"/>
              <a:t>set-associative to reduce TLB latency</a:t>
            </a:r>
            <a:endParaRPr lang="en-US" altLang="ko-KR" dirty="0"/>
          </a:p>
          <a:p>
            <a:pPr lvl="1"/>
            <a:r>
              <a:rPr lang="en-US" altLang="ko-KR" dirty="0"/>
              <a:t>Larger systems sometimes have multi-level (L1 and L2) TLBs</a:t>
            </a:r>
          </a:p>
          <a:p>
            <a:pPr lvl="1"/>
            <a:r>
              <a:rPr lang="en-US" altLang="ko-KR" dirty="0"/>
              <a:t>Random or FIFO replacement policy</a:t>
            </a:r>
          </a:p>
          <a:p>
            <a:r>
              <a:rPr lang="en-US" altLang="ko-KR" dirty="0"/>
              <a:t>TLB Reach: Size of largest virtual address space that can be simultaneously mapped by TLB</a:t>
            </a:r>
          </a:p>
          <a:p>
            <a:pPr lvl="1"/>
            <a:r>
              <a:rPr lang="en-US" altLang="ko-KR" dirty="0"/>
              <a:t>Example: 64 TLB entries, 4KB pages, one page per </a:t>
            </a:r>
            <a:r>
              <a:rPr lang="en-US" altLang="ko-KR" dirty="0" smtClean="0"/>
              <a:t>entry</a:t>
            </a:r>
            <a:endParaRPr lang="en-US" altLang="ko-KR" dirty="0"/>
          </a:p>
          <a:p>
            <a:pPr lvl="1"/>
            <a:r>
              <a:rPr lang="en-US" altLang="ko-KR" dirty="0"/>
              <a:t>TLB </a:t>
            </a:r>
            <a:r>
              <a:rPr lang="en-US" altLang="ko-KR" dirty="0" smtClean="0"/>
              <a:t>Reach?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98520" y="5892105"/>
            <a:ext cx="4596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64 entries * 4 KB = 256 KB </a:t>
            </a:r>
            <a:r>
              <a:rPr lang="en-US" i="1" dirty="0" smtClean="0">
                <a:solidFill>
                  <a:srgbClr val="FF0000"/>
                </a:solidFill>
              </a:rPr>
              <a:t>(if contiguous)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TLB Miss same as a Page Fault?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</a:p>
          <a:p>
            <a:pPr lvl="1"/>
            <a:r>
              <a:rPr lang="en-US" dirty="0" smtClean="0"/>
              <a:t>TLB Miss: Virtual to Physical Translation does not exist in TLB</a:t>
            </a:r>
          </a:p>
          <a:p>
            <a:pPr lvl="1"/>
            <a:r>
              <a:rPr lang="en-US" dirty="0" smtClean="0"/>
              <a:t>Page Fault: The </a:t>
            </a:r>
            <a:r>
              <a:rPr lang="en-US" dirty="0"/>
              <a:t>Virtual to Physical Translation </a:t>
            </a:r>
            <a:r>
              <a:rPr lang="en-US" dirty="0" smtClean="0"/>
              <a:t>does not exist in Page Table</a:t>
            </a:r>
          </a:p>
          <a:p>
            <a:pPr lvl="2"/>
            <a:r>
              <a:rPr lang="en-US" dirty="0" smtClean="0"/>
              <a:t>i.e., the physical page does not exist in memory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as to be brought in and a translation added into the Page Table Entry</a:t>
            </a:r>
          </a:p>
          <a:p>
            <a:pPr lvl="1"/>
            <a:r>
              <a:rPr lang="en-US" dirty="0" smtClean="0"/>
              <a:t>TLB miss may or may not lead to a page fault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6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 TLB Miss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3200" dirty="0"/>
              <a:t>Software (</a:t>
            </a:r>
            <a:r>
              <a:rPr lang="en-US" altLang="ko-KR" sz="3200" i="1" dirty="0"/>
              <a:t>MIPS, Alpha</a:t>
            </a:r>
            <a:r>
              <a:rPr lang="en-US" altLang="ko-KR" sz="3200" dirty="0"/>
              <a:t>)</a:t>
            </a:r>
          </a:p>
          <a:p>
            <a:pPr lvl="1"/>
            <a:r>
              <a:rPr lang="en-US" altLang="ko-KR" sz="2400" dirty="0"/>
              <a:t>TLB miss causes an exception and the operating system walks the page tables and reloads TLB. A privileged “</a:t>
            </a:r>
            <a:r>
              <a:rPr lang="en-US" altLang="ko-KR" sz="2400" dirty="0" err="1"/>
              <a:t>untranslated</a:t>
            </a:r>
            <a:r>
              <a:rPr lang="en-US" altLang="ko-KR" sz="2400" dirty="0"/>
              <a:t>”  addressing mode used for walk.</a:t>
            </a:r>
          </a:p>
          <a:p>
            <a:pPr lvl="1"/>
            <a:r>
              <a:rPr lang="en-US" altLang="ko-KR" dirty="0"/>
              <a:t>Software TLB miss can be very expensive on out-of-order superscalar processor as requires a flush of pipeline to jump to </a:t>
            </a:r>
            <a:r>
              <a:rPr lang="en-US" altLang="ko-KR" dirty="0" smtClean="0"/>
              <a:t>exception handler</a:t>
            </a:r>
            <a:r>
              <a:rPr lang="en-US" altLang="ko-KR" dirty="0"/>
              <a:t>.</a:t>
            </a:r>
            <a:endParaRPr lang="en-US" altLang="ko-KR" sz="2400" dirty="0"/>
          </a:p>
          <a:p>
            <a:r>
              <a:rPr lang="en-US" altLang="ko-KR" sz="3200" dirty="0"/>
              <a:t>Hardware (</a:t>
            </a:r>
            <a:r>
              <a:rPr lang="en-US" altLang="ko-KR" sz="3200" i="1" dirty="0"/>
              <a:t>SPARC v8, x86, PowerPC, RISC-V</a:t>
            </a:r>
            <a:r>
              <a:rPr lang="en-US" altLang="ko-KR" sz="3200" dirty="0"/>
              <a:t>)</a:t>
            </a:r>
          </a:p>
          <a:p>
            <a:pPr lvl="1"/>
            <a:r>
              <a:rPr lang="en-US" altLang="ko-KR" sz="2400" dirty="0"/>
              <a:t>A memory management unit (MMU) walks the page tables and reloads the TLB.</a:t>
            </a:r>
          </a:p>
          <a:p>
            <a:pPr lvl="1"/>
            <a:r>
              <a:rPr lang="en-US" altLang="ko-KR" sz="2400" dirty="0"/>
              <a:t>If a missing (data or PT) page is encountered during the TLB reloading, MMU gives up and signals a Page Fault exception for the original instruction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Note: TLB is a </a:t>
            </a:r>
            <a:r>
              <a:rPr lang="en-US" altLang="ko-KR" i="1" dirty="0" err="1" smtClean="0"/>
              <a:t>microarchitectural</a:t>
            </a:r>
            <a:r>
              <a:rPr lang="en-US" altLang="ko-KR" dirty="0" smtClean="0"/>
              <a:t> optimization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given ISA can use either TLB miss strategy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7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 Page 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the referenced page is not in DRAM:</a:t>
            </a:r>
          </a:p>
          <a:p>
            <a:pPr lvl="1"/>
            <a:r>
              <a:rPr lang="en-US" dirty="0" smtClean="0"/>
              <a:t>A “Page Fault” exception is thrown</a:t>
            </a:r>
          </a:p>
          <a:p>
            <a:pPr lvl="2"/>
            <a:r>
              <a:rPr lang="en-US" dirty="0" smtClean="0"/>
              <a:t>Pipeline flushed</a:t>
            </a:r>
          </a:p>
          <a:p>
            <a:pPr lvl="2"/>
            <a:r>
              <a:rPr lang="en-US" dirty="0" smtClean="0"/>
              <a:t>Control jumps to a kernel instruction</a:t>
            </a:r>
          </a:p>
          <a:p>
            <a:pPr lvl="2"/>
            <a:r>
              <a:rPr lang="en-US" dirty="0" smtClean="0"/>
              <a:t>Page faults are completely handled in software by the OS</a:t>
            </a:r>
          </a:p>
          <a:p>
            <a:pPr lvl="3"/>
            <a:r>
              <a:rPr lang="en-US" dirty="0" smtClean="0"/>
              <a:t>Can take micro-seconds of delay</a:t>
            </a:r>
          </a:p>
          <a:p>
            <a:pPr lvl="3"/>
            <a:r>
              <a:rPr lang="en-US" dirty="0"/>
              <a:t>Another job may be run on the CPU while the first job waits for the requested page to be read from disk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missing page is </a:t>
            </a:r>
            <a:r>
              <a:rPr lang="en-US" dirty="0" smtClean="0"/>
              <a:t>brought into DRAM from disk (or created if empty)</a:t>
            </a:r>
          </a:p>
          <a:p>
            <a:pPr lvl="2"/>
            <a:r>
              <a:rPr lang="en-US" dirty="0"/>
              <a:t>If no free pages are left, a page is swapped </a:t>
            </a:r>
            <a:r>
              <a:rPr lang="en-US" dirty="0" smtClean="0"/>
              <a:t>out</a:t>
            </a:r>
          </a:p>
          <a:p>
            <a:pPr lvl="3"/>
            <a:r>
              <a:rPr lang="en-US" dirty="0"/>
              <a:t>Pseudo-LRU replacement policy, implemented in </a:t>
            </a:r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Page Table is updated</a:t>
            </a:r>
          </a:p>
          <a:p>
            <a:pPr lvl="1"/>
            <a:r>
              <a:rPr lang="en-US" dirty="0" smtClean="0"/>
              <a:t>Instruction is restarted – this time it will not encounter a page fault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8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 Page 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that all?</a:t>
            </a:r>
          </a:p>
          <a:p>
            <a:pPr lvl="1"/>
            <a:r>
              <a:rPr lang="en-US" dirty="0"/>
              <a:t>TLB may have stale translations! (as OS updated page table and possibly swapped out some page(s))</a:t>
            </a:r>
          </a:p>
          <a:p>
            <a:pPr lvl="2"/>
            <a:r>
              <a:rPr lang="en-US" dirty="0"/>
              <a:t>Need to flush the existing translations from TLB</a:t>
            </a:r>
          </a:p>
          <a:p>
            <a:pPr lvl="2"/>
            <a:r>
              <a:rPr lang="en-US" dirty="0"/>
              <a:t>Known as “TLB </a:t>
            </a:r>
            <a:r>
              <a:rPr lang="en-US" dirty="0" err="1" smtClean="0"/>
              <a:t>Shootdown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is </a:t>
            </a:r>
            <a:r>
              <a:rPr lang="en-US" dirty="0"/>
              <a:t>an expensive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2153674" y="5614603"/>
            <a:ext cx="0" cy="457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1391674" y="5090728"/>
            <a:ext cx="2667000" cy="981075"/>
          </a:xfrm>
          <a:custGeom>
            <a:avLst/>
            <a:gdLst>
              <a:gd name="T0" fmla="*/ 2147483647 w 1860"/>
              <a:gd name="T1" fmla="*/ 0 h 570"/>
              <a:gd name="T2" fmla="*/ 2147483647 w 1860"/>
              <a:gd name="T3" fmla="*/ 1688610506 h 570"/>
              <a:gd name="T4" fmla="*/ 123358800 w 1860"/>
              <a:gd name="T5" fmla="*/ 1670835845 h 570"/>
              <a:gd name="T6" fmla="*/ 49343811 w 1860"/>
              <a:gd name="T7" fmla="*/ 1653061183 h 570"/>
              <a:gd name="T8" fmla="*/ 0 w 1860"/>
              <a:gd name="T9" fmla="*/ 1653061183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0"/>
              <a:gd name="T16" fmla="*/ 0 h 570"/>
              <a:gd name="T17" fmla="*/ 1860 w 1860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0" h="570">
                <a:moveTo>
                  <a:pt x="1860" y="0"/>
                </a:moveTo>
                <a:lnTo>
                  <a:pt x="1860" y="570"/>
                </a:lnTo>
                <a:lnTo>
                  <a:pt x="60" y="564"/>
                </a:lnTo>
                <a:lnTo>
                  <a:pt x="24" y="558"/>
                </a:lnTo>
                <a:lnTo>
                  <a:pt x="0" y="558"/>
                </a:lnTo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40751" y="1078041"/>
            <a:ext cx="183272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dirty="0">
                <a:solidFill>
                  <a:srgbClr val="000090"/>
                </a:solidFill>
                <a:ea typeface="굴림" charset="-127"/>
              </a:rPr>
              <a:t>Virtual Address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825101" y="1795718"/>
            <a:ext cx="1005309" cy="643766"/>
          </a:xfrm>
          <a:prstGeom prst="rect">
            <a:avLst/>
          </a:prstGeom>
          <a:solidFill>
            <a:srgbClr val="8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ko-KR">
                <a:solidFill>
                  <a:schemeClr val="bg1"/>
                </a:solidFill>
                <a:ea typeface="굴림" charset="-127"/>
              </a:rPr>
              <a:t>TLB</a:t>
            </a:r>
          </a:p>
          <a:p>
            <a:pPr algn="ctr" eaLnBrk="0" hangingPunct="0"/>
            <a:r>
              <a:rPr lang="en-US" altLang="ko-KR">
                <a:solidFill>
                  <a:schemeClr val="bg1"/>
                </a:solidFill>
                <a:ea typeface="굴림" charset="-127"/>
              </a:rPr>
              <a:t>Lookup</a:t>
            </a:r>
          </a:p>
        </p:txBody>
      </p:sp>
      <p:sp>
        <p:nvSpPr>
          <p:cNvPr id="11" name="Rectangle 7" descr="90%"/>
          <p:cNvSpPr>
            <a:spLocks noChangeArrowheads="1"/>
          </p:cNvSpPr>
          <p:nvPr/>
        </p:nvSpPr>
        <p:spPr bwMode="auto">
          <a:xfrm>
            <a:off x="1732987" y="3248281"/>
            <a:ext cx="1814512" cy="84455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ko-KR">
                <a:solidFill>
                  <a:schemeClr val="bg1"/>
                </a:solidFill>
                <a:ea typeface="굴림" charset="-127"/>
              </a:rPr>
              <a:t>Page Table</a:t>
            </a:r>
          </a:p>
          <a:p>
            <a:pPr algn="ctr" eaLnBrk="0" hangingPunct="0"/>
            <a:r>
              <a:rPr lang="en-US" altLang="ko-KR">
                <a:solidFill>
                  <a:schemeClr val="bg1"/>
                </a:solidFill>
                <a:ea typeface="굴림" charset="-127"/>
              </a:rPr>
              <a:t>Walk</a:t>
            </a:r>
          </a:p>
        </p:txBody>
      </p:sp>
      <p:sp>
        <p:nvSpPr>
          <p:cNvPr id="12" name="Rectangle 8" descr="90%"/>
          <p:cNvSpPr>
            <a:spLocks noChangeArrowheads="1"/>
          </p:cNvSpPr>
          <p:nvPr/>
        </p:nvSpPr>
        <p:spPr bwMode="auto">
          <a:xfrm>
            <a:off x="3144274" y="4992943"/>
            <a:ext cx="1916113" cy="47942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ko-KR">
                <a:solidFill>
                  <a:schemeClr val="bg1"/>
                </a:solidFill>
                <a:ea typeface="굴림" charset="-127"/>
              </a:rPr>
              <a:t>Update TLB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05874" y="4916743"/>
            <a:ext cx="2286000" cy="674544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altLang="ko-KR" sz="2000" i="1">
                <a:ea typeface="굴림" charset="-127"/>
              </a:rPr>
              <a:t>Page Fault</a:t>
            </a:r>
            <a:endParaRPr lang="en-US" altLang="ko-KR" sz="2000">
              <a:ea typeface="굴림" charset="-127"/>
            </a:endParaRPr>
          </a:p>
          <a:p>
            <a:pPr algn="ctr" eaLnBrk="0" hangingPunct="0"/>
            <a:r>
              <a:rPr lang="en-US" altLang="ko-KR" sz="1800">
                <a:ea typeface="굴림" charset="-127"/>
              </a:rPr>
              <a:t>(OS loads page)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473137" y="3251456"/>
            <a:ext cx="1487487" cy="723900"/>
          </a:xfrm>
          <a:prstGeom prst="rect">
            <a:avLst/>
          </a:prstGeom>
          <a:solidFill>
            <a:srgbClr val="8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ko-KR" sz="2000" dirty="0">
                <a:solidFill>
                  <a:schemeClr val="bg1"/>
                </a:solidFill>
                <a:ea typeface="굴림" charset="-127"/>
              </a:rPr>
              <a:t>Protection</a:t>
            </a:r>
          </a:p>
          <a:p>
            <a:pPr algn="ctr" eaLnBrk="0" hangingPunct="0"/>
            <a:r>
              <a:rPr lang="en-US" altLang="ko-KR" sz="2000" dirty="0">
                <a:solidFill>
                  <a:schemeClr val="bg1"/>
                </a:solidFill>
                <a:ea typeface="굴림" charset="-127"/>
              </a:rPr>
              <a:t>Check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526898" y="4972306"/>
            <a:ext cx="1431266" cy="9823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ko-KR" sz="2000">
                <a:solidFill>
                  <a:srgbClr val="000090"/>
                </a:solidFill>
                <a:ea typeface="굴림" charset="-127"/>
              </a:rPr>
              <a:t>Physical</a:t>
            </a:r>
          </a:p>
          <a:p>
            <a:pPr algn="ctr" eaLnBrk="0" hangingPunct="0"/>
            <a:r>
              <a:rPr lang="en-US" altLang="ko-KR" sz="2000">
                <a:solidFill>
                  <a:srgbClr val="000090"/>
                </a:solidFill>
                <a:ea typeface="굴림" charset="-127"/>
              </a:rPr>
              <a:t>Address</a:t>
            </a:r>
          </a:p>
          <a:p>
            <a:pPr algn="ctr" eaLnBrk="0" hangingPunct="0"/>
            <a:r>
              <a:rPr lang="en-US" altLang="ko-KR" sz="1800" i="1">
                <a:solidFill>
                  <a:srgbClr val="000090"/>
                </a:solidFill>
                <a:ea typeface="굴림" charset="-127"/>
              </a:rPr>
              <a:t>(to cache)</a:t>
            </a: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4257112" y="1459168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2661674" y="2579303"/>
            <a:ext cx="1576388" cy="612775"/>
          </a:xfrm>
          <a:custGeom>
            <a:avLst/>
            <a:gdLst>
              <a:gd name="T0" fmla="*/ 2147483647 w 993"/>
              <a:gd name="T1" fmla="*/ 0 h 370"/>
              <a:gd name="T2" fmla="*/ 2147483647 w 993"/>
              <a:gd name="T3" fmla="*/ 373024277 h 370"/>
              <a:gd name="T4" fmla="*/ 0 w 993"/>
              <a:gd name="T5" fmla="*/ 1012103986 h 370"/>
              <a:gd name="T6" fmla="*/ 0 60000 65536"/>
              <a:gd name="T7" fmla="*/ 0 60000 65536"/>
              <a:gd name="T8" fmla="*/ 0 60000 65536"/>
              <a:gd name="T9" fmla="*/ 0 w 993"/>
              <a:gd name="T10" fmla="*/ 0 h 370"/>
              <a:gd name="T11" fmla="*/ 993 w 993"/>
              <a:gd name="T12" fmla="*/ 370 h 3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3" h="370">
                <a:moveTo>
                  <a:pt x="992" y="0"/>
                </a:moveTo>
                <a:lnTo>
                  <a:pt x="992" y="136"/>
                </a:lnTo>
                <a:lnTo>
                  <a:pt x="0" y="369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4238062" y="2807775"/>
            <a:ext cx="2024062" cy="369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882337" y="2636453"/>
            <a:ext cx="6246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>
                <a:solidFill>
                  <a:srgbClr val="000090"/>
                </a:solidFill>
                <a:ea typeface="굴림" charset="-127"/>
              </a:rPr>
              <a:t>miss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104837" y="2647566"/>
            <a:ext cx="45204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>
                <a:solidFill>
                  <a:srgbClr val="000090"/>
                </a:solidFill>
                <a:ea typeface="굴림" charset="-127"/>
              </a:rPr>
              <a:t>hit</a:t>
            </a:r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1702824" y="4100768"/>
            <a:ext cx="890588" cy="835025"/>
          </a:xfrm>
          <a:custGeom>
            <a:avLst/>
            <a:gdLst>
              <a:gd name="T0" fmla="*/ 1411288075 w 561"/>
              <a:gd name="T1" fmla="*/ 0 h 526"/>
              <a:gd name="T2" fmla="*/ 1411288075 w 561"/>
              <a:gd name="T3" fmla="*/ 516631196 h 526"/>
              <a:gd name="T4" fmla="*/ 0 w 561"/>
              <a:gd name="T5" fmla="*/ 1323082608 h 526"/>
              <a:gd name="T6" fmla="*/ 0 60000 65536"/>
              <a:gd name="T7" fmla="*/ 0 60000 65536"/>
              <a:gd name="T8" fmla="*/ 0 60000 65536"/>
              <a:gd name="T9" fmla="*/ 0 w 561"/>
              <a:gd name="T10" fmla="*/ 0 h 526"/>
              <a:gd name="T11" fmla="*/ 561 w 561"/>
              <a:gd name="T12" fmla="*/ 526 h 5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1" h="526">
                <a:moveTo>
                  <a:pt x="560" y="0"/>
                </a:moveTo>
                <a:lnTo>
                  <a:pt x="560" y="205"/>
                </a:lnTo>
                <a:lnTo>
                  <a:pt x="0" y="525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599762" y="4448431"/>
            <a:ext cx="1077912" cy="544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5681099" y="4092831"/>
            <a:ext cx="530225" cy="842962"/>
          </a:xfrm>
          <a:custGeom>
            <a:avLst/>
            <a:gdLst>
              <a:gd name="T0" fmla="*/ 839212915 w 334"/>
              <a:gd name="T1" fmla="*/ 0 h 506"/>
              <a:gd name="T2" fmla="*/ 839212915 w 334"/>
              <a:gd name="T3" fmla="*/ 518986464 h 506"/>
              <a:gd name="T4" fmla="*/ 0 w 334"/>
              <a:gd name="T5" fmla="*/ 1401542685 h 506"/>
              <a:gd name="T6" fmla="*/ 0 60000 65536"/>
              <a:gd name="T7" fmla="*/ 0 60000 65536"/>
              <a:gd name="T8" fmla="*/ 0 60000 65536"/>
              <a:gd name="T9" fmla="*/ 0 w 334"/>
              <a:gd name="T10" fmla="*/ 0 h 506"/>
              <a:gd name="T11" fmla="*/ 334 w 334"/>
              <a:gd name="T12" fmla="*/ 506 h 5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4" h="506">
                <a:moveTo>
                  <a:pt x="333" y="0"/>
                </a:moveTo>
                <a:lnTo>
                  <a:pt x="333" y="187"/>
                </a:lnTo>
                <a:lnTo>
                  <a:pt x="0" y="505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6209737" y="4419856"/>
            <a:ext cx="1914525" cy="515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973074" y="4307143"/>
            <a:ext cx="98603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>
                <a:solidFill>
                  <a:srgbClr val="000090"/>
                </a:solidFill>
                <a:ea typeface="굴림" charset="-127"/>
              </a:rPr>
              <a:t>denied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7098737" y="4318256"/>
            <a:ext cx="1301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>
                <a:solidFill>
                  <a:srgbClr val="000090"/>
                </a:solidFill>
                <a:ea typeface="굴림" charset="-127"/>
              </a:rPr>
              <a:t>permitted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567862" y="4915156"/>
            <a:ext cx="1332961" cy="643766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ko-KR">
                <a:ea typeface="굴림" charset="-127"/>
              </a:rPr>
              <a:t>Protection</a:t>
            </a:r>
          </a:p>
          <a:p>
            <a:pPr algn="ctr" eaLnBrk="0" hangingPunct="0"/>
            <a:r>
              <a:rPr lang="en-US" altLang="ko-KR">
                <a:ea typeface="굴림" charset="-127"/>
              </a:rPr>
              <a:t>Fault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647762" y="1595693"/>
            <a:ext cx="330200" cy="190500"/>
          </a:xfrm>
          <a:prstGeom prst="rect">
            <a:avLst/>
          </a:prstGeom>
          <a:solidFill>
            <a:srgbClr val="8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6" descr="90%"/>
          <p:cNvSpPr>
            <a:spLocks noChangeArrowheads="1"/>
          </p:cNvSpPr>
          <p:nvPr/>
        </p:nvSpPr>
        <p:spPr bwMode="auto">
          <a:xfrm>
            <a:off x="5647762" y="1887793"/>
            <a:ext cx="330200" cy="1905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5647762" y="2167193"/>
            <a:ext cx="330200" cy="190500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6116074" y="1487743"/>
            <a:ext cx="2644775" cy="9223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ko-KR" sz="1800" dirty="0">
                <a:solidFill>
                  <a:srgbClr val="000090"/>
                </a:solidFill>
                <a:ea typeface="굴림" charset="-127"/>
              </a:rPr>
              <a:t>hardware</a:t>
            </a:r>
          </a:p>
          <a:p>
            <a:pPr eaLnBrk="0" hangingPunct="0"/>
            <a:r>
              <a:rPr lang="en-US" altLang="ko-KR" sz="1800" dirty="0">
                <a:solidFill>
                  <a:srgbClr val="000090"/>
                </a:solidFill>
                <a:ea typeface="굴림" charset="-127"/>
              </a:rPr>
              <a:t>hardware or software</a:t>
            </a:r>
          </a:p>
          <a:p>
            <a:pPr eaLnBrk="0" hangingPunct="0"/>
            <a:r>
              <a:rPr lang="en-US" altLang="ko-KR" sz="1800" dirty="0">
                <a:solidFill>
                  <a:srgbClr val="000090"/>
                </a:solidFill>
                <a:ea typeface="굴림" charset="-127"/>
              </a:rPr>
              <a:t>software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H="1">
            <a:off x="6116074" y="5546981"/>
            <a:ext cx="152400" cy="381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995299" y="5927981"/>
            <a:ext cx="1371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ko-KR" sz="1800" b="1" dirty="0">
                <a:solidFill>
                  <a:srgbClr val="000090"/>
                </a:solidFill>
                <a:ea typeface="굴림" charset="-127"/>
              </a:rPr>
              <a:t>SEGFAULT</a:t>
            </a: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885805" y="4061012"/>
            <a:ext cx="3500421" cy="6488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ko-KR" sz="2000" b="1" dirty="0">
                <a:solidFill>
                  <a:srgbClr val="000090"/>
                </a:solidFill>
                <a:ea typeface="굴림" charset="-127"/>
              </a:rPr>
              <a:t>	</a:t>
            </a:r>
            <a:r>
              <a:rPr lang="ko-KR" altLang="en-US" sz="2000" b="1" dirty="0" smtClean="0">
                <a:solidFill>
                  <a:srgbClr val="000090"/>
                </a:solidFill>
                <a:ea typeface="굴림" charset="-127"/>
              </a:rPr>
              <a:t>     </a:t>
            </a:r>
            <a:r>
              <a:rPr lang="en-US" altLang="ko-KR" sz="1800" dirty="0">
                <a:solidFill>
                  <a:srgbClr val="000090"/>
                </a:solidFill>
                <a:ea typeface="굴림" charset="-127"/>
              </a:rPr>
              <a:t>the  page is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ko-KR" sz="2000" dirty="0" err="1">
                <a:solidFill>
                  <a:srgbClr val="000090"/>
                </a:solidFill>
                <a:latin typeface="Symbol" pitchFamily="18" charset="2"/>
                <a:ea typeface="굴림" charset="-127"/>
              </a:rPr>
              <a:t>Ï</a:t>
            </a:r>
            <a:r>
              <a:rPr lang="en-US" altLang="ko-KR" sz="1800" dirty="0">
                <a:solidFill>
                  <a:srgbClr val="000090"/>
                </a:solidFill>
                <a:latin typeface="Symbol" pitchFamily="18" charset="2"/>
                <a:ea typeface="굴림" charset="-127"/>
              </a:rPr>
              <a:t> </a:t>
            </a:r>
            <a:r>
              <a:rPr lang="en-US" altLang="ko-KR" sz="1800" dirty="0" smtClean="0">
                <a:solidFill>
                  <a:srgbClr val="000090"/>
                </a:solidFill>
                <a:ea typeface="굴림" charset="-127"/>
              </a:rPr>
              <a:t>Memory   </a:t>
            </a:r>
            <a:r>
              <a:rPr lang="en-US" altLang="ko-KR" sz="1800" dirty="0">
                <a:solidFill>
                  <a:srgbClr val="000090"/>
                </a:solidFill>
                <a:latin typeface="Verdana" pitchFamily="34" charset="0"/>
                <a:ea typeface="굴림" charset="-127"/>
              </a:rPr>
              <a:t>	         </a:t>
            </a:r>
            <a:r>
              <a:rPr lang="en-US" altLang="ko-KR" sz="2000" dirty="0" err="1">
                <a:solidFill>
                  <a:srgbClr val="000090"/>
                </a:solidFill>
                <a:latin typeface="Symbol" pitchFamily="18" charset="2"/>
                <a:ea typeface="굴림" charset="-127"/>
              </a:rPr>
              <a:t>Î</a:t>
            </a:r>
            <a:r>
              <a:rPr lang="en-US" altLang="ko-KR" sz="1800" dirty="0">
                <a:solidFill>
                  <a:srgbClr val="000090"/>
                </a:solidFill>
                <a:latin typeface="Symbol" pitchFamily="18" charset="2"/>
                <a:ea typeface="굴림" charset="-127"/>
              </a:rPr>
              <a:t> </a:t>
            </a:r>
            <a:r>
              <a:rPr lang="en-US" altLang="ko-KR" sz="1800" dirty="0">
                <a:solidFill>
                  <a:srgbClr val="000090"/>
                </a:solidFill>
                <a:ea typeface="굴림" charset="-127"/>
              </a:rPr>
              <a:t>memory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-44391" y="5861678"/>
            <a:ext cx="144207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800" dirty="0" smtClean="0">
                <a:solidFill>
                  <a:srgbClr val="FF0000"/>
                </a:solidFill>
                <a:ea typeface="굴림" charset="-127"/>
              </a:rPr>
              <a:t>Restart </a:t>
            </a:r>
            <a:r>
              <a:rPr lang="en-US" altLang="ko-KR" sz="1800" dirty="0" err="1" smtClean="0">
                <a:solidFill>
                  <a:srgbClr val="FF0000"/>
                </a:solidFill>
                <a:ea typeface="굴림" charset="-127"/>
              </a:rPr>
              <a:t>Instr</a:t>
            </a:r>
            <a:endParaRPr lang="en-US" altLang="ko-KR" sz="1800" dirty="0">
              <a:solidFill>
                <a:srgbClr val="FF0000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1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85628" cy="913751"/>
          </a:xfrm>
        </p:spPr>
        <p:txBody>
          <a:bodyPr/>
          <a:lstStyle/>
          <a:p>
            <a:r>
              <a:rPr lang="en-US" dirty="0" smtClean="0"/>
              <a:t>Address Translation in CPU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040439"/>
            <a:ext cx="8305801" cy="28405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TLBs speed up address translation</a:t>
            </a:r>
          </a:p>
          <a:p>
            <a:pPr lvl="1"/>
            <a:r>
              <a:rPr lang="en-US" dirty="0" smtClean="0"/>
              <a:t>But are still on the critical path before the cache</a:t>
            </a:r>
          </a:p>
          <a:p>
            <a:pPr lvl="1"/>
            <a:r>
              <a:rPr lang="en-US" dirty="0" smtClean="0"/>
              <a:t>At least 2-cycle cache access (TLB + Cache) even if hits in both</a:t>
            </a:r>
          </a:p>
          <a:p>
            <a:r>
              <a:rPr lang="en-US" dirty="0" smtClean="0"/>
              <a:t>How to cope </a:t>
            </a:r>
            <a:r>
              <a:rPr lang="en-US" dirty="0"/>
              <a:t>with </a:t>
            </a:r>
            <a:r>
              <a:rPr lang="en-US" dirty="0" smtClean="0"/>
              <a:t>this additional latency?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638800" y="18288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90600" y="1828800"/>
            <a:ext cx="381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85800" y="1219200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  <a:cs typeface="Calibri"/>
                </a:rPr>
                <a:t>PC</a:t>
              </a: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800">
                <a:solidFill>
                  <a:srgbClr val="000000"/>
                </a:solidFill>
                <a:cs typeface="Calibri"/>
              </a:endParaRP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143000" y="1295400"/>
            <a:ext cx="685800" cy="990600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 err="1">
                <a:solidFill>
                  <a:srgbClr val="000000"/>
                </a:solidFill>
                <a:cs typeface="Calibri"/>
              </a:rPr>
              <a:t>Inst</a:t>
            </a:r>
            <a:r>
              <a:rPr lang="en-US" dirty="0">
                <a:solidFill>
                  <a:srgbClr val="000000"/>
                </a:solidFill>
                <a:cs typeface="Calibri"/>
              </a:rPr>
              <a:t> TLB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9812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cs typeface="Calibri"/>
              </a:rPr>
              <a:t>Inst. Cache</a:t>
            </a: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048000" y="1219200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cs typeface="Calibri"/>
                </a:rPr>
                <a:t>D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  <a:cs typeface="Calibri"/>
              </a:endParaRPr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505200" y="1295400"/>
            <a:ext cx="10668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  <a:cs typeface="Calibri"/>
              </a:rPr>
              <a:t>Decode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4800600" y="1219200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cs typeface="Calibri"/>
                </a:rPr>
                <a:t>E</a:t>
              </a: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  <a:cs typeface="Calibri"/>
              </a:endParaRPr>
            </a:p>
          </p:txBody>
        </p:sp>
      </p:grpSp>
      <p:sp>
        <p:nvSpPr>
          <p:cNvPr id="21" name="Freeform 18"/>
          <p:cNvSpPr>
            <a:spLocks/>
          </p:cNvSpPr>
          <p:nvPr/>
        </p:nvSpPr>
        <p:spPr bwMode="auto">
          <a:xfrm>
            <a:off x="5257800" y="1295400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791200" y="1219200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cs typeface="Calibri"/>
                </a:rPr>
                <a:t>M</a:t>
              </a: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  <a:cs typeface="Calibri"/>
              </a:endParaRPr>
            </a:p>
          </p:txBody>
        </p:sp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248400" y="1295400"/>
            <a:ext cx="762000" cy="990600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>
                <a:solidFill>
                  <a:srgbClr val="000000"/>
                </a:solidFill>
                <a:cs typeface="Calibri"/>
              </a:rPr>
              <a:t>Data TLB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162800" y="1295400"/>
            <a:ext cx="914400" cy="990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  <a:cs typeface="Calibri"/>
              </a:rPr>
              <a:t>Data Cache</a:t>
            </a: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8229600" y="1219200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000"/>
                  </a:solidFill>
                  <a:cs typeface="Calibri"/>
                </a:rPr>
                <a:t>W</a:t>
              </a: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>
                <a:solidFill>
                  <a:srgbClr val="000000"/>
                </a:solidFill>
                <a:cs typeface="Calibri"/>
              </a:endParaRPr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105400" y="1524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5105400" y="2133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341007" y="1570166"/>
            <a:ext cx="3245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850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523229" cy="913751"/>
          </a:xfrm>
        </p:spPr>
        <p:txBody>
          <a:bodyPr/>
          <a:lstStyle/>
          <a:p>
            <a:r>
              <a:rPr lang="en-US" dirty="0" smtClean="0"/>
              <a:t>Physical or Virtual Address Caches?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301874" y="1285528"/>
            <a:ext cx="5586412" cy="965200"/>
            <a:chOff x="879" y="936"/>
            <a:chExt cx="3519" cy="60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576" y="1016"/>
              <a:ext cx="752" cy="3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79" y="1074"/>
              <a:ext cx="41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12" y="1008"/>
              <a:ext cx="368" cy="3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599" y="1002"/>
              <a:ext cx="693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00"/>
                  </a:solidFill>
                </a:rPr>
                <a:t>Physical</a:t>
              </a:r>
            </a:p>
            <a:p>
              <a:pPr eaLnBrk="0" hangingPunct="0"/>
              <a:r>
                <a:rPr lang="en-US" sz="1800" dirty="0">
                  <a:solidFill>
                    <a:srgbClr val="000000"/>
                  </a:solidFill>
                </a:rPr>
                <a:t>Cache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00" y="1016"/>
              <a:ext cx="480" cy="3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TLB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758" y="1105"/>
              <a:ext cx="42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728" y="936"/>
              <a:ext cx="656" cy="60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304" y="1200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288" y="120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703" y="1002"/>
              <a:ext cx="695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Primary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335" y="986"/>
              <a:ext cx="31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90"/>
                  </a:solidFill>
                </a:rPr>
                <a:t>VA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304" y="960"/>
              <a:ext cx="29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90"/>
                  </a:solidFill>
                </a:rPr>
                <a:t>PA</a:t>
              </a: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3344" y="1248"/>
              <a:ext cx="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408" y="1008"/>
              <a:ext cx="29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90"/>
                  </a:solidFill>
                </a:rPr>
                <a:t>PA</a:t>
              </a:r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1369606" y="3064004"/>
            <a:ext cx="5573713" cy="965200"/>
            <a:chOff x="887" y="2087"/>
            <a:chExt cx="3511" cy="608"/>
          </a:xfrm>
        </p:grpSpPr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2704" y="2200"/>
              <a:ext cx="480" cy="3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598" y="2168"/>
              <a:ext cx="754" cy="3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 lIns="91440" anchor="ctr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0000"/>
                  </a:solidFill>
                </a:rPr>
                <a:t>Virtual Cache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887" y="2242"/>
              <a:ext cx="41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912" y="2168"/>
              <a:ext cx="368" cy="3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248" y="2120"/>
              <a:ext cx="31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90"/>
                  </a:solidFill>
                </a:rPr>
                <a:t>VA</a:t>
              </a: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1310" y="2368"/>
              <a:ext cx="2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255" y="2162"/>
              <a:ext cx="29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90"/>
                  </a:solidFill>
                </a:rPr>
                <a:t>PA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743" y="2266"/>
              <a:ext cx="32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TLB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758" y="2169"/>
              <a:ext cx="42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728" y="2087"/>
              <a:ext cx="656" cy="60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703" y="2162"/>
              <a:ext cx="695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00"/>
                  </a:solidFill>
                </a:rPr>
                <a:t>Primary</a:t>
              </a:r>
            </a:p>
            <a:p>
              <a:pPr eaLnBrk="0" hangingPunct="0"/>
              <a:r>
                <a:rPr lang="en-US" sz="1800" dirty="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192" y="23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2352" y="24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2352" y="2168"/>
              <a:ext cx="31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90"/>
                  </a:solidFill>
                </a:rPr>
                <a:t>VA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09547" y="2151111"/>
            <a:ext cx="43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Physically Addressed Cache</a:t>
            </a:r>
          </a:p>
          <a:p>
            <a:r>
              <a:rPr lang="en-US" b="1" i="1" dirty="0" smtClean="0"/>
              <a:t>Physical Index Physical Tag (PIPT) </a:t>
            </a:r>
            <a:endParaRPr lang="en-US" b="1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773811" y="3991869"/>
            <a:ext cx="508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Virtually Addressed Cache</a:t>
            </a:r>
          </a:p>
          <a:p>
            <a:r>
              <a:rPr lang="en-US" b="1" i="1" dirty="0" smtClean="0"/>
              <a:t>Virtually Indexed Virtually Tagged (VIVT)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108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Virtually Addressed Cache</a:t>
            </a:r>
            <a:br>
              <a:rPr lang="en-US" dirty="0" smtClean="0"/>
            </a:br>
            <a:r>
              <a:rPr lang="en-US" dirty="0" smtClean="0"/>
              <a:t>(Virtual Index/Virtual Tag)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410200" y="2554287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85800" y="2554287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81000" y="1944687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  <a:cs typeface="Calibri"/>
                </a:rPr>
                <a:t>PC</a:t>
              </a: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57400" y="3124200"/>
            <a:ext cx="762000" cy="457200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cs typeface="Calibri"/>
              </a:rPr>
              <a:t>Inst</a:t>
            </a:r>
            <a:r>
              <a:rPr lang="en-US" sz="1600" dirty="0">
                <a:solidFill>
                  <a:srgbClr val="000000"/>
                </a:solidFill>
              </a:rPr>
              <a:t>. TLB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95400" y="2133600"/>
            <a:ext cx="10668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cs typeface="Calibri"/>
              </a:rPr>
              <a:t>Inst. Cache</a:t>
            </a: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048000" y="1944687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solidFill>
                    <a:srgbClr val="000000"/>
                  </a:solidFill>
                  <a:cs typeface="Calibri"/>
                </a:rPr>
                <a:t>D</a:t>
              </a: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cs typeface="Calibri"/>
              </a:endParaRPr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429000" y="2020887"/>
            <a:ext cx="10668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  <a:cs typeface="Calibri"/>
              </a:rPr>
              <a:t>Decode</a:t>
            </a: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4572000" y="1944687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  <a:cs typeface="Calibri"/>
                </a:rPr>
                <a:t>E</a:t>
              </a: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cs typeface="Calibri"/>
              </a:endParaRPr>
            </a:p>
          </p:txBody>
        </p:sp>
      </p:grpSp>
      <p:sp>
        <p:nvSpPr>
          <p:cNvPr id="21" name="Freeform 18"/>
          <p:cNvSpPr>
            <a:spLocks/>
          </p:cNvSpPr>
          <p:nvPr/>
        </p:nvSpPr>
        <p:spPr bwMode="auto">
          <a:xfrm>
            <a:off x="5029200" y="2020887"/>
            <a:ext cx="381000" cy="106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48" y="336"/>
              </a:cxn>
              <a:cxn ang="0">
                <a:pos x="0" y="384"/>
              </a:cxn>
              <a:cxn ang="0">
                <a:pos x="0" y="672"/>
              </a:cxn>
              <a:cxn ang="0">
                <a:pos x="240" y="480"/>
              </a:cxn>
              <a:cxn ang="0">
                <a:pos x="240" y="144"/>
              </a:cxn>
              <a:cxn ang="0">
                <a:pos x="0" y="0"/>
              </a:cxn>
            </a:cxnLst>
            <a:rect l="0" t="0" r="r" b="b"/>
            <a:pathLst>
              <a:path w="240" h="672">
                <a:moveTo>
                  <a:pt x="0" y="0"/>
                </a:moveTo>
                <a:lnTo>
                  <a:pt x="0" y="288"/>
                </a:lnTo>
                <a:lnTo>
                  <a:pt x="48" y="336"/>
                </a:lnTo>
                <a:lnTo>
                  <a:pt x="0" y="384"/>
                </a:lnTo>
                <a:lnTo>
                  <a:pt x="0" y="672"/>
                </a:lnTo>
                <a:lnTo>
                  <a:pt x="240" y="480"/>
                </a:lnTo>
                <a:lnTo>
                  <a:pt x="240" y="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486400" y="1944687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solidFill>
                    <a:srgbClr val="000000"/>
                  </a:solidFill>
                  <a:cs typeface="Calibri"/>
                </a:rPr>
                <a:t>M</a:t>
              </a: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cs typeface="Calibri"/>
              </a:endParaRPr>
            </a:p>
          </p:txBody>
        </p:sp>
      </p:grp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248400" y="2209800"/>
            <a:ext cx="9144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  <a:cs typeface="Calibri"/>
              </a:rPr>
              <a:t>Data Cache</a:t>
            </a: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8229600" y="1944687"/>
            <a:ext cx="304800" cy="1219200"/>
            <a:chOff x="336" y="1200"/>
            <a:chExt cx="144" cy="720"/>
          </a:xfrm>
          <a:solidFill>
            <a:schemeClr val="bg1"/>
          </a:solidFill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36" y="1200"/>
              <a:ext cx="144" cy="7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solidFill>
                    <a:srgbClr val="000000"/>
                  </a:solidFill>
                  <a:cs typeface="Calibri"/>
                </a:rPr>
                <a:t>W</a:t>
              </a: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36" y="1785"/>
              <a:ext cx="144" cy="135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96" y="0"/>
                </a:cxn>
                <a:cxn ang="0">
                  <a:pos x="192" y="144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96" y="0"/>
                  </a:lnTo>
                  <a:lnTo>
                    <a:pt x="192" y="144"/>
                  </a:lnTo>
                </a:path>
              </a:pathLst>
            </a:custGeom>
            <a:grp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  <a:cs typeface="Calibri"/>
              </a:endParaRPr>
            </a:p>
          </p:txBody>
        </p:sp>
      </p:grp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876800" y="2249487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876800" y="2859087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102507" y="2400885"/>
            <a:ext cx="30899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7467600" y="3276600"/>
            <a:ext cx="762000" cy="533400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cs typeface="Calibri"/>
              </a:rPr>
              <a:t>Data TLB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3429000" y="5221287"/>
            <a:ext cx="3276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cs typeface="Calibri"/>
              </a:rPr>
              <a:t>Main Memory (DRAM)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3733800" y="4190999"/>
            <a:ext cx="2667000" cy="5730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cs typeface="Calibri"/>
              </a:rPr>
              <a:t>Memory Controller</a:t>
            </a:r>
          </a:p>
        </p:txBody>
      </p:sp>
      <p:sp>
        <p:nvSpPr>
          <p:cNvPr id="35" name="Freeform 38"/>
          <p:cNvSpPr>
            <a:spLocks/>
          </p:cNvSpPr>
          <p:nvPr/>
        </p:nvSpPr>
        <p:spPr bwMode="auto">
          <a:xfrm flipH="1">
            <a:off x="1447800" y="2819400"/>
            <a:ext cx="2286000" cy="17526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5105400" y="4764087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772400" y="3990688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C00000"/>
                </a:solidFill>
                <a:cs typeface="Calibri"/>
              </a:rPr>
              <a:t>Physical Address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1295400" y="4526577"/>
            <a:ext cx="1828800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 smtClean="0">
                <a:solidFill>
                  <a:srgbClr val="000000"/>
                </a:solidFill>
                <a:cs typeface="Calibri"/>
              </a:rPr>
              <a:t>Instruction data</a:t>
            </a:r>
            <a:endParaRPr lang="en-US" sz="16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4724400" y="4814679"/>
            <a:ext cx="2438400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cs typeface="Calibri"/>
              </a:rPr>
              <a:t>Physical Address</a:t>
            </a: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152400" y="3655725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C00000"/>
                </a:solidFill>
                <a:cs typeface="Calibri"/>
              </a:rPr>
              <a:t>Physical Address</a:t>
            </a:r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3376613" y="3240087"/>
            <a:ext cx="1635125" cy="457200"/>
          </a:xfrm>
          <a:prstGeom prst="rect">
            <a:avLst/>
          </a:prstGeom>
          <a:solidFill>
            <a:srgbClr val="FFC000"/>
          </a:solidFill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5000"/>
              </a:lnSpc>
              <a:spcBef>
                <a:spcPct val="50000"/>
              </a:spcBef>
            </a:pPr>
            <a:r>
              <a:rPr lang="en-US" altLang="ko-KR" sz="16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Page-Table </a:t>
            </a: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Base Register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2" name="Line 50"/>
          <p:cNvSpPr>
            <a:spLocks noChangeShapeType="1"/>
          </p:cNvSpPr>
          <p:nvPr/>
        </p:nvSpPr>
        <p:spPr bwMode="auto">
          <a:xfrm>
            <a:off x="1066800" y="3962400"/>
            <a:ext cx="1143000" cy="76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3" name="Text Box 51"/>
          <p:cNvSpPr txBox="1">
            <a:spLocks noChangeArrowheads="1"/>
          </p:cNvSpPr>
          <p:nvPr/>
        </p:nvSpPr>
        <p:spPr bwMode="auto">
          <a:xfrm>
            <a:off x="1219200" y="1293524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80"/>
                </a:solidFill>
                <a:cs typeface="Calibri"/>
              </a:rPr>
              <a:t>Virtual Address</a:t>
            </a:r>
          </a:p>
        </p:txBody>
      </p:sp>
      <p:sp>
        <p:nvSpPr>
          <p:cNvPr id="44" name="Line 52"/>
          <p:cNvSpPr>
            <a:spLocks noChangeShapeType="1"/>
          </p:cNvSpPr>
          <p:nvPr/>
        </p:nvSpPr>
        <p:spPr bwMode="auto">
          <a:xfrm flipV="1">
            <a:off x="914400" y="1828800"/>
            <a:ext cx="533400" cy="685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5" name="Text Box 55"/>
          <p:cNvSpPr txBox="1">
            <a:spLocks noChangeArrowheads="1"/>
          </p:cNvSpPr>
          <p:nvPr/>
        </p:nvSpPr>
        <p:spPr bwMode="auto">
          <a:xfrm>
            <a:off x="5943600" y="1217324"/>
            <a:ext cx="1116013" cy="5847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80"/>
                </a:solidFill>
                <a:cs typeface="Calibri"/>
              </a:rPr>
              <a:t>Virtual Address</a:t>
            </a:r>
          </a:p>
        </p:txBody>
      </p:sp>
      <p:sp>
        <p:nvSpPr>
          <p:cNvPr id="46" name="Line 56"/>
          <p:cNvSpPr>
            <a:spLocks noChangeShapeType="1"/>
          </p:cNvSpPr>
          <p:nvPr/>
        </p:nvSpPr>
        <p:spPr bwMode="auto">
          <a:xfrm flipV="1">
            <a:off x="6096000" y="1828800"/>
            <a:ext cx="152400" cy="68579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7" name="Rectangle 57"/>
          <p:cNvSpPr>
            <a:spLocks noChangeArrowheads="1"/>
          </p:cNvSpPr>
          <p:nvPr/>
        </p:nvSpPr>
        <p:spPr bwMode="auto">
          <a:xfrm>
            <a:off x="5257800" y="3316287"/>
            <a:ext cx="1905000" cy="6858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cs typeface="Calibri"/>
              </a:rPr>
              <a:t>Hardware Page Table Walker</a:t>
            </a:r>
          </a:p>
        </p:txBody>
      </p:sp>
      <p:sp>
        <p:nvSpPr>
          <p:cNvPr id="48" name="Line 58"/>
          <p:cNvSpPr>
            <a:spLocks noChangeShapeType="1"/>
          </p:cNvSpPr>
          <p:nvPr/>
        </p:nvSpPr>
        <p:spPr bwMode="auto">
          <a:xfrm>
            <a:off x="5029200" y="3392487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49" name="Freeform 62"/>
          <p:cNvSpPr>
            <a:spLocks/>
          </p:cNvSpPr>
          <p:nvPr/>
        </p:nvSpPr>
        <p:spPr bwMode="auto">
          <a:xfrm>
            <a:off x="6400800" y="3810000"/>
            <a:ext cx="1371600" cy="7620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96" y="432"/>
              </a:cxn>
              <a:cxn ang="0">
                <a:pos x="96" y="0"/>
              </a:cxn>
            </a:cxnLst>
            <a:rect l="0" t="0" r="r" b="b"/>
            <a:pathLst>
              <a:path w="96" h="432">
                <a:moveTo>
                  <a:pt x="0" y="432"/>
                </a:moveTo>
                <a:lnTo>
                  <a:pt x="96" y="432"/>
                </a:lnTo>
                <a:lnTo>
                  <a:pt x="9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 rot="5400000">
            <a:off x="7239000" y="3429000"/>
            <a:ext cx="152400" cy="304800"/>
            <a:chOff x="6629400" y="3316287"/>
            <a:chExt cx="152400" cy="304800"/>
          </a:xfrm>
        </p:grpSpPr>
        <p:sp>
          <p:nvSpPr>
            <p:cNvPr id="51" name="Line 59"/>
            <p:cNvSpPr>
              <a:spLocks noChangeShapeType="1"/>
            </p:cNvSpPr>
            <p:nvPr/>
          </p:nvSpPr>
          <p:spPr bwMode="auto">
            <a:xfrm>
              <a:off x="6629400" y="3316287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 flipV="1">
              <a:off x="6781800" y="3316287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53" name="Freeform 64"/>
          <p:cNvSpPr>
            <a:spLocks/>
          </p:cNvSpPr>
          <p:nvPr/>
        </p:nvSpPr>
        <p:spPr bwMode="auto">
          <a:xfrm>
            <a:off x="2438400" y="3581399"/>
            <a:ext cx="2819400" cy="344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2304" y="528"/>
              </a:cxn>
            </a:cxnLst>
            <a:rect l="0" t="0" r="r" b="b"/>
            <a:pathLst>
              <a:path w="2304" h="528">
                <a:moveTo>
                  <a:pt x="0" y="0"/>
                </a:moveTo>
                <a:lnTo>
                  <a:pt x="0" y="528"/>
                </a:lnTo>
                <a:lnTo>
                  <a:pt x="2304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4" name="Freeform 66"/>
          <p:cNvSpPr>
            <a:spLocks/>
          </p:cNvSpPr>
          <p:nvPr/>
        </p:nvSpPr>
        <p:spPr bwMode="auto">
          <a:xfrm>
            <a:off x="2667000" y="3581399"/>
            <a:ext cx="2590800" cy="1920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2304" y="528"/>
              </a:cxn>
            </a:cxnLst>
            <a:rect l="0" t="0" r="r" b="b"/>
            <a:pathLst>
              <a:path w="2304" h="528">
                <a:moveTo>
                  <a:pt x="0" y="0"/>
                </a:moveTo>
                <a:lnTo>
                  <a:pt x="0" y="528"/>
                </a:lnTo>
                <a:lnTo>
                  <a:pt x="2304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2209800" y="3581400"/>
            <a:ext cx="1524000" cy="649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2304" y="528"/>
              </a:cxn>
            </a:cxnLst>
            <a:rect l="0" t="0" r="r" b="b"/>
            <a:pathLst>
              <a:path w="2304" h="528">
                <a:moveTo>
                  <a:pt x="0" y="0"/>
                </a:moveTo>
                <a:lnTo>
                  <a:pt x="0" y="528"/>
                </a:lnTo>
                <a:lnTo>
                  <a:pt x="2304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6" name="Line 63"/>
          <p:cNvSpPr>
            <a:spLocks noChangeShapeType="1"/>
          </p:cNvSpPr>
          <p:nvPr/>
        </p:nvSpPr>
        <p:spPr bwMode="auto">
          <a:xfrm>
            <a:off x="1600200" y="2819400"/>
            <a:ext cx="457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7" name="Line 52"/>
          <p:cNvSpPr>
            <a:spLocks noChangeShapeType="1"/>
          </p:cNvSpPr>
          <p:nvPr/>
        </p:nvSpPr>
        <p:spPr bwMode="auto">
          <a:xfrm flipV="1">
            <a:off x="1828800" y="1828800"/>
            <a:ext cx="228600" cy="1219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H="1" flipV="1">
            <a:off x="6705600" y="1828800"/>
            <a:ext cx="609600" cy="1066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7162800" y="28194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0" name="Freeform 37"/>
          <p:cNvSpPr>
            <a:spLocks/>
          </p:cNvSpPr>
          <p:nvPr/>
        </p:nvSpPr>
        <p:spPr bwMode="auto">
          <a:xfrm>
            <a:off x="6405034" y="2859087"/>
            <a:ext cx="609600" cy="1563687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816" y="384"/>
              </a:cxn>
              <a:cxn ang="0">
                <a:pos x="0" y="384"/>
              </a:cxn>
            </a:cxnLst>
            <a:rect l="0" t="0" r="r" b="b"/>
            <a:pathLst>
              <a:path w="816" h="384">
                <a:moveTo>
                  <a:pt x="816" y="0"/>
                </a:moveTo>
                <a:lnTo>
                  <a:pt x="816" y="384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1" name="Text Box 65"/>
          <p:cNvSpPr txBox="1">
            <a:spLocks noChangeArrowheads="1"/>
          </p:cNvSpPr>
          <p:nvPr/>
        </p:nvSpPr>
        <p:spPr bwMode="auto">
          <a:xfrm>
            <a:off x="7365210" y="2833479"/>
            <a:ext cx="701670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i="1" dirty="0">
                <a:solidFill>
                  <a:srgbClr val="C00000"/>
                </a:solidFill>
                <a:cs typeface="Calibri"/>
              </a:rPr>
              <a:t>Miss?</a:t>
            </a:r>
            <a:endParaRPr lang="en-US" sz="1600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1842905" y="2773978"/>
            <a:ext cx="701670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i="1" dirty="0">
                <a:solidFill>
                  <a:srgbClr val="C00000"/>
                </a:solidFill>
                <a:cs typeface="Calibri"/>
              </a:rPr>
              <a:t>Miss?</a:t>
            </a:r>
            <a:endParaRPr lang="en-US" sz="1600" dirty="0">
              <a:solidFill>
                <a:srgbClr val="C00000"/>
              </a:solidFill>
              <a:cs typeface="Calibri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867400" y="3962400"/>
            <a:ext cx="228600" cy="228600"/>
            <a:chOff x="6629400" y="3316287"/>
            <a:chExt cx="152400" cy="304800"/>
          </a:xfrm>
        </p:grpSpPr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6629400" y="3316287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V="1">
              <a:off x="6781800" y="3316287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06088" y="5697249"/>
            <a:ext cx="2306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000090"/>
                </a:solidFill>
              </a:rPr>
              <a:t>Translate on </a:t>
            </a:r>
            <a:r>
              <a:rPr lang="en-US" sz="2000" b="1" i="1" dirty="0" smtClean="0">
                <a:solidFill>
                  <a:srgbClr val="000090"/>
                </a:solidFill>
              </a:rPr>
              <a:t>miss</a:t>
            </a:r>
            <a:endParaRPr lang="en-US" sz="2000" b="1" i="1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1733" y="2048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1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37" grpId="0"/>
      <p:bldP spid="40" grpId="0"/>
      <p:bldP spid="42" grpId="0" animBg="1"/>
      <p:bldP spid="49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  <p:bldP spid="62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2124335" y="4123287"/>
            <a:ext cx="7620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086735" y="4504287"/>
            <a:ext cx="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94985" y="4985889"/>
            <a:ext cx="206019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/>
              <a:t>Physical Address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226341" y="2364337"/>
            <a:ext cx="187016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/>
              <a:t>Virtual Address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829435" y="3386687"/>
            <a:ext cx="2425700" cy="1230313"/>
          </a:xfrm>
          <a:prstGeom prst="star16">
            <a:avLst>
              <a:gd name="adj" fmla="val 37500"/>
            </a:avLst>
          </a:prstGeom>
          <a:solidFill>
            <a:srgbClr val="FFFF66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7991735" y="2745337"/>
            <a:ext cx="0" cy="2292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340783" y="3597825"/>
            <a:ext cx="1383954" cy="6597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106362" tIns="52388" rIns="106362" bIns="52388">
            <a:spAutoFit/>
          </a:bodyPr>
          <a:lstStyle/>
          <a:p>
            <a:pPr algn="ctr" defTabSz="1208088"/>
            <a:r>
              <a:rPr lang="en-US"/>
              <a:t>Address</a:t>
            </a:r>
          </a:p>
          <a:p>
            <a:pPr algn="ctr" defTabSz="1208088"/>
            <a:r>
              <a:rPr lang="en-US"/>
              <a:t>Translation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086735" y="2808057"/>
            <a:ext cx="0" cy="539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257935" y="2440537"/>
            <a:ext cx="3216275" cy="295275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Virtual Page No. (VPN)</a:t>
            </a:r>
            <a:endParaRPr lang="en-US" b="0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7458335" y="2440537"/>
            <a:ext cx="1090613" cy="2952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offset</a:t>
            </a:r>
            <a:endParaRPr lang="en-US" sz="2400" b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257935" y="5037687"/>
            <a:ext cx="3216275" cy="295275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Physical Page No. (PPN)</a:t>
            </a:r>
            <a:endParaRPr lang="en-US" b="0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7401185" y="5037687"/>
            <a:ext cx="1147763" cy="295275"/>
          </a:xfrm>
          <a:prstGeom prst="rect">
            <a:avLst/>
          </a:prstGeom>
          <a:solidFill>
            <a:srgbClr val="B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offset</a:t>
            </a:r>
            <a:endParaRPr lang="en-US" sz="2400" b="0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2352935" y="3285087"/>
            <a:ext cx="2209800" cy="1230313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400"/>
              <a:t> </a:t>
            </a:r>
            <a:endParaRPr lang="en-US" sz="2400" b="0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4562735" y="3056487"/>
            <a:ext cx="1524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761622" y="3589887"/>
            <a:ext cx="1334883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Protection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Check</a:t>
            </a: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21341" y="4296096"/>
            <a:ext cx="185203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/>
              <a:t>Exception?</a:t>
            </a:r>
            <a:endParaRPr lang="en-US" sz="2400" b="0" dirty="0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1895735" y="3724269"/>
            <a:ext cx="596900" cy="13231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429135" y="3126337"/>
            <a:ext cx="457200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002871" y="2778144"/>
            <a:ext cx="221157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7"/>
                </a:solidFill>
              </a:rPr>
              <a:t>Kernel/User Mode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12037" y="3419180"/>
            <a:ext cx="174625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7"/>
                </a:solidFill>
              </a:rPr>
              <a:t>Read/Write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208" y="5657009"/>
            <a:ext cx="52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VPN and PPN need to be the same size?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13793" y="5669837"/>
            <a:ext cx="77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64979" y="1261024"/>
            <a:ext cx="482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“Any problem in CS can be solved by adding one level of indirection”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9272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Virtually Addressed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/>
              <a:t>one-step process in case of a hit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b="1" dirty="0" smtClean="0"/>
              <a:t>Homonym Problem: </a:t>
            </a:r>
            <a:r>
              <a:rPr lang="en-US" dirty="0" smtClean="0"/>
              <a:t>Same VA can map to two different PAs</a:t>
            </a:r>
          </a:p>
          <a:p>
            <a:pPr lvl="2"/>
            <a:r>
              <a:rPr lang="en-US" dirty="0" smtClean="0"/>
              <a:t>Why? </a:t>
            </a:r>
          </a:p>
          <a:p>
            <a:pPr lvl="1"/>
            <a:r>
              <a:rPr lang="en-US" b="1" dirty="0" smtClean="0"/>
              <a:t>Synonym Problem:</a:t>
            </a:r>
            <a:r>
              <a:rPr lang="en-US" dirty="0" smtClean="0"/>
              <a:t> Different VAs can map to same PA</a:t>
            </a:r>
          </a:p>
          <a:p>
            <a:pPr lvl="2"/>
            <a:r>
              <a:rPr lang="en-US" dirty="0" smtClean="0"/>
              <a:t>Why?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39523" y="4180180"/>
            <a:ext cx="3925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400" dirty="0">
                <a:solidFill>
                  <a:srgbClr val="FF0000"/>
                </a:solidFill>
              </a:rPr>
              <a:t>VAs in different processes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3810" y="5459649"/>
            <a:ext cx="6349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FF0000"/>
                </a:solidFill>
              </a:rPr>
              <a:t>Shared libraries, shared data </a:t>
            </a:r>
            <a:r>
              <a:rPr lang="en-US" sz="2400" dirty="0" err="1">
                <a:solidFill>
                  <a:srgbClr val="FF0000"/>
                </a:solidFill>
              </a:rPr>
              <a:t>etc</a:t>
            </a:r>
            <a:r>
              <a:rPr lang="en-US" sz="2400" dirty="0">
                <a:solidFill>
                  <a:srgbClr val="FF0000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4590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548888" cy="913751"/>
          </a:xfrm>
        </p:spPr>
        <p:txBody>
          <a:bodyPr/>
          <a:lstStyle/>
          <a:p>
            <a:r>
              <a:rPr lang="en-US" dirty="0" smtClean="0"/>
              <a:t>Handling Homonyms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Flush cache on a context switch</a:t>
            </a:r>
          </a:p>
          <a:p>
            <a:pPr marL="0" indent="0">
              <a:buNone/>
            </a:pPr>
            <a:r>
              <a:rPr lang="en-US" dirty="0" smtClean="0"/>
              <a:t>	Or</a:t>
            </a:r>
          </a:p>
          <a:p>
            <a:r>
              <a:rPr lang="en-US" dirty="0" smtClean="0"/>
              <a:t>Add ASID (Address Space Identifier) bits to the tags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2323792" y="4384573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2323792" y="4613173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sz="1600" dirty="0" smtClean="0">
                <a:solidFill>
                  <a:srgbClr val="000090"/>
                </a:solidFill>
                <a:cs typeface="Calibri"/>
              </a:rPr>
              <a:t>   VA</a:t>
            </a:r>
            <a:endParaRPr lang="en-US" sz="1600" baseline="-25000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2323792" y="4841773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2323792" y="5298973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600" baseline="-25000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323792" y="5070373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2323792" y="5527573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3238192" y="4384573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3238192" y="4613173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600" baseline="-25000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3238192" y="4841773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3238192" y="5298973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sz="1600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3238192" y="5070373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3238192" y="5527573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9" name="Text Box 36"/>
          <p:cNvSpPr txBox="1">
            <a:spLocks noChangeArrowheads="1"/>
          </p:cNvSpPr>
          <p:nvPr/>
        </p:nvSpPr>
        <p:spPr bwMode="auto">
          <a:xfrm>
            <a:off x="2298135" y="4031940"/>
            <a:ext cx="69447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90"/>
                </a:solidFill>
                <a:cs typeface="Calibri"/>
              </a:rPr>
              <a:t>Tag</a:t>
            </a: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4274920" y="4031940"/>
            <a:ext cx="68720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90"/>
                </a:solidFill>
                <a:cs typeface="Calibri"/>
              </a:rPr>
              <a:t>Data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005435" y="4384573"/>
            <a:ext cx="12830" cy="138567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2839640" y="4031940"/>
            <a:ext cx="69447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90"/>
                </a:solidFill>
                <a:cs typeface="Calibri"/>
              </a:rPr>
              <a:t>ASID</a:t>
            </a:r>
            <a:endParaRPr lang="en-US" sz="1600" dirty="0">
              <a:solidFill>
                <a:srgbClr val="00009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413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458201" cy="913751"/>
          </a:xfrm>
        </p:spPr>
        <p:txBody>
          <a:bodyPr/>
          <a:lstStyle/>
          <a:p>
            <a:r>
              <a:rPr lang="en-US" dirty="0" smtClean="0"/>
              <a:t>Synonyms/Aliases in </a:t>
            </a:r>
            <a:br>
              <a:rPr lang="en-US" dirty="0" smtClean="0"/>
            </a:br>
            <a:r>
              <a:rPr lang="en-US" dirty="0" smtClean="0"/>
              <a:t>Virtual-Address Caches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47800" y="22098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1981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47800" y="1752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47800" y="1524000"/>
            <a:ext cx="9906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447800" y="31242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447800" y="2895600"/>
            <a:ext cx="990600" cy="2286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447800" y="26670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447800" y="24384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124200" y="28194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124200" y="25908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124200" y="2362200"/>
            <a:ext cx="990600" cy="228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124200" y="2133600"/>
            <a:ext cx="99060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2438400" y="1676400"/>
            <a:ext cx="685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2438400" y="2438400"/>
            <a:ext cx="685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590816" y="1430923"/>
            <a:ext cx="5312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90"/>
                </a:solidFill>
                <a:cs typeface="Calibri"/>
              </a:rPr>
              <a:t>VA</a:t>
            </a:r>
            <a:r>
              <a:rPr lang="en-US" sz="1600" baseline="-25000">
                <a:solidFill>
                  <a:srgbClr val="000090"/>
                </a:solidFill>
                <a:cs typeface="Calibri"/>
              </a:rPr>
              <a:t>1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066800" y="1600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90816" y="2802523"/>
            <a:ext cx="5312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90"/>
                </a:solidFill>
                <a:cs typeface="Calibri"/>
              </a:rPr>
              <a:t>VA</a:t>
            </a:r>
            <a:r>
              <a:rPr lang="en-US" sz="1600" baseline="-25000">
                <a:solidFill>
                  <a:srgbClr val="000090"/>
                </a:solidFill>
                <a:cs typeface="Calibri"/>
              </a:rPr>
              <a:t>2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1066800" y="2971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345780" y="1171367"/>
            <a:ext cx="130576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90"/>
                </a:solidFill>
                <a:cs typeface="Calibri"/>
              </a:rPr>
              <a:t>Page Table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932438" y="1752392"/>
            <a:ext cx="135666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90"/>
                </a:solidFill>
                <a:cs typeface="Calibri"/>
              </a:rPr>
              <a:t>Data Pages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2586170" y="2345323"/>
            <a:ext cx="4426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90"/>
                </a:solidFill>
                <a:cs typeface="Calibri"/>
              </a:rPr>
              <a:t>PA</a:t>
            </a:r>
            <a:endParaRPr lang="en-US" sz="1600" baseline="-25000">
              <a:solidFill>
                <a:srgbClr val="000090"/>
              </a:solidFill>
              <a:cs typeface="Calibri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876800" y="1524000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4876800" y="1752600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dirty="0">
                <a:solidFill>
                  <a:srgbClr val="000090"/>
                </a:solidFill>
                <a:cs typeface="Calibri"/>
              </a:rPr>
              <a:t>VA</a:t>
            </a:r>
            <a:r>
              <a:rPr lang="en-US" sz="1600" baseline="-25000" dirty="0">
                <a:solidFill>
                  <a:srgbClr val="000090"/>
                </a:solidFill>
                <a:cs typeface="Calibri"/>
              </a:rPr>
              <a:t>1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4876800" y="1981200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4876800" y="2438400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>
                <a:solidFill>
                  <a:srgbClr val="000090"/>
                </a:solidFill>
                <a:cs typeface="Calibri"/>
              </a:rPr>
              <a:t>VA</a:t>
            </a:r>
            <a:r>
              <a:rPr lang="en-US" sz="1600" baseline="-25000">
                <a:solidFill>
                  <a:srgbClr val="000090"/>
                </a:solidFill>
                <a:cs typeface="Calibri"/>
              </a:rPr>
              <a:t>2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876800" y="2209800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4876800" y="2667000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791200" y="1524000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791200" y="1752600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>
                <a:solidFill>
                  <a:srgbClr val="000090"/>
                </a:solidFill>
                <a:cs typeface="Calibri"/>
              </a:rPr>
              <a:t>1st Copy of Data at PA</a:t>
            </a:r>
            <a:endParaRPr lang="en-US" sz="1600" baseline="-25000">
              <a:solidFill>
                <a:srgbClr val="000090"/>
              </a:solidFill>
              <a:cs typeface="Calibri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791200" y="1981200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791200" y="2438400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>
                <a:solidFill>
                  <a:srgbClr val="000090"/>
                </a:solidFill>
                <a:cs typeface="Calibri"/>
              </a:rPr>
              <a:t>2nd Copy of Data at PA</a:t>
            </a: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791200" y="2209800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5791200" y="2667000"/>
            <a:ext cx="27432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90"/>
              </a:solidFill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5031641" y="1171367"/>
            <a:ext cx="53963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90"/>
                </a:solidFill>
                <a:cs typeface="Calibri"/>
              </a:rPr>
              <a:t>Tag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6827928" y="1171367"/>
            <a:ext cx="68720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90"/>
                </a:solidFill>
                <a:cs typeface="Calibri"/>
              </a:rPr>
              <a:t>Data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838200" y="3456672"/>
            <a:ext cx="33528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Two virtual pages share one physical page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695480" y="3207925"/>
            <a:ext cx="42199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  <a:cs typeface="Calibri"/>
              </a:rPr>
              <a:t>Virtual cache can have two copies of same physical data. 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1371600" y="5275188"/>
            <a:ext cx="600102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 dirty="0" smtClean="0">
                <a:solidFill>
                  <a:srgbClr val="000090"/>
                </a:solidFill>
                <a:cs typeface="Calibri"/>
              </a:rPr>
              <a:t>Aliases  should not coexisting </a:t>
            </a:r>
            <a:r>
              <a:rPr lang="en-US" sz="2000" i="1" dirty="0">
                <a:solidFill>
                  <a:srgbClr val="000090"/>
                </a:solidFill>
                <a:cs typeface="Calibri"/>
              </a:rPr>
              <a:t>in </a:t>
            </a:r>
            <a:r>
              <a:rPr lang="en-US" sz="2000" i="1" dirty="0" smtClean="0">
                <a:solidFill>
                  <a:srgbClr val="000090"/>
                </a:solidFill>
                <a:cs typeface="Calibri"/>
              </a:rPr>
              <a:t>cache!</a:t>
            </a:r>
            <a:endParaRPr lang="en-US" sz="2000" i="1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41928" y="43592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n-US" i="1" dirty="0">
                <a:solidFill>
                  <a:srgbClr val="FF0000"/>
                </a:solidFill>
                <a:cs typeface="Calibri"/>
              </a:rPr>
              <a:t>Writes to one copy not visible to reads of other!</a:t>
            </a: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4322967" y="4021812"/>
            <a:ext cx="30496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0090"/>
                </a:solidFill>
                <a:cs typeface="Calibri"/>
              </a:rPr>
              <a:t>Why is that a problem?</a:t>
            </a:r>
            <a:endParaRPr lang="en-US" dirty="0">
              <a:solidFill>
                <a:srgbClr val="00009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44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allAtOnce"/>
      <p:bldP spid="3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523229" cy="913751"/>
          </a:xfrm>
        </p:spPr>
        <p:txBody>
          <a:bodyPr/>
          <a:lstStyle/>
          <a:p>
            <a:r>
              <a:rPr lang="en-US" dirty="0" smtClean="0"/>
              <a:t>Physical or Virtual Address Caches?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84274" y="1231470"/>
            <a:ext cx="5586412" cy="965200"/>
            <a:chOff x="879" y="936"/>
            <a:chExt cx="3519" cy="60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576" y="1016"/>
              <a:ext cx="752" cy="3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79" y="1074"/>
              <a:ext cx="41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12" y="1008"/>
              <a:ext cx="368" cy="3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599" y="1002"/>
              <a:ext cx="693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00"/>
                  </a:solidFill>
                </a:rPr>
                <a:t>Physical</a:t>
              </a:r>
            </a:p>
            <a:p>
              <a:pPr eaLnBrk="0" hangingPunct="0"/>
              <a:r>
                <a:rPr lang="en-US" sz="1800" dirty="0">
                  <a:solidFill>
                    <a:srgbClr val="000000"/>
                  </a:solidFill>
                </a:rPr>
                <a:t>Cache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00" y="1016"/>
              <a:ext cx="480" cy="3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TLB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758" y="1105"/>
              <a:ext cx="42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728" y="936"/>
              <a:ext cx="656" cy="60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304" y="1200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288" y="120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703" y="1002"/>
              <a:ext cx="695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Primary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335" y="986"/>
              <a:ext cx="31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90"/>
                  </a:solidFill>
                </a:rPr>
                <a:t>VA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304" y="960"/>
              <a:ext cx="29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90"/>
                  </a:solidFill>
                </a:rPr>
                <a:t>PA</a:t>
              </a: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3344" y="1248"/>
              <a:ext cx="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408" y="1008"/>
              <a:ext cx="29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90"/>
                  </a:solidFill>
                </a:rPr>
                <a:t>PA</a:t>
              </a:r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252006" y="3009946"/>
            <a:ext cx="5573713" cy="965200"/>
            <a:chOff x="887" y="2087"/>
            <a:chExt cx="3511" cy="608"/>
          </a:xfrm>
        </p:grpSpPr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2704" y="2200"/>
              <a:ext cx="480" cy="36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598" y="2168"/>
              <a:ext cx="754" cy="38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 lIns="91440" anchor="ctr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0000"/>
                  </a:solidFill>
                </a:rPr>
                <a:t>Virtual Cache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887" y="2242"/>
              <a:ext cx="41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912" y="2168"/>
              <a:ext cx="368" cy="3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248" y="2120"/>
              <a:ext cx="31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90"/>
                  </a:solidFill>
                </a:rPr>
                <a:t>VA</a:t>
              </a: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1310" y="2368"/>
              <a:ext cx="2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255" y="2162"/>
              <a:ext cx="299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90"/>
                  </a:solidFill>
                </a:rPr>
                <a:t>PA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743" y="2266"/>
              <a:ext cx="32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TLB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758" y="2169"/>
              <a:ext cx="42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728" y="2087"/>
              <a:ext cx="656" cy="60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703" y="2162"/>
              <a:ext cx="695" cy="40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00"/>
                  </a:solidFill>
                </a:rPr>
                <a:t>Primary</a:t>
              </a:r>
            </a:p>
            <a:p>
              <a:pPr eaLnBrk="0" hangingPunct="0"/>
              <a:r>
                <a:rPr lang="en-US" sz="1800" dirty="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192" y="236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2352" y="24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2352" y="2168"/>
              <a:ext cx="311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90"/>
                  </a:solidFill>
                </a:rPr>
                <a:t>VA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92382" y="1306488"/>
            <a:ext cx="3351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Physically Addressed Cache</a:t>
            </a:r>
          </a:p>
          <a:p>
            <a:r>
              <a:rPr lang="en-US" b="1" i="1" dirty="0" smtClean="0"/>
              <a:t>Physical Index Physical Tag</a:t>
            </a:r>
          </a:p>
          <a:p>
            <a:r>
              <a:rPr lang="en-US" b="1" i="1" dirty="0" smtClean="0"/>
              <a:t>(PIPT) </a:t>
            </a:r>
            <a:endParaRPr lang="en-US" b="1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5806100" y="3015800"/>
            <a:ext cx="3369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Virtually Addressed Cache</a:t>
            </a:r>
          </a:p>
          <a:p>
            <a:r>
              <a:rPr lang="en-US" b="1" i="1" dirty="0" smtClean="0"/>
              <a:t>Virtually Indexed Virtually Tagged (VIVT) </a:t>
            </a:r>
            <a:endParaRPr lang="en-US" b="1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64908" y="4324471"/>
            <a:ext cx="4760913" cy="1497013"/>
            <a:chOff x="264908" y="4222872"/>
            <a:chExt cx="4760913" cy="1497013"/>
          </a:xfrm>
        </p:grpSpPr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1447596" y="4222872"/>
              <a:ext cx="762000" cy="584200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1393621" y="4916610"/>
              <a:ext cx="1196975" cy="609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 lIns="91440" anchor="ctr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0000"/>
                  </a:solidFill>
                </a:rPr>
                <a:t>Physical Cache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264908" y="5034085"/>
              <a:ext cx="658813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</a:rPr>
                <a:t>CPU</a:t>
              </a:r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304596" y="4916610"/>
              <a:ext cx="584200" cy="584200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7" name="Rectangle 25"/>
            <p:cNvSpPr>
              <a:spLocks noChangeArrowheads="1"/>
            </p:cNvSpPr>
            <p:nvPr/>
          </p:nvSpPr>
          <p:spPr bwMode="auto">
            <a:xfrm>
              <a:off x="837996" y="5316660"/>
              <a:ext cx="493713" cy="3635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90"/>
                  </a:solidFill>
                </a:rPr>
                <a:t>VA</a:t>
              </a:r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>
              <a:off x="901496" y="5234110"/>
              <a:ext cx="434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9" name="Rectangle 30"/>
            <p:cNvSpPr>
              <a:spLocks noChangeArrowheads="1"/>
            </p:cNvSpPr>
            <p:nvPr/>
          </p:nvSpPr>
          <p:spPr bwMode="auto">
            <a:xfrm>
              <a:off x="3012342" y="4839880"/>
              <a:ext cx="474663" cy="3635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90"/>
                  </a:solidFill>
                </a:rPr>
                <a:t>PA</a:t>
              </a:r>
            </a:p>
          </p:txBody>
        </p:sp>
        <p:sp>
          <p:nvSpPr>
            <p:cNvPr id="50" name="Rectangle 31"/>
            <p:cNvSpPr>
              <a:spLocks noChangeArrowheads="1"/>
            </p:cNvSpPr>
            <p:nvPr/>
          </p:nvSpPr>
          <p:spPr bwMode="auto">
            <a:xfrm>
              <a:off x="1509508" y="4327647"/>
              <a:ext cx="5207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00"/>
                  </a:solidFill>
                </a:rPr>
                <a:t>TLB</a:t>
              </a: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3946321" y="4884860"/>
              <a:ext cx="6667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3898696" y="4754685"/>
              <a:ext cx="1041400" cy="965200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53" name="Rectangle 35"/>
            <p:cNvSpPr>
              <a:spLocks noChangeArrowheads="1"/>
            </p:cNvSpPr>
            <p:nvPr/>
          </p:nvSpPr>
          <p:spPr bwMode="auto">
            <a:xfrm>
              <a:off x="3922508" y="4889622"/>
              <a:ext cx="1103313" cy="6381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00"/>
                  </a:solidFill>
                </a:rPr>
                <a:t>Primary</a:t>
              </a:r>
            </a:p>
            <a:p>
              <a:pPr eaLnBrk="0" hangingPunct="0"/>
              <a:r>
                <a:rPr lang="en-US" sz="1800" dirty="0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>
              <a:off x="2595358" y="5200772"/>
              <a:ext cx="1290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739994" y="4871469"/>
            <a:ext cx="3351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Physically Addressed Cache</a:t>
            </a:r>
          </a:p>
          <a:p>
            <a:r>
              <a:rPr lang="en-US" b="1" i="1" dirty="0" smtClean="0"/>
              <a:t>Virtually Indexed Physically Tagged (VIPT)</a:t>
            </a:r>
            <a:endParaRPr lang="en-US" b="1" i="1" dirty="0"/>
          </a:p>
        </p:txBody>
      </p:sp>
      <p:sp>
        <p:nvSpPr>
          <p:cNvPr id="58" name="Line 28"/>
          <p:cNvSpPr>
            <a:spLocks noChangeShapeType="1"/>
          </p:cNvSpPr>
          <p:nvPr/>
        </p:nvSpPr>
        <p:spPr bwMode="auto">
          <a:xfrm>
            <a:off x="1029554" y="4624508"/>
            <a:ext cx="434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 flipH="1" flipV="1">
            <a:off x="1046487" y="4626428"/>
            <a:ext cx="11111" cy="7288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H="1" flipV="1">
            <a:off x="2214158" y="4588453"/>
            <a:ext cx="21537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>
            <a:off x="2399564" y="4605386"/>
            <a:ext cx="0" cy="3472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 animBg="1"/>
      <p:bldP spid="60" grpId="0" animBg="1"/>
      <p:bldP spid="61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552346" cy="913751"/>
          </a:xfrm>
        </p:spPr>
        <p:txBody>
          <a:bodyPr/>
          <a:lstStyle/>
          <a:p>
            <a:r>
              <a:rPr lang="en-US" dirty="0" smtClean="0"/>
              <a:t>Physically-Indexed Physically Tagged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154593" y="1433949"/>
            <a:ext cx="0" cy="14725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110840" y="1617928"/>
            <a:ext cx="0" cy="3653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959644" y="1286312"/>
            <a:ext cx="2281235" cy="295275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/>
              <a:t>VPN</a:t>
            </a:r>
            <a:endParaRPr lang="en-US" b="0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225004" y="1286312"/>
            <a:ext cx="1804198" cy="2952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Page Offset (p)</a:t>
            </a:r>
            <a:endParaRPr lang="en-US" sz="2400" b="0" dirty="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959644" y="2962184"/>
            <a:ext cx="2281235" cy="30480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PPN</a:t>
            </a:r>
            <a:endParaRPr lang="en-US" b="0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225004" y="2962184"/>
            <a:ext cx="1804198" cy="304800"/>
          </a:xfrm>
          <a:prstGeom prst="rect">
            <a:avLst/>
          </a:prstGeom>
          <a:solidFill>
            <a:srgbClr val="B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Page Offset (p)</a:t>
            </a:r>
            <a:endParaRPr lang="en-US" sz="2400" b="0" dirty="0"/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1253595" y="2020728"/>
            <a:ext cx="1693332" cy="587357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TLB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6268" y="1231663"/>
            <a:ext cx="98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43876" y="2947368"/>
            <a:ext cx="98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</a:t>
            </a:r>
            <a:endParaRPr lang="en-US"/>
          </a:p>
        </p:txBody>
      </p:sp>
      <p:sp>
        <p:nvSpPr>
          <p:cNvPr id="35" name="Right Brace 91"/>
          <p:cNvSpPr>
            <a:spLocks/>
          </p:cNvSpPr>
          <p:nvPr/>
        </p:nvSpPr>
        <p:spPr bwMode="auto">
          <a:xfrm rot="5400000">
            <a:off x="3256676" y="3127262"/>
            <a:ext cx="417512" cy="762000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2877107" y="3697288"/>
            <a:ext cx="12774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dirty="0" smtClean="0"/>
              <a:t>Index (k)</a:t>
            </a:r>
            <a:endParaRPr lang="en-US" dirty="0"/>
          </a:p>
        </p:txBody>
      </p:sp>
      <p:sp>
        <p:nvSpPr>
          <p:cNvPr id="37" name="Right Brace 91"/>
          <p:cNvSpPr>
            <a:spLocks/>
          </p:cNvSpPr>
          <p:nvPr/>
        </p:nvSpPr>
        <p:spPr bwMode="auto">
          <a:xfrm rot="5400000">
            <a:off x="1813283" y="2445868"/>
            <a:ext cx="417512" cy="2124787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7"/>
          <p:cNvSpPr>
            <a:spLocks noChangeArrowheads="1"/>
          </p:cNvSpPr>
          <p:nvPr/>
        </p:nvSpPr>
        <p:spPr bwMode="auto">
          <a:xfrm>
            <a:off x="1682021" y="3701143"/>
            <a:ext cx="9939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dirty="0"/>
              <a:t>t</a:t>
            </a:r>
            <a:r>
              <a:rPr lang="en-US" dirty="0" smtClean="0"/>
              <a:t>ag (t)</a:t>
            </a:r>
            <a:endParaRPr lang="en-US" dirty="0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3950965" y="3684906"/>
            <a:ext cx="19040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mtClean="0"/>
              <a:t>Byte offset (b)</a:t>
            </a:r>
            <a:endParaRPr lang="en-US" dirty="0"/>
          </a:p>
        </p:txBody>
      </p:sp>
      <p:sp>
        <p:nvSpPr>
          <p:cNvPr id="40" name="Right Brace 91"/>
          <p:cNvSpPr>
            <a:spLocks/>
          </p:cNvSpPr>
          <p:nvPr/>
        </p:nvSpPr>
        <p:spPr bwMode="auto">
          <a:xfrm rot="5400000">
            <a:off x="4198939" y="2993911"/>
            <a:ext cx="417511" cy="1028700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5274330" y="5878405"/>
            <a:ext cx="507979" cy="3946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110840" y="2582799"/>
            <a:ext cx="0" cy="3653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02376"/>
              </p:ext>
            </p:extLst>
          </p:nvPr>
        </p:nvGraphicFramePr>
        <p:xfrm>
          <a:off x="3569945" y="4182920"/>
          <a:ext cx="5067068" cy="1463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1205"/>
                <a:gridCol w="413353"/>
                <a:gridCol w="978602"/>
                <a:gridCol w="695977"/>
                <a:gridCol w="695977"/>
                <a:gridCol w="695977"/>
                <a:gridCol w="695977"/>
              </a:tblGrid>
              <a:tr h="311287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73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673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673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Rectangle 46" descr="Large confetti"/>
          <p:cNvSpPr>
            <a:spLocks noChangeArrowheads="1"/>
          </p:cNvSpPr>
          <p:nvPr/>
        </p:nvSpPr>
        <p:spPr bwMode="auto">
          <a:xfrm>
            <a:off x="4471222" y="4930421"/>
            <a:ext cx="4148858" cy="317297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3234980" y="4073690"/>
            <a:ext cx="0" cy="10153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3222812" y="5106002"/>
            <a:ext cx="124840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5155787" y="5106002"/>
            <a:ext cx="0" cy="7347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1930400" y="4118655"/>
            <a:ext cx="3520" cy="195705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 flipH="1" flipV="1">
            <a:off x="1907044" y="6075708"/>
            <a:ext cx="3324812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5"/>
          <p:cNvSpPr>
            <a:spLocks noChangeShapeType="1"/>
          </p:cNvSpPr>
          <p:nvPr/>
        </p:nvSpPr>
        <p:spPr bwMode="auto">
          <a:xfrm>
            <a:off x="5786850" y="6075709"/>
            <a:ext cx="68916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80"/>
          <p:cNvSpPr>
            <a:spLocks noChangeArrowheads="1"/>
          </p:cNvSpPr>
          <p:nvPr/>
        </p:nvSpPr>
        <p:spPr bwMode="auto">
          <a:xfrm>
            <a:off x="6499366" y="5895338"/>
            <a:ext cx="50334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</a:rPr>
              <a:t>HIT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53346" y="1617930"/>
            <a:ext cx="4340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Page Offset remains the same in VA and PA.</a:t>
            </a:r>
          </a:p>
          <a:p>
            <a:r>
              <a:rPr lang="en-US" sz="2000" i="1" dirty="0" smtClean="0">
                <a:solidFill>
                  <a:srgbClr val="C00000"/>
                </a:solidFill>
              </a:rPr>
              <a:t>Can we leverage this to access the cache before translation?</a:t>
            </a:r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 rot="10800000" flipH="1" flipV="1">
            <a:off x="7212106" y="5958108"/>
            <a:ext cx="1117554" cy="215801"/>
          </a:xfrm>
          <a:custGeom>
            <a:avLst/>
            <a:gdLst>
              <a:gd name="T0" fmla="*/ 977900 w 21600"/>
              <a:gd name="T1" fmla="*/ 138906 h 21600"/>
              <a:gd name="T2" fmla="*/ 558800 w 21600"/>
              <a:gd name="T3" fmla="*/ 277812 h 21600"/>
              <a:gd name="T4" fmla="*/ 139700 w 21600"/>
              <a:gd name="T5" fmla="*/ 138906 h 21600"/>
              <a:gd name="T6" fmla="*/ 558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782309" y="3870771"/>
            <a:ext cx="3182631" cy="2236638"/>
            <a:chOff x="-688914" y="3177649"/>
            <a:chExt cx="9508789" cy="2236638"/>
          </a:xfrm>
        </p:grpSpPr>
        <p:sp>
          <p:nvSpPr>
            <p:cNvPr id="71" name="Line 69"/>
            <p:cNvSpPr>
              <a:spLocks noChangeShapeType="1"/>
            </p:cNvSpPr>
            <p:nvPr/>
          </p:nvSpPr>
          <p:spPr bwMode="auto">
            <a:xfrm flipH="1">
              <a:off x="-688914" y="3177650"/>
              <a:ext cx="9508789" cy="37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8819875" y="3177649"/>
              <a:ext cx="0" cy="2236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 flipH="1">
              <a:off x="6457772" y="5414287"/>
              <a:ext cx="23621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8231873" y="5247717"/>
            <a:ext cx="0" cy="7065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1"/>
          <p:cNvSpPr>
            <a:spLocks noChangeShapeType="1"/>
          </p:cNvSpPr>
          <p:nvPr/>
        </p:nvSpPr>
        <p:spPr bwMode="auto">
          <a:xfrm flipH="1">
            <a:off x="7690006" y="5247717"/>
            <a:ext cx="0" cy="7065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241781" y="5544361"/>
            <a:ext cx="5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9" grpId="0"/>
      <p:bldP spid="30" grpId="0"/>
      <p:bldP spid="35" grpId="0" animBg="1"/>
      <p:bldP spid="36" grpId="0"/>
      <p:bldP spid="37" grpId="0" animBg="1"/>
      <p:bldP spid="38" grpId="0"/>
      <p:bldP spid="39" grpId="0"/>
      <p:bldP spid="40" grpId="0" animBg="1"/>
      <p:bldP spid="43" grpId="0" animBg="1"/>
      <p:bldP spid="44" grpId="0" animBg="1"/>
      <p:bldP spid="4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7" grpId="0"/>
      <p:bldP spid="68" grpId="0" animBg="1"/>
      <p:bldP spid="76" grpId="0" animBg="1"/>
      <p:bldP spid="77" grpId="0" animBg="1"/>
      <p:bldP spid="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552346" cy="913751"/>
          </a:xfrm>
        </p:spPr>
        <p:txBody>
          <a:bodyPr/>
          <a:lstStyle/>
          <a:p>
            <a:r>
              <a:rPr lang="en-US" dirty="0" smtClean="0"/>
              <a:t>Virtually-Indexed Physically Tagged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110840" y="1617928"/>
            <a:ext cx="0" cy="3653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959644" y="1286312"/>
            <a:ext cx="2281235" cy="295275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mtClean="0"/>
              <a:t>VPN</a:t>
            </a:r>
            <a:endParaRPr lang="en-US" b="0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225004" y="1286312"/>
            <a:ext cx="1804198" cy="2952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Page Offset (p)</a:t>
            </a:r>
            <a:endParaRPr lang="en-US" sz="2400" b="0" dirty="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909342" y="3488312"/>
            <a:ext cx="2281235" cy="304800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PPN</a:t>
            </a:r>
            <a:endParaRPr lang="en-US" b="0" dirty="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174702" y="3488312"/>
            <a:ext cx="1804198" cy="304800"/>
          </a:xfrm>
          <a:prstGeom prst="rect">
            <a:avLst/>
          </a:prstGeom>
          <a:solidFill>
            <a:srgbClr val="B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Page Offset (p)</a:t>
            </a:r>
            <a:endParaRPr lang="en-US" sz="2400" b="0" dirty="0"/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1253595" y="2020728"/>
            <a:ext cx="1693332" cy="627921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TLB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6268" y="1231663"/>
            <a:ext cx="98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3574" y="3473496"/>
            <a:ext cx="98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</a:t>
            </a:r>
            <a:endParaRPr lang="en-US"/>
          </a:p>
        </p:txBody>
      </p:sp>
      <p:sp>
        <p:nvSpPr>
          <p:cNvPr id="35" name="Right Brace 91"/>
          <p:cNvSpPr>
            <a:spLocks/>
          </p:cNvSpPr>
          <p:nvPr/>
        </p:nvSpPr>
        <p:spPr bwMode="auto">
          <a:xfrm rot="5400000">
            <a:off x="3276660" y="3723676"/>
            <a:ext cx="417512" cy="621428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ight Brace 91"/>
          <p:cNvSpPr>
            <a:spLocks/>
          </p:cNvSpPr>
          <p:nvPr/>
        </p:nvSpPr>
        <p:spPr bwMode="auto">
          <a:xfrm rot="5400000">
            <a:off x="1841204" y="2893773"/>
            <a:ext cx="417512" cy="2281233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ight Brace 91"/>
          <p:cNvSpPr>
            <a:spLocks/>
          </p:cNvSpPr>
          <p:nvPr/>
        </p:nvSpPr>
        <p:spPr bwMode="auto">
          <a:xfrm rot="5400000">
            <a:off x="4148637" y="3520039"/>
            <a:ext cx="417511" cy="1028700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5243118" y="4787142"/>
            <a:ext cx="507979" cy="3946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2110840" y="2648648"/>
            <a:ext cx="0" cy="8248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99436"/>
              </p:ext>
            </p:extLst>
          </p:nvPr>
        </p:nvGraphicFramePr>
        <p:xfrm>
          <a:off x="3692327" y="1717104"/>
          <a:ext cx="5067068" cy="1463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1205"/>
                <a:gridCol w="413353"/>
                <a:gridCol w="978602"/>
                <a:gridCol w="695977"/>
                <a:gridCol w="695977"/>
                <a:gridCol w="695977"/>
                <a:gridCol w="695977"/>
              </a:tblGrid>
              <a:tr h="311287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block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73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673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673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Rectangle 46" descr="Large confetti"/>
          <p:cNvSpPr>
            <a:spLocks noChangeArrowheads="1"/>
          </p:cNvSpPr>
          <p:nvPr/>
        </p:nvSpPr>
        <p:spPr bwMode="auto">
          <a:xfrm>
            <a:off x="4610537" y="2463140"/>
            <a:ext cx="4148858" cy="317297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3535718" y="2344256"/>
            <a:ext cx="0" cy="23854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3535718" y="2582799"/>
            <a:ext cx="1074819" cy="123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5527954" y="2638720"/>
            <a:ext cx="0" cy="20856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 flipH="1">
            <a:off x="1871176" y="4564075"/>
            <a:ext cx="0" cy="391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 flipH="1" flipV="1">
            <a:off x="1873312" y="4937784"/>
            <a:ext cx="3324812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5"/>
          <p:cNvSpPr>
            <a:spLocks noChangeShapeType="1"/>
          </p:cNvSpPr>
          <p:nvPr/>
        </p:nvSpPr>
        <p:spPr bwMode="auto">
          <a:xfrm>
            <a:off x="5755638" y="4984446"/>
            <a:ext cx="68916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80"/>
          <p:cNvSpPr>
            <a:spLocks noChangeArrowheads="1"/>
          </p:cNvSpPr>
          <p:nvPr/>
        </p:nvSpPr>
        <p:spPr bwMode="auto">
          <a:xfrm>
            <a:off x="6468154" y="4804075"/>
            <a:ext cx="50334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</a:rPr>
              <a:t>HIT</a:t>
            </a:r>
          </a:p>
        </p:txBody>
      </p:sp>
      <p:sp>
        <p:nvSpPr>
          <p:cNvPr id="32" name="Right Brace 91"/>
          <p:cNvSpPr>
            <a:spLocks/>
          </p:cNvSpPr>
          <p:nvPr/>
        </p:nvSpPr>
        <p:spPr bwMode="auto">
          <a:xfrm rot="5400000">
            <a:off x="3326965" y="1504212"/>
            <a:ext cx="417512" cy="621428"/>
          </a:xfrm>
          <a:prstGeom prst="rightBrace">
            <a:avLst>
              <a:gd name="adj1" fmla="val 8323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77"/>
          <p:cNvSpPr>
            <a:spLocks noChangeArrowheads="1"/>
          </p:cNvSpPr>
          <p:nvPr/>
        </p:nvSpPr>
        <p:spPr bwMode="auto">
          <a:xfrm>
            <a:off x="2550072" y="4222887"/>
            <a:ext cx="12774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dirty="0"/>
              <a:t>i</a:t>
            </a:r>
            <a:r>
              <a:rPr lang="en-US" dirty="0" smtClean="0"/>
              <a:t>ndex (k)</a:t>
            </a:r>
            <a:endParaRPr lang="en-US" dirty="0"/>
          </a:p>
        </p:txBody>
      </p:sp>
      <p:sp>
        <p:nvSpPr>
          <p:cNvPr id="42" name="Rectangle 77"/>
          <p:cNvSpPr>
            <a:spLocks noChangeArrowheads="1"/>
          </p:cNvSpPr>
          <p:nvPr/>
        </p:nvSpPr>
        <p:spPr bwMode="auto">
          <a:xfrm>
            <a:off x="1354986" y="4226742"/>
            <a:ext cx="9939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dirty="0"/>
              <a:t>t</a:t>
            </a:r>
            <a:r>
              <a:rPr lang="en-US" dirty="0" smtClean="0"/>
              <a:t>ag (t)</a:t>
            </a:r>
            <a:endParaRPr lang="en-US" dirty="0"/>
          </a:p>
        </p:txBody>
      </p:sp>
      <p:sp>
        <p:nvSpPr>
          <p:cNvPr id="46" name="Rectangle 77"/>
          <p:cNvSpPr>
            <a:spLocks noChangeArrowheads="1"/>
          </p:cNvSpPr>
          <p:nvPr/>
        </p:nvSpPr>
        <p:spPr bwMode="auto">
          <a:xfrm>
            <a:off x="3623930" y="4210505"/>
            <a:ext cx="190402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mtClean="0"/>
              <a:t>Byte offset (b)</a:t>
            </a:r>
            <a:endParaRPr lang="en-US" dirty="0"/>
          </a:p>
        </p:txBody>
      </p:sp>
      <p:sp>
        <p:nvSpPr>
          <p:cNvPr id="49" name="Rectangle 77"/>
          <p:cNvSpPr>
            <a:spLocks noChangeArrowheads="1"/>
          </p:cNvSpPr>
          <p:nvPr/>
        </p:nvSpPr>
        <p:spPr bwMode="auto">
          <a:xfrm>
            <a:off x="3160664" y="2005085"/>
            <a:ext cx="128755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dirty="0"/>
              <a:t>i</a:t>
            </a:r>
            <a:r>
              <a:rPr lang="en-US" dirty="0" smtClean="0"/>
              <a:t>ndex (k)</a:t>
            </a:r>
            <a:endParaRPr lang="en-US" dirty="0"/>
          </a:p>
        </p:txBody>
      </p:sp>
      <p:sp>
        <p:nvSpPr>
          <p:cNvPr id="50" name="AutoShape 24"/>
          <p:cNvSpPr>
            <a:spLocks noChangeArrowheads="1"/>
          </p:cNvSpPr>
          <p:nvPr/>
        </p:nvSpPr>
        <p:spPr bwMode="auto">
          <a:xfrm rot="10800000" flipH="1" flipV="1">
            <a:off x="7238265" y="3405973"/>
            <a:ext cx="1117554" cy="215801"/>
          </a:xfrm>
          <a:custGeom>
            <a:avLst/>
            <a:gdLst>
              <a:gd name="T0" fmla="*/ 977900 w 21600"/>
              <a:gd name="T1" fmla="*/ 138906 h 21600"/>
              <a:gd name="T2" fmla="*/ 558800 w 21600"/>
              <a:gd name="T3" fmla="*/ 277812 h 21600"/>
              <a:gd name="T4" fmla="*/ 139700 w 21600"/>
              <a:gd name="T5" fmla="*/ 138906 h 21600"/>
              <a:gd name="T6" fmla="*/ 558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808468" y="1318636"/>
            <a:ext cx="3182631" cy="2236638"/>
            <a:chOff x="-688914" y="3177649"/>
            <a:chExt cx="9508789" cy="2236638"/>
          </a:xfrm>
        </p:grpSpPr>
        <p:sp>
          <p:nvSpPr>
            <p:cNvPr id="52" name="Line 69"/>
            <p:cNvSpPr>
              <a:spLocks noChangeShapeType="1"/>
            </p:cNvSpPr>
            <p:nvPr/>
          </p:nvSpPr>
          <p:spPr bwMode="auto">
            <a:xfrm flipH="1">
              <a:off x="-688914" y="3177650"/>
              <a:ext cx="9508789" cy="37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70"/>
            <p:cNvSpPr>
              <a:spLocks noChangeShapeType="1"/>
            </p:cNvSpPr>
            <p:nvPr/>
          </p:nvSpPr>
          <p:spPr bwMode="auto">
            <a:xfrm>
              <a:off x="8819875" y="3177649"/>
              <a:ext cx="0" cy="2236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1"/>
            <p:cNvSpPr>
              <a:spLocks noChangeShapeType="1"/>
            </p:cNvSpPr>
            <p:nvPr/>
          </p:nvSpPr>
          <p:spPr bwMode="auto">
            <a:xfrm flipH="1">
              <a:off x="6457772" y="5414287"/>
              <a:ext cx="23621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Line 11"/>
          <p:cNvSpPr>
            <a:spLocks noChangeShapeType="1"/>
          </p:cNvSpPr>
          <p:nvPr/>
        </p:nvSpPr>
        <p:spPr bwMode="auto">
          <a:xfrm flipH="1">
            <a:off x="8258032" y="2695582"/>
            <a:ext cx="0" cy="7065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 flipH="1">
            <a:off x="7716165" y="2695582"/>
            <a:ext cx="0" cy="7065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267940" y="2992226"/>
            <a:ext cx="51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..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9148" y="5571883"/>
            <a:ext cx="592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Under what condition will this work?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5808468" y="5581512"/>
            <a:ext cx="137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k</a:t>
            </a:r>
            <a:r>
              <a:rPr lang="en-US" sz="2400" dirty="0" err="1" smtClean="0">
                <a:solidFill>
                  <a:srgbClr val="C00000"/>
                </a:solidFill>
              </a:rPr>
              <a:t>+b</a:t>
            </a:r>
            <a:r>
              <a:rPr lang="en-US" sz="2400" dirty="0" smtClean="0">
                <a:solidFill>
                  <a:srgbClr val="C00000"/>
                </a:solidFill>
              </a:rPr>
              <a:t> ≤ p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VIPT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4kB pages and 64B cache lines, what is maximum possible size of direct-mapped cache?</a:t>
            </a:r>
          </a:p>
          <a:p>
            <a:pPr lvl="1"/>
            <a:r>
              <a:rPr lang="en-US" dirty="0" smtClean="0"/>
              <a:t>k = 12-6 = 6 =&gt; 2</a:t>
            </a:r>
            <a:r>
              <a:rPr lang="en-US" baseline="30000" dirty="0" smtClean="0"/>
              <a:t>6</a:t>
            </a:r>
            <a:r>
              <a:rPr lang="en-US" dirty="0" smtClean="0"/>
              <a:t> = 64 lines =&gt; 4kB cache</a:t>
            </a:r>
          </a:p>
          <a:p>
            <a:r>
              <a:rPr lang="en-US" dirty="0" smtClean="0"/>
              <a:t>How can we increase the size of VIPT caches?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 has to be fixed =&gt; only way to increase size is to increase associativity</a:t>
            </a:r>
          </a:p>
          <a:p>
            <a:pPr lvl="1"/>
            <a:r>
              <a:rPr lang="en-US" dirty="0" smtClean="0"/>
              <a:t>How scalable is that?</a:t>
            </a:r>
          </a:p>
          <a:p>
            <a:pPr lvl="2"/>
            <a:r>
              <a:rPr lang="en-US" dirty="0" smtClean="0"/>
              <a:t>For 32kB cache, a = 32k/4k = 8</a:t>
            </a:r>
          </a:p>
          <a:p>
            <a:pPr lvl="2"/>
            <a:r>
              <a:rPr lang="en-US" dirty="0" smtClean="0"/>
              <a:t>For 4MB cache, a = 4M/4k = 1024 </a:t>
            </a:r>
            <a:r>
              <a:rPr lang="en-US" dirty="0" smtClean="0">
                <a:sym typeface="Wingdings"/>
              </a:rPr>
              <a:t> Not feasible</a:t>
            </a:r>
          </a:p>
          <a:p>
            <a:pPr lvl="1"/>
            <a:r>
              <a:rPr lang="en-US" dirty="0" smtClean="0">
                <a:sym typeface="Wingdings"/>
              </a:rPr>
              <a:t>Limits size of VIPT caches</a:t>
            </a:r>
          </a:p>
          <a:p>
            <a:r>
              <a:rPr lang="en-US" dirty="0" smtClean="0">
                <a:sym typeface="Wingdings"/>
              </a:rPr>
              <a:t>Almost all L1s today are VIPT of sizes ~ 16-64kB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Today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Desktops/servers have full demand-paged virtual memory</a:t>
            </a:r>
          </a:p>
          <a:p>
            <a:pPr lvl="1"/>
            <a:r>
              <a:rPr lang="en-US" dirty="0"/>
              <a:t>Portability between machines with different memory sizes</a:t>
            </a:r>
          </a:p>
          <a:p>
            <a:pPr lvl="1"/>
            <a:r>
              <a:rPr lang="en-US" dirty="0"/>
              <a:t>Protection between multiple users or multiple tasks</a:t>
            </a:r>
          </a:p>
          <a:p>
            <a:pPr lvl="1"/>
            <a:r>
              <a:rPr lang="en-US" dirty="0"/>
              <a:t>Share small physical memory among active tasks</a:t>
            </a:r>
          </a:p>
          <a:p>
            <a:pPr lvl="1"/>
            <a:r>
              <a:rPr lang="en-US" dirty="0"/>
              <a:t>Simplifies implementation of some OS features</a:t>
            </a:r>
          </a:p>
          <a:p>
            <a:r>
              <a:rPr lang="en-US" dirty="0" smtClean="0"/>
              <a:t>Vector supercomputers </a:t>
            </a:r>
            <a:r>
              <a:rPr lang="en-US" dirty="0"/>
              <a:t>have translation and protection but not demand-</a:t>
            </a:r>
            <a:r>
              <a:rPr lang="en-US" dirty="0" smtClean="0"/>
              <a:t>paging</a:t>
            </a:r>
            <a:endParaRPr lang="en-US" sz="2000" dirty="0" smtClean="0"/>
          </a:p>
          <a:p>
            <a:pPr lvl="1"/>
            <a:r>
              <a:rPr lang="en-US" dirty="0" smtClean="0"/>
              <a:t>Don’t </a:t>
            </a:r>
            <a:r>
              <a:rPr lang="en-US" dirty="0"/>
              <a:t>waste expensive CPU time thrashing to disk (make jobs fit in memory)</a:t>
            </a:r>
          </a:p>
          <a:p>
            <a:pPr lvl="1"/>
            <a:r>
              <a:rPr lang="en-US" dirty="0"/>
              <a:t>Mostly run in batch mode (run set of jobs that fits in memory)</a:t>
            </a:r>
          </a:p>
          <a:p>
            <a:pPr lvl="1"/>
            <a:r>
              <a:rPr lang="en-US" dirty="0"/>
              <a:t>Difficult to implement </a:t>
            </a:r>
            <a:r>
              <a:rPr lang="en-US" dirty="0" err="1"/>
              <a:t>restartable</a:t>
            </a:r>
            <a:r>
              <a:rPr lang="en-US" dirty="0"/>
              <a:t> vector </a:t>
            </a:r>
            <a:r>
              <a:rPr lang="en-US" dirty="0" smtClean="0"/>
              <a:t>instructions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Today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432801" cy="51038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embedded processors and DSPs provide physical addressing only</a:t>
            </a:r>
          </a:p>
          <a:p>
            <a:pPr lvl="1"/>
            <a:r>
              <a:rPr lang="en-US" dirty="0"/>
              <a:t>Can’t afford area/speed/power budget for virtual memory support</a:t>
            </a:r>
          </a:p>
          <a:p>
            <a:pPr lvl="1"/>
            <a:r>
              <a:rPr lang="en-US" dirty="0"/>
              <a:t>Often there is no secondary storage to swap to!</a:t>
            </a:r>
          </a:p>
          <a:p>
            <a:pPr lvl="1"/>
            <a:r>
              <a:rPr lang="en-US" dirty="0"/>
              <a:t>Programs custom written for particular memory configuration in product</a:t>
            </a:r>
          </a:p>
          <a:p>
            <a:pPr lvl="1"/>
            <a:r>
              <a:rPr lang="en-US" dirty="0"/>
              <a:t>Difficult to implement </a:t>
            </a:r>
            <a:r>
              <a:rPr lang="en-US" dirty="0" err="1"/>
              <a:t>restartable</a:t>
            </a:r>
            <a:r>
              <a:rPr lang="en-US" dirty="0"/>
              <a:t> </a:t>
            </a:r>
            <a:r>
              <a:rPr lang="en-US" dirty="0" smtClean="0"/>
              <a:t>instructions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Given the software demands of modern </a:t>
            </a:r>
            <a:r>
              <a:rPr lang="en-US" i="1" dirty="0" smtClean="0">
                <a:solidFill>
                  <a:srgbClr val="FF0000"/>
                </a:solidFill>
              </a:rPr>
              <a:t>smartphones, all </a:t>
            </a:r>
            <a:r>
              <a:rPr lang="en-US" i="1" dirty="0">
                <a:solidFill>
                  <a:srgbClr val="FF0000"/>
                </a:solidFill>
              </a:rPr>
              <a:t>this may change in the near future!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5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Practice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898151" y="1255454"/>
          <a:ext cx="2085959" cy="4686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668"/>
                <a:gridCol w="1244291"/>
              </a:tblGrid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0x0F038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0x0106000B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0x0F034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0x0105000B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6953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0x0F030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0x0104000B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0x0F02C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0x00FD000B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0x0F028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0x00FC000B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0x0F024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0x00FB000B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0x0F020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0x00FA000B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0x0F01C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0x00E4000B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0x0F018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0x00E3000B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0x0F014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0x00E2000B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0x0F010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0x00E1000B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0x0C00C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0x0F04000B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0x0C008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0x0F03000B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0x0C004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0x0F02000B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0x0C000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0x0F01000B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460895" y="2020158"/>
          <a:ext cx="830686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86"/>
              </a:tblGrid>
              <a:tr h="2170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00983" y="3568420"/>
            <a:ext cx="1151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0"/>
                </a:solidFill>
              </a:rPr>
              <a:t>System PT Base</a:t>
            </a:r>
          </a:p>
          <a:p>
            <a:r>
              <a:rPr lang="en-US" sz="1600" b="1" dirty="0" smtClean="0">
                <a:solidFill>
                  <a:srgbClr val="000090"/>
                </a:solidFill>
              </a:rPr>
              <a:t>(Physical) </a:t>
            </a:r>
            <a:endParaRPr lang="en-US" sz="1600" b="1" dirty="0">
              <a:solidFill>
                <a:srgbClr val="00009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617621" y="1350779"/>
          <a:ext cx="208595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668"/>
                <a:gridCol w="1244291"/>
              </a:tblGrid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0x0100C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0x01008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0x01004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460247" y="3301404"/>
          <a:ext cx="802228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228"/>
              </a:tblGrid>
              <a:tr h="2170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0x0C000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176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32927" y="2280210"/>
            <a:ext cx="95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0"/>
                </a:solidFill>
              </a:rPr>
              <a:t>User </a:t>
            </a:r>
          </a:p>
          <a:p>
            <a:r>
              <a:rPr lang="en-US" sz="1600" b="1" dirty="0" smtClean="0">
                <a:solidFill>
                  <a:srgbClr val="000090"/>
                </a:solidFill>
              </a:rPr>
              <a:t>PT Base</a:t>
            </a:r>
          </a:p>
          <a:p>
            <a:r>
              <a:rPr lang="en-US" sz="1600" b="1" dirty="0" smtClean="0">
                <a:solidFill>
                  <a:srgbClr val="000090"/>
                </a:solidFill>
              </a:rPr>
              <a:t>(Virtual) </a:t>
            </a:r>
            <a:endParaRPr lang="en-US" sz="1600" b="1" dirty="0">
              <a:solidFill>
                <a:srgbClr val="000090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4291581" y="2157318"/>
            <a:ext cx="431585" cy="40412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>
            <a:off x="4262475" y="3438564"/>
            <a:ext cx="2635676" cy="237897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3453067" y="4578533"/>
          <a:ext cx="16639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668"/>
                <a:gridCol w="822328"/>
              </a:tblGrid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VPN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0x0F01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022735" y="5906916"/>
            <a:ext cx="958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0"/>
                </a:solidFill>
              </a:rPr>
              <a:t>TLB</a:t>
            </a:r>
            <a:endParaRPr lang="en-US" sz="1600" b="1" dirty="0">
              <a:solidFill>
                <a:srgbClr val="00009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72795" y="5817536"/>
            <a:ext cx="25247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0"/>
                </a:solidFill>
              </a:rPr>
              <a:t>System Page Table</a:t>
            </a:r>
          </a:p>
          <a:p>
            <a:r>
              <a:rPr lang="en-US" sz="1600" dirty="0" smtClean="0">
                <a:solidFill>
                  <a:srgbClr val="000090"/>
                </a:solidFill>
              </a:rPr>
              <a:t>(in Physical Space) 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5953" y="2705055"/>
            <a:ext cx="19477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90"/>
                </a:solidFill>
              </a:rPr>
              <a:t>User Page Table</a:t>
            </a:r>
          </a:p>
          <a:p>
            <a:r>
              <a:rPr lang="en-US" sz="1600" dirty="0" smtClean="0">
                <a:solidFill>
                  <a:srgbClr val="000090"/>
                </a:solidFill>
              </a:rPr>
              <a:t>(in Virtual Space) 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72910" y="5914619"/>
            <a:ext cx="109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DRAM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9676" y="1936045"/>
            <a:ext cx="332654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20-bit Virtual and Physical Addresses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Page Size = 16B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Linear Page Table with 4B PTE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4 Entry TLB, Fully Associative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r>
              <a:rPr lang="en-US" b="1" dirty="0" smtClean="0"/>
              <a:t>Memory Layout: </a:t>
            </a:r>
          </a:p>
          <a:p>
            <a:r>
              <a:rPr lang="en-US" dirty="0" smtClean="0"/>
              <a:t>VA &lt; 0x01000 </a:t>
            </a:r>
            <a:r>
              <a:rPr lang="en-US" dirty="0" smtClean="0">
                <a:sym typeface="Wingdings"/>
              </a:rPr>
              <a:t> User</a:t>
            </a:r>
          </a:p>
          <a:p>
            <a:r>
              <a:rPr lang="en-US" sz="1600" dirty="0" smtClean="0">
                <a:sym typeface="Wingdings"/>
              </a:rPr>
              <a:t>     PTE: UPTB+4*(A&gt;&gt;4)</a:t>
            </a:r>
          </a:p>
          <a:p>
            <a:r>
              <a:rPr lang="en-US" dirty="0" smtClean="0">
                <a:sym typeface="Wingdings"/>
              </a:rPr>
              <a:t>VA &gt; 0x01000  System</a:t>
            </a:r>
          </a:p>
          <a:p>
            <a:r>
              <a:rPr lang="en-US" sz="1600" dirty="0" smtClean="0">
                <a:sym typeface="Wingdings"/>
              </a:rPr>
              <a:t>     PTE: SPTB +4*(A-0x01000)&gt;&gt;4)</a:t>
            </a:r>
            <a:r>
              <a:rPr lang="en-US" sz="1600" dirty="0">
                <a:sym typeface="Wingdings"/>
              </a:rPr>
              <a:t>	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394512" y="1377673"/>
            <a:ext cx="3517218" cy="383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3692091" y="1386807"/>
            <a:ext cx="727" cy="374662"/>
          </a:xfrm>
          <a:prstGeom prst="line">
            <a:avLst/>
          </a:prstGeom>
          <a:ln>
            <a:solidFill>
              <a:srgbClr val="0000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10256" y="1390360"/>
            <a:ext cx="727" cy="374662"/>
          </a:xfrm>
          <a:prstGeom prst="line">
            <a:avLst/>
          </a:prstGeom>
          <a:ln>
            <a:solidFill>
              <a:srgbClr val="0000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5361" y="1376376"/>
            <a:ext cx="8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55148" y="1376376"/>
            <a:ext cx="39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21249" y="1363548"/>
            <a:ext cx="8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64679" y="1681051"/>
            <a:ext cx="1230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protection</a:t>
            </a:r>
            <a:endParaRPr lang="en-US" sz="16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3680536" y="1061340"/>
            <a:ext cx="26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0895" y="1059804"/>
            <a:ext cx="26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584" y="1059804"/>
            <a:ext cx="5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11803" y="1038876"/>
            <a:ext cx="5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07885" y="1042818"/>
            <a:ext cx="5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2840" y="5710019"/>
            <a:ext cx="3586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What is the physical address for VA 0x00030?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Page Table</a:t>
            </a:r>
            <a:endParaRPr lang="en-US" dirty="0"/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>
          <a:xfrm>
            <a:off x="425843" y="1292118"/>
            <a:ext cx="4300747" cy="3632083"/>
          </a:xfrm>
        </p:spPr>
        <p:txBody>
          <a:bodyPr>
            <a:normAutofit/>
          </a:bodyPr>
          <a:lstStyle/>
          <a:p>
            <a:r>
              <a:rPr lang="en-US" sz="2000" b="1" dirty="0"/>
              <a:t>Page Table Entry (PTE) </a:t>
            </a:r>
            <a:r>
              <a:rPr lang="en-US" sz="2000" dirty="0"/>
              <a:t>contains</a:t>
            </a:r>
            <a:r>
              <a:rPr lang="en-US" sz="2000" dirty="0" smtClean="0"/>
              <a:t>:</a:t>
            </a:r>
            <a:endParaRPr lang="en-US" sz="1800" dirty="0" smtClean="0"/>
          </a:p>
          <a:p>
            <a:pPr lvl="1"/>
            <a:r>
              <a:rPr lang="en-US" sz="1800" dirty="0"/>
              <a:t>A bit to indicate if page </a:t>
            </a:r>
            <a:r>
              <a:rPr lang="en-US" sz="1800" dirty="0" smtClean="0"/>
              <a:t>exists</a:t>
            </a:r>
          </a:p>
          <a:p>
            <a:pPr lvl="1"/>
            <a:r>
              <a:rPr lang="en-US" sz="1800" dirty="0" smtClean="0"/>
              <a:t>PPN </a:t>
            </a:r>
            <a:r>
              <a:rPr lang="en-US" sz="1800" dirty="0"/>
              <a:t>(physical page number) </a:t>
            </a:r>
            <a:r>
              <a:rPr lang="en-US" sz="1800" dirty="0" smtClean="0"/>
              <a:t>of the memory</a:t>
            </a:r>
            <a:r>
              <a:rPr lang="en-US" sz="1800" dirty="0"/>
              <a:t>-resident </a:t>
            </a:r>
            <a:r>
              <a:rPr lang="en-US" sz="1800" dirty="0" smtClean="0"/>
              <a:t>page</a:t>
            </a:r>
          </a:p>
          <a:p>
            <a:pPr lvl="1"/>
            <a:r>
              <a:rPr lang="en-US" sz="1800" dirty="0" smtClean="0"/>
              <a:t>Status </a:t>
            </a:r>
            <a:r>
              <a:rPr lang="en-US" sz="1800" dirty="0"/>
              <a:t>bits for protection </a:t>
            </a:r>
            <a:r>
              <a:rPr lang="en-US" sz="1800" dirty="0" smtClean="0"/>
              <a:t>and usage</a:t>
            </a:r>
          </a:p>
          <a:p>
            <a:pPr marL="228600" lvl="1" indent="0">
              <a:buNone/>
            </a:pPr>
            <a:endParaRPr lang="en-US" sz="1800" dirty="0" smtClean="0"/>
          </a:p>
          <a:p>
            <a:r>
              <a:rPr lang="en-US" sz="2000" dirty="0" smtClean="0"/>
              <a:t>OS sets the Page Table Base Register (PTBR) for current user process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272546" y="1593600"/>
            <a:ext cx="1219200" cy="18288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272546" y="2396875"/>
            <a:ext cx="1219200" cy="215900"/>
          </a:xfrm>
          <a:prstGeom prst="rect">
            <a:avLst/>
          </a:prstGeom>
          <a:solidFill>
            <a:srgbClr val="C5E1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/>
              <a:t>Data word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272546" y="3422400"/>
            <a:ext cx="1219200" cy="19812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7272546" y="5340880"/>
            <a:ext cx="1219200" cy="533400"/>
          </a:xfrm>
          <a:custGeom>
            <a:avLst/>
            <a:gdLst>
              <a:gd name="T0" fmla="*/ 0 w 912"/>
              <a:gd name="T1" fmla="*/ 0 h 528"/>
              <a:gd name="T2" fmla="*/ 0 w 912"/>
              <a:gd name="T3" fmla="*/ 2147483647 h 528"/>
              <a:gd name="T4" fmla="*/ 2147483647 w 912"/>
              <a:gd name="T5" fmla="*/ 2147483647 h 528"/>
              <a:gd name="T6" fmla="*/ 2147483647 w 912"/>
              <a:gd name="T7" fmla="*/ 2147483647 h 528"/>
              <a:gd name="T8" fmla="*/ 2147483647 w 912"/>
              <a:gd name="T9" fmla="*/ 2147483647 h 528"/>
              <a:gd name="T10" fmla="*/ 2147483647 w 912"/>
              <a:gd name="T11" fmla="*/ 2147483647 h 528"/>
              <a:gd name="T12" fmla="*/ 2147483647 w 912"/>
              <a:gd name="T13" fmla="*/ 0 h 528"/>
              <a:gd name="T14" fmla="*/ 0 w 912"/>
              <a:gd name="T15" fmla="*/ 0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2"/>
              <a:gd name="T25" fmla="*/ 0 h 528"/>
              <a:gd name="T26" fmla="*/ 912 w 912"/>
              <a:gd name="T27" fmla="*/ 528 h 5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2" h="528">
                <a:moveTo>
                  <a:pt x="0" y="0"/>
                </a:moveTo>
                <a:lnTo>
                  <a:pt x="0" y="528"/>
                </a:lnTo>
                <a:lnTo>
                  <a:pt x="336" y="192"/>
                </a:lnTo>
                <a:lnTo>
                  <a:pt x="480" y="432"/>
                </a:lnTo>
                <a:lnTo>
                  <a:pt x="672" y="288"/>
                </a:lnTo>
                <a:lnTo>
                  <a:pt x="912" y="432"/>
                </a:lnTo>
                <a:lnTo>
                  <a:pt x="9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7272546" y="1288800"/>
            <a:ext cx="1219200" cy="762000"/>
          </a:xfrm>
          <a:custGeom>
            <a:avLst/>
            <a:gdLst>
              <a:gd name="T0" fmla="*/ 0 w 912"/>
              <a:gd name="T1" fmla="*/ 2147483647 h 480"/>
              <a:gd name="T2" fmla="*/ 2147483647 w 912"/>
              <a:gd name="T3" fmla="*/ 2147483647 h 480"/>
              <a:gd name="T4" fmla="*/ 2147483647 w 912"/>
              <a:gd name="T5" fmla="*/ 0 h 480"/>
              <a:gd name="T6" fmla="*/ 2147483647 w 912"/>
              <a:gd name="T7" fmla="*/ 2147483647 h 480"/>
              <a:gd name="T8" fmla="*/ 2147483647 w 912"/>
              <a:gd name="T9" fmla="*/ 2147483647 h 480"/>
              <a:gd name="T10" fmla="*/ 2147483647 w 912"/>
              <a:gd name="T11" fmla="*/ 2147483647 h 480"/>
              <a:gd name="T12" fmla="*/ 0 w 912"/>
              <a:gd name="T13" fmla="*/ 2147483647 h 480"/>
              <a:gd name="T14" fmla="*/ 0 w 912"/>
              <a:gd name="T15" fmla="*/ 2147483647 h 4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2"/>
              <a:gd name="T25" fmla="*/ 0 h 480"/>
              <a:gd name="T26" fmla="*/ 912 w 912"/>
              <a:gd name="T27" fmla="*/ 480 h 4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2" h="480">
                <a:moveTo>
                  <a:pt x="0" y="480"/>
                </a:moveTo>
                <a:lnTo>
                  <a:pt x="912" y="480"/>
                </a:lnTo>
                <a:lnTo>
                  <a:pt x="912" y="0"/>
                </a:lnTo>
                <a:lnTo>
                  <a:pt x="528" y="192"/>
                </a:lnTo>
                <a:lnTo>
                  <a:pt x="480" y="48"/>
                </a:lnTo>
                <a:lnTo>
                  <a:pt x="96" y="192"/>
                </a:lnTo>
                <a:lnTo>
                  <a:pt x="0" y="96"/>
                </a:lnTo>
                <a:lnTo>
                  <a:pt x="0" y="48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6358146" y="3422399"/>
            <a:ext cx="914399" cy="6443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034665" y="996875"/>
            <a:ext cx="15058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rgbClr val="000080"/>
                </a:solidFill>
              </a:rPr>
              <a:t>Data Pages</a:t>
            </a:r>
            <a:endParaRPr lang="en-US" sz="1600" b="1" dirty="0">
              <a:solidFill>
                <a:srgbClr val="00008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157746" y="5820262"/>
            <a:ext cx="1828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800000"/>
                </a:solidFill>
              </a:rPr>
              <a:t>PT Base Register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757946" y="5408139"/>
            <a:ext cx="1600200" cy="241300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ectangle 23" descr="Wide upward diagonal"/>
          <p:cNvSpPr>
            <a:spLocks noChangeArrowheads="1"/>
          </p:cNvSpPr>
          <p:nvPr/>
        </p:nvSpPr>
        <p:spPr bwMode="auto">
          <a:xfrm>
            <a:off x="4757946" y="4689002"/>
            <a:ext cx="1600200" cy="2397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757946" y="5168427"/>
            <a:ext cx="1600200" cy="239712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Freeform 30" descr="Wide upward diagonal"/>
          <p:cNvSpPr>
            <a:spLocks/>
          </p:cNvSpPr>
          <p:nvPr/>
        </p:nvSpPr>
        <p:spPr bwMode="auto">
          <a:xfrm>
            <a:off x="4757946" y="2749077"/>
            <a:ext cx="1600200" cy="762000"/>
          </a:xfrm>
          <a:custGeom>
            <a:avLst/>
            <a:gdLst>
              <a:gd name="T0" fmla="*/ 0 w 1488"/>
              <a:gd name="T1" fmla="*/ 2147483647 h 432"/>
              <a:gd name="T2" fmla="*/ 2147483647 w 1488"/>
              <a:gd name="T3" fmla="*/ 2147483647 h 432"/>
              <a:gd name="T4" fmla="*/ 2147483647 w 1488"/>
              <a:gd name="T5" fmla="*/ 0 h 432"/>
              <a:gd name="T6" fmla="*/ 2147483647 w 1488"/>
              <a:gd name="T7" fmla="*/ 2147483647 h 432"/>
              <a:gd name="T8" fmla="*/ 2147483647 w 1488"/>
              <a:gd name="T9" fmla="*/ 2147483647 h 432"/>
              <a:gd name="T10" fmla="*/ 2147483647 w 1488"/>
              <a:gd name="T11" fmla="*/ 2147483647 h 432"/>
              <a:gd name="T12" fmla="*/ 2147483647 w 1488"/>
              <a:gd name="T13" fmla="*/ 2147483647 h 432"/>
              <a:gd name="T14" fmla="*/ 2147483647 w 1488"/>
              <a:gd name="T15" fmla="*/ 2147483647 h 432"/>
              <a:gd name="T16" fmla="*/ 0 w 1488"/>
              <a:gd name="T17" fmla="*/ 2147483647 h 432"/>
              <a:gd name="T18" fmla="*/ 0 w 1488"/>
              <a:gd name="T19" fmla="*/ 2147483647 h 4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88"/>
              <a:gd name="T31" fmla="*/ 0 h 432"/>
              <a:gd name="T32" fmla="*/ 1488 w 1488"/>
              <a:gd name="T33" fmla="*/ 432 h 4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88" h="432">
                <a:moveTo>
                  <a:pt x="0" y="432"/>
                </a:moveTo>
                <a:lnTo>
                  <a:pt x="1488" y="432"/>
                </a:lnTo>
                <a:lnTo>
                  <a:pt x="1488" y="0"/>
                </a:lnTo>
                <a:lnTo>
                  <a:pt x="1296" y="96"/>
                </a:lnTo>
                <a:lnTo>
                  <a:pt x="1152" y="48"/>
                </a:lnTo>
                <a:lnTo>
                  <a:pt x="1008" y="288"/>
                </a:lnTo>
                <a:lnTo>
                  <a:pt x="576" y="48"/>
                </a:lnTo>
                <a:lnTo>
                  <a:pt x="240" y="192"/>
                </a:lnTo>
                <a:lnTo>
                  <a:pt x="0" y="96"/>
                </a:lnTo>
                <a:lnTo>
                  <a:pt x="0" y="43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" name="Freeform 31" descr="Wide upward diagonal"/>
          <p:cNvSpPr>
            <a:spLocks/>
          </p:cNvSpPr>
          <p:nvPr/>
        </p:nvSpPr>
        <p:spPr bwMode="auto">
          <a:xfrm>
            <a:off x="4757946" y="2291877"/>
            <a:ext cx="1600200" cy="800100"/>
          </a:xfrm>
          <a:custGeom>
            <a:avLst/>
            <a:gdLst>
              <a:gd name="T0" fmla="*/ 0 w 1488"/>
              <a:gd name="T1" fmla="*/ 2147483647 h 480"/>
              <a:gd name="T2" fmla="*/ 0 w 1488"/>
              <a:gd name="T3" fmla="*/ 0 h 480"/>
              <a:gd name="T4" fmla="*/ 2147483647 w 1488"/>
              <a:gd name="T5" fmla="*/ 0 h 480"/>
              <a:gd name="T6" fmla="*/ 2147483647 w 1488"/>
              <a:gd name="T7" fmla="*/ 2147483647 h 480"/>
              <a:gd name="T8" fmla="*/ 2147483647 w 1488"/>
              <a:gd name="T9" fmla="*/ 2147483647 h 480"/>
              <a:gd name="T10" fmla="*/ 2147483647 w 1488"/>
              <a:gd name="T11" fmla="*/ 2147483647 h 480"/>
              <a:gd name="T12" fmla="*/ 2147483647 w 1488"/>
              <a:gd name="T13" fmla="*/ 2147483647 h 480"/>
              <a:gd name="T14" fmla="*/ 2147483647 w 1488"/>
              <a:gd name="T15" fmla="*/ 2147483647 h 480"/>
              <a:gd name="T16" fmla="*/ 2147483647 w 1488"/>
              <a:gd name="T17" fmla="*/ 2147483647 h 480"/>
              <a:gd name="T18" fmla="*/ 0 w 1488"/>
              <a:gd name="T19" fmla="*/ 2147483647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88"/>
              <a:gd name="T31" fmla="*/ 0 h 480"/>
              <a:gd name="T32" fmla="*/ 1488 w 1488"/>
              <a:gd name="T33" fmla="*/ 480 h 4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88" h="480">
                <a:moveTo>
                  <a:pt x="0" y="336"/>
                </a:moveTo>
                <a:lnTo>
                  <a:pt x="0" y="0"/>
                </a:lnTo>
                <a:lnTo>
                  <a:pt x="1488" y="0"/>
                </a:lnTo>
                <a:lnTo>
                  <a:pt x="1488" y="240"/>
                </a:lnTo>
                <a:lnTo>
                  <a:pt x="1296" y="336"/>
                </a:lnTo>
                <a:lnTo>
                  <a:pt x="1104" y="240"/>
                </a:lnTo>
                <a:lnTo>
                  <a:pt x="960" y="480"/>
                </a:lnTo>
                <a:lnTo>
                  <a:pt x="576" y="240"/>
                </a:lnTo>
                <a:lnTo>
                  <a:pt x="240" y="384"/>
                </a:lnTo>
                <a:lnTo>
                  <a:pt x="0" y="336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4757946" y="1834677"/>
            <a:ext cx="1600200" cy="2413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4757946" y="2063277"/>
            <a:ext cx="1600200" cy="239712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4757946" y="1606077"/>
            <a:ext cx="1600200" cy="239712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4757946" y="1377477"/>
            <a:ext cx="1600200" cy="239712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4879004" y="1010248"/>
            <a:ext cx="143587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b="1" dirty="0">
                <a:solidFill>
                  <a:srgbClr val="000080"/>
                </a:solidFill>
              </a:rPr>
              <a:t>Page Table</a:t>
            </a: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4076194" y="5466320"/>
            <a:ext cx="6817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6542544" y="4653075"/>
            <a:ext cx="62242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800000"/>
                </a:solidFill>
              </a:rPr>
              <a:t>VPN</a:t>
            </a:r>
            <a:endParaRPr lang="en-US" sz="1600" b="1" i="1" dirty="0">
              <a:solidFill>
                <a:srgbClr val="800000"/>
              </a:solidFill>
            </a:endParaRP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V="1">
            <a:off x="7151880" y="2612774"/>
            <a:ext cx="0" cy="610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6420168" y="2693173"/>
            <a:ext cx="77311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800000"/>
                </a:solidFill>
              </a:rPr>
              <a:t>Offset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4757946" y="4928714"/>
            <a:ext cx="1600200" cy="239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4757946" y="3968277"/>
            <a:ext cx="1600200" cy="239712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PPN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4757946" y="4449289"/>
            <a:ext cx="1600200" cy="239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4757946" y="4207989"/>
            <a:ext cx="1600200" cy="241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4757946" y="3511077"/>
            <a:ext cx="1600200" cy="239712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757946" y="3739677"/>
            <a:ext cx="1600200" cy="239712"/>
          </a:xfrm>
          <a:prstGeom prst="rect">
            <a:avLst/>
          </a:prstGeom>
          <a:solidFill>
            <a:srgbClr val="008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55" name="Group 3"/>
          <p:cNvGrpSpPr>
            <a:grpSpLocks/>
          </p:cNvGrpSpPr>
          <p:nvPr/>
        </p:nvGrpSpPr>
        <p:grpSpPr bwMode="auto">
          <a:xfrm>
            <a:off x="5325277" y="5820262"/>
            <a:ext cx="2362200" cy="228600"/>
            <a:chOff x="816" y="576"/>
            <a:chExt cx="1632" cy="144"/>
          </a:xfrm>
        </p:grpSpPr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816" y="576"/>
              <a:ext cx="1056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800000"/>
                  </a:solidFill>
                </a:rPr>
                <a:t>VPN</a:t>
              </a:r>
              <a:endParaRPr lang="en-US" sz="2400" b="0" dirty="0">
                <a:solidFill>
                  <a:srgbClr val="800000"/>
                </a:solidFill>
              </a:endParaRPr>
            </a:p>
          </p:txBody>
        </p:sp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1872" y="576"/>
              <a:ext cx="576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800000"/>
                  </a:solidFill>
                </a:rPr>
                <a:t>Offset</a:t>
              </a:r>
              <a:endParaRPr lang="en-US" sz="2400" b="0" dirty="0">
                <a:solidFill>
                  <a:srgbClr val="800000"/>
                </a:solidFill>
              </a:endParaRPr>
            </a:p>
          </p:txBody>
        </p:sp>
      </p:grp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5666852" y="6015593"/>
            <a:ext cx="182157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Virtual address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 flipV="1">
            <a:off x="4076194" y="5466320"/>
            <a:ext cx="0" cy="35394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V="1">
            <a:off x="6470499" y="4066757"/>
            <a:ext cx="0" cy="1598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0x00030 = 32’b00000000000000110000</a:t>
            </a:r>
          </a:p>
          <a:p>
            <a:pPr lvl="1"/>
            <a:r>
              <a:rPr lang="en-US" dirty="0" smtClean="0"/>
              <a:t>VPN = 0x3, Offset = 0</a:t>
            </a:r>
          </a:p>
          <a:p>
            <a:pPr lvl="2"/>
            <a:endParaRPr lang="en-US" dirty="0"/>
          </a:p>
          <a:p>
            <a:r>
              <a:rPr lang="en-US" dirty="0" smtClean="0"/>
              <a:t>Is there an entry for VPN 0x0003 in the TLB?</a:t>
            </a:r>
          </a:p>
          <a:p>
            <a:pPr lvl="2"/>
            <a:r>
              <a:rPr lang="en-US" dirty="0" smtClean="0"/>
              <a:t>No </a:t>
            </a:r>
            <a:r>
              <a:rPr lang="en-US" dirty="0" smtClean="0">
                <a:sym typeface="Wingdings"/>
              </a:rPr>
              <a:t> TLB Miss</a:t>
            </a:r>
          </a:p>
          <a:p>
            <a:pPr lvl="2"/>
            <a:r>
              <a:rPr lang="en-US" dirty="0" smtClean="0">
                <a:sym typeface="Wingdings"/>
              </a:rPr>
              <a:t>Let’s go to Page table</a:t>
            </a:r>
          </a:p>
          <a:p>
            <a:pPr lvl="2"/>
            <a:r>
              <a:rPr lang="en-US" dirty="0" smtClean="0">
                <a:sym typeface="Wingdings"/>
              </a:rPr>
              <a:t>Which page table?</a:t>
            </a:r>
          </a:p>
          <a:p>
            <a:pPr lvl="2"/>
            <a:r>
              <a:rPr lang="en-US" dirty="0" smtClean="0">
                <a:sym typeface="Wingdings"/>
              </a:rPr>
              <a:t>VA = 0x00030 (&lt; 0x01000)  User Page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What we know</a:t>
            </a:r>
          </a:p>
          <a:p>
            <a:pPr lvl="1"/>
            <a:r>
              <a:rPr lang="en-US" dirty="0">
                <a:sym typeface="Wingdings"/>
              </a:rPr>
              <a:t>VPN = 0x3 (3</a:t>
            </a:r>
            <a:r>
              <a:rPr lang="en-US" baseline="30000" dirty="0">
                <a:sym typeface="Wingdings"/>
              </a:rPr>
              <a:t>rd</a:t>
            </a:r>
            <a:r>
              <a:rPr lang="en-US" dirty="0">
                <a:sym typeface="Wingdings"/>
              </a:rPr>
              <a:t> page of this virtual space)</a:t>
            </a:r>
          </a:p>
          <a:p>
            <a:pPr lvl="1"/>
            <a:r>
              <a:rPr lang="en-US" dirty="0">
                <a:sym typeface="Wingdings"/>
              </a:rPr>
              <a:t>Page Offset = 0x0</a:t>
            </a:r>
          </a:p>
          <a:p>
            <a:pPr lvl="1"/>
            <a:r>
              <a:rPr lang="en-US" dirty="0">
                <a:sym typeface="Wingdings"/>
              </a:rPr>
              <a:t>User Page </a:t>
            </a:r>
            <a:r>
              <a:rPr lang="en-US" dirty="0" smtClean="0">
                <a:sym typeface="Wingdings"/>
              </a:rPr>
              <a:t>Table</a:t>
            </a:r>
          </a:p>
          <a:p>
            <a:pPr lvl="1"/>
            <a:r>
              <a:rPr lang="en-US" dirty="0" smtClean="0">
                <a:sym typeface="Wingdings"/>
              </a:rPr>
              <a:t>User PT Base = 0x01000</a:t>
            </a:r>
          </a:p>
          <a:p>
            <a:pPr lvl="1"/>
            <a:r>
              <a:rPr lang="en-US" dirty="0" smtClean="0">
                <a:sym typeface="Wingdings"/>
              </a:rPr>
              <a:t>PTE Index = 0x01000 + VPN * Size of PTE</a:t>
            </a:r>
          </a:p>
          <a:p>
            <a:pPr marL="228600" lvl="1" indent="0">
              <a:buNone/>
            </a:pPr>
            <a:r>
              <a:rPr lang="en-US" dirty="0">
                <a:sym typeface="Wingdings"/>
              </a:rPr>
              <a:t>	 </a:t>
            </a:r>
            <a:r>
              <a:rPr lang="en-US" dirty="0" smtClean="0">
                <a:sym typeface="Wingdings"/>
              </a:rPr>
              <a:t>           = 0x01000 + 0x3*4 </a:t>
            </a:r>
          </a:p>
          <a:p>
            <a:pPr marL="228600" lvl="1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	  = 0x0100C</a:t>
            </a:r>
          </a:p>
          <a:p>
            <a:pPr marL="228600" lvl="1" indent="0">
              <a:buNone/>
            </a:pPr>
            <a:endParaRPr lang="en-US" dirty="0">
              <a:sym typeface="Wingdings"/>
            </a:endParaRPr>
          </a:p>
          <a:p>
            <a:pPr marL="228600" lvl="1" indent="0">
              <a:buNone/>
            </a:pPr>
            <a:r>
              <a:rPr lang="en-US" dirty="0" smtClean="0">
                <a:sym typeface="Wingdings"/>
              </a:rPr>
              <a:t>Is this a Virtual or a Physical Address?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1975" y="5522071"/>
            <a:ext cx="111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Virtual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VA!</a:t>
            </a:r>
          </a:p>
          <a:p>
            <a:pPr lvl="1"/>
            <a:r>
              <a:rPr lang="en-US" dirty="0" smtClean="0"/>
              <a:t>Has to be translated</a:t>
            </a:r>
          </a:p>
          <a:p>
            <a:pPr lvl="1"/>
            <a:r>
              <a:rPr lang="en-US" dirty="0" smtClean="0"/>
              <a:t>0x0100C</a:t>
            </a:r>
          </a:p>
          <a:p>
            <a:pPr lvl="2"/>
            <a:r>
              <a:rPr lang="en-US" dirty="0" smtClean="0"/>
              <a:t>VPN = 0x0100, Offset = 0xC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Is 0x0100 in the TLB?</a:t>
            </a:r>
          </a:p>
          <a:p>
            <a:pPr lvl="2"/>
            <a:r>
              <a:rPr lang="en-US" dirty="0" smtClean="0"/>
              <a:t>Yes! </a:t>
            </a:r>
            <a:r>
              <a:rPr lang="en-US" dirty="0" smtClean="0">
                <a:sym typeface="Wingdings"/>
              </a:rPr>
              <a:t> TLB Hit</a:t>
            </a:r>
          </a:p>
          <a:p>
            <a:pPr lvl="2"/>
            <a:r>
              <a:rPr lang="en-US" dirty="0" smtClean="0">
                <a:sym typeface="Wingdings"/>
              </a:rPr>
              <a:t>PPN = 0F01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VA 0x0100C = PA 0x0F01C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sym typeface="Wingdings"/>
              </a:rPr>
              <a:t>PA 0x0F01C is the PTE for the original VA 0x00030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PTE[0x0F01C] = 0x00E4000B</a:t>
            </a:r>
          </a:p>
          <a:p>
            <a:pPr lvl="1"/>
            <a:r>
              <a:rPr lang="en-US" dirty="0" smtClean="0"/>
              <a:t>PPN = 0x00E4, valid = 1</a:t>
            </a:r>
          </a:p>
          <a:p>
            <a:pPr lvl="1"/>
            <a:r>
              <a:rPr lang="en-US" dirty="0"/>
              <a:t>This will be cached in the TLB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 VA 0x00030 = PA 0x00E40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621069" y="2788714"/>
          <a:ext cx="166399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668"/>
                <a:gridCol w="822328"/>
              </a:tblGrid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 smtClean="0"/>
                        <a:t>VPN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0x0F01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0x0003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0x00E4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5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36544"/>
              </p:ext>
            </p:extLst>
          </p:nvPr>
        </p:nvGraphicFramePr>
        <p:xfrm>
          <a:off x="6898151" y="1255454"/>
          <a:ext cx="2078188" cy="4686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897"/>
                <a:gridCol w="1244291"/>
              </a:tblGrid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0x1F060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0x00ABCD00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0x1F05C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0x00E20E00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6953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0x1F058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0x000011AA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0x1F054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0x00CC00CC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0xABBAABBA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0x1F04C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0x000011AA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0x1F048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0x00E30E00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0x1F044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0x00E20E00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0x1F040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0x00E10000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0x11018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0x00000000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0x11014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0x0001EAA0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0x0001FAA1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0x1100C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0x00AA0FF0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0x11008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0x0001DFF0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0x11004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0x0001EFF1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076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0x11000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0x0A001FF1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550"/>
              </p:ext>
            </p:extLst>
          </p:nvPr>
        </p:nvGraphicFramePr>
        <p:xfrm>
          <a:off x="5240936" y="5485249"/>
          <a:ext cx="78723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230"/>
              </a:tblGrid>
              <a:tr h="21707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0x11004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21341" y="1501356"/>
            <a:ext cx="3517218" cy="383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94806" y="1168350"/>
            <a:ext cx="26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75165" y="1166814"/>
            <a:ext cx="26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2854" y="1166814"/>
            <a:ext cx="5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26073" y="1145886"/>
            <a:ext cx="5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22155" y="1142694"/>
            <a:ext cx="5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8920" y="1510490"/>
            <a:ext cx="727" cy="374662"/>
          </a:xfrm>
          <a:prstGeom prst="line">
            <a:avLst/>
          </a:prstGeom>
          <a:ln>
            <a:solidFill>
              <a:srgbClr val="0000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37085" y="1514043"/>
            <a:ext cx="727" cy="374662"/>
          </a:xfrm>
          <a:prstGeom prst="line">
            <a:avLst/>
          </a:prstGeom>
          <a:ln>
            <a:solidFill>
              <a:srgbClr val="0000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2190" y="1500059"/>
            <a:ext cx="8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PPN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81977" y="1500059"/>
            <a:ext cx="39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48078" y="1487231"/>
            <a:ext cx="8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37812" y="1804734"/>
            <a:ext cx="15410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</a:t>
            </a:r>
            <a:r>
              <a:rPr lang="en-US" sz="1600" i="1" dirty="0" smtClean="0"/>
              <a:t>sage and protection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228105" y="5798052"/>
            <a:ext cx="8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PTBR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51615" y="5900351"/>
            <a:ext cx="109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DRAM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174640" y="2967335"/>
            <a:ext cx="4584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7"/>
                </a:solidFill>
              </a:rPr>
              <a:t>Suppose CPU sends a LD 0x00003050</a:t>
            </a:r>
            <a:endParaRPr lang="en-US" b="1" dirty="0">
              <a:solidFill>
                <a:srgbClr val="0000C7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6545" y="1912842"/>
            <a:ext cx="2260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Page Table Entry (32b = 4 bytes)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142686" y="4048026"/>
            <a:ext cx="48735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Size 4KB =&gt; Page Offset = 12 bits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Page Offset = 0x050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VPN = 0x00003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PT Index = PTBR+ VPN&lt;&lt;2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= 0x11004 + 0x3 &lt;&lt;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0x11010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PTE = 0x0001FAA1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 PPN = 0x0001F, v =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 = 0x0001F050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 = 0xABBAABBA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4640" y="3336667"/>
            <a:ext cx="4411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7"/>
                </a:solidFill>
              </a:rPr>
              <a:t>What will be the data returned from Memory?</a:t>
            </a:r>
            <a:endParaRPr lang="en-US" b="1" dirty="0">
              <a:solidFill>
                <a:srgbClr val="0000C7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26224" y="1487231"/>
            <a:ext cx="2155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Page Size = 4KB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43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Linear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Suppose 32b address, 4kB pages, 4B PTE</a:t>
            </a:r>
          </a:p>
          <a:p>
            <a:pPr lvl="1"/>
            <a:r>
              <a:rPr lang="en-US" sz="2400" dirty="0" smtClean="0"/>
              <a:t>Virtual Address space per user?</a:t>
            </a:r>
          </a:p>
          <a:p>
            <a:pPr lvl="1"/>
            <a:r>
              <a:rPr lang="en-US" sz="2400" dirty="0" smtClean="0"/>
              <a:t>Number of pages?</a:t>
            </a:r>
          </a:p>
          <a:p>
            <a:pPr lvl="1"/>
            <a:r>
              <a:rPr lang="en-US" sz="2400" dirty="0" smtClean="0"/>
              <a:t>Size of Page Table per user?</a:t>
            </a:r>
          </a:p>
          <a:p>
            <a:pPr lvl="1"/>
            <a:endParaRPr lang="en-US" dirty="0" smtClean="0"/>
          </a:p>
          <a:p>
            <a:r>
              <a:rPr lang="en-US" sz="2600" dirty="0">
                <a:sym typeface="Wingdings"/>
              </a:rPr>
              <a:t>What if we use larger pages, say </a:t>
            </a:r>
            <a:r>
              <a:rPr lang="en-US" sz="2600" dirty="0" smtClean="0">
                <a:sym typeface="Wingdings"/>
              </a:rPr>
              <a:t>1MB?</a:t>
            </a:r>
          </a:p>
          <a:p>
            <a:pPr marL="228600" lvl="1" indent="0">
              <a:buNone/>
            </a:pPr>
            <a:r>
              <a:rPr lang="en-US" sz="2400" dirty="0" smtClean="0">
                <a:solidFill>
                  <a:srgbClr val="00B050"/>
                </a:solidFill>
                <a:sym typeface="Wingdings"/>
              </a:rPr>
              <a:t>+ Smaller Page Table</a:t>
            </a:r>
            <a:endParaRPr lang="en-US" sz="2400" dirty="0">
              <a:solidFill>
                <a:srgbClr val="00B050"/>
              </a:solidFill>
              <a:sym typeface="Wingdings"/>
            </a:endParaRPr>
          </a:p>
          <a:p>
            <a:pPr marL="228600" lvl="1" indent="0">
              <a:buNone/>
            </a:pPr>
            <a:r>
              <a:rPr lang="en-US" sz="2400" dirty="0" smtClean="0">
                <a:solidFill>
                  <a:srgbClr val="C00000"/>
                </a:solidFill>
                <a:sym typeface="Wingdings"/>
              </a:rPr>
              <a:t>- Internal </a:t>
            </a:r>
            <a:r>
              <a:rPr lang="en-US" sz="2400" dirty="0">
                <a:solidFill>
                  <a:srgbClr val="C00000"/>
                </a:solidFill>
                <a:sym typeface="Wingdings"/>
              </a:rPr>
              <a:t>Fragmentation (not all memory in a page used)</a:t>
            </a:r>
          </a:p>
          <a:p>
            <a:pPr marL="228600" lvl="1" indent="0">
              <a:buNone/>
            </a:pPr>
            <a:r>
              <a:rPr lang="en-US" sz="2400" dirty="0" smtClean="0">
                <a:solidFill>
                  <a:srgbClr val="C00000"/>
                </a:solidFill>
                <a:sym typeface="Wingdings"/>
              </a:rPr>
              <a:t>- Larger </a:t>
            </a:r>
            <a:r>
              <a:rPr lang="en-US" sz="2400" dirty="0">
                <a:solidFill>
                  <a:srgbClr val="C00000"/>
                </a:solidFill>
                <a:sym typeface="Wingdings"/>
              </a:rPr>
              <a:t>Page Fault penalty (more time to read from disk)</a:t>
            </a:r>
          </a:p>
          <a:p>
            <a:endParaRPr lang="en-US" dirty="0" smtClean="0"/>
          </a:p>
          <a:p>
            <a:r>
              <a:rPr lang="en-US" sz="2600" dirty="0" smtClean="0"/>
              <a:t>What if 64b addresses?</a:t>
            </a:r>
          </a:p>
          <a:p>
            <a:pPr lvl="1"/>
            <a:r>
              <a:rPr lang="en-US" sz="2400" dirty="0" smtClean="0">
                <a:sym typeface="Wingdings"/>
              </a:rPr>
              <a:t>Even 1MB pages would require 2</a:t>
            </a:r>
            <a:r>
              <a:rPr lang="en-US" sz="2400" baseline="30000" dirty="0" smtClean="0">
                <a:sym typeface="Wingdings"/>
              </a:rPr>
              <a:t>44</a:t>
            </a:r>
            <a:r>
              <a:rPr lang="en-US" sz="2400" dirty="0" smtClean="0">
                <a:sym typeface="Wingdings"/>
              </a:rPr>
              <a:t> 8-byte PTEs (35 TB!)</a:t>
            </a:r>
            <a:endParaRPr lang="en-US" sz="2400" dirty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3201" y="1499990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baseline="30000" dirty="0" smtClean="0">
                <a:solidFill>
                  <a:srgbClr val="C00000"/>
                </a:solidFill>
              </a:rPr>
              <a:t>32</a:t>
            </a:r>
            <a:r>
              <a:rPr lang="en-US" dirty="0" smtClean="0">
                <a:solidFill>
                  <a:srgbClr val="C00000"/>
                </a:solidFill>
              </a:rPr>
              <a:t> = 4GB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7863" y="1907051"/>
            <a:ext cx="548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VPN size = 32-12 = 20b =&gt; </a:t>
            </a:r>
            <a:r>
              <a:rPr lang="en-US" dirty="0" err="1" smtClean="0">
                <a:solidFill>
                  <a:srgbClr val="C00000"/>
                </a:solidFill>
              </a:rPr>
              <a:t>Num</a:t>
            </a:r>
            <a:r>
              <a:rPr lang="en-US" dirty="0" smtClean="0">
                <a:solidFill>
                  <a:srgbClr val="C00000"/>
                </a:solidFill>
              </a:rPr>
              <a:t> pages = 2</a:t>
            </a:r>
            <a:r>
              <a:rPr lang="en-US" baseline="30000" dirty="0" smtClean="0">
                <a:solidFill>
                  <a:srgbClr val="C00000"/>
                </a:solidFill>
              </a:rPr>
              <a:t>20</a:t>
            </a:r>
            <a:r>
              <a:rPr lang="en-US" dirty="0" smtClean="0">
                <a:solidFill>
                  <a:srgbClr val="C00000"/>
                </a:solidFill>
              </a:rPr>
              <a:t> = 1M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3634" y="2235957"/>
            <a:ext cx="241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4B x 2</a:t>
            </a:r>
            <a:r>
              <a:rPr lang="en-US" baseline="30000" dirty="0" smtClean="0">
                <a:solidFill>
                  <a:srgbClr val="C00000"/>
                </a:solidFill>
              </a:rPr>
              <a:t>20</a:t>
            </a:r>
            <a:r>
              <a:rPr lang="en-US" dirty="0" smtClean="0">
                <a:solidFill>
                  <a:srgbClr val="C00000"/>
                </a:solidFill>
              </a:rPr>
              <a:t> = 4MB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4694" y="5897125"/>
            <a:ext cx="52774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But not all pages in use at the </a:t>
            </a:r>
            <a:r>
              <a:rPr lang="en-US" sz="2000" i="1" smtClean="0">
                <a:solidFill>
                  <a:srgbClr val="FF0000"/>
                </a:solidFill>
              </a:rPr>
              <a:t>same time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Page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48267" y="6875471"/>
            <a:ext cx="838200" cy="238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b="1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270C1C-B9DC-C147-9AF6-8247FECD9DFD}" type="slidenum">
              <a:rPr lang="en-US" smtClean="0"/>
              <a:pPr/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8" name="Rectangle 2" descr="40%"/>
          <p:cNvSpPr>
            <a:spLocks noChangeArrowheads="1"/>
          </p:cNvSpPr>
          <p:nvPr/>
        </p:nvSpPr>
        <p:spPr bwMode="auto">
          <a:xfrm>
            <a:off x="7737067" y="1101732"/>
            <a:ext cx="914400" cy="9906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7737067" y="1114432"/>
            <a:ext cx="901700" cy="965200"/>
            <a:chOff x="4784" y="584"/>
            <a:chExt cx="568" cy="608"/>
          </a:xfrm>
          <a:solidFill>
            <a:srgbClr val="CCFFCC"/>
          </a:solidFill>
        </p:grpSpPr>
        <p:sp>
          <p:nvSpPr>
            <p:cNvPr id="10" name="Rectangle 4" descr="40%"/>
            <p:cNvSpPr>
              <a:spLocks noChangeArrowheads="1"/>
            </p:cNvSpPr>
            <p:nvPr/>
          </p:nvSpPr>
          <p:spPr bwMode="auto">
            <a:xfrm>
              <a:off x="4784" y="584"/>
              <a:ext cx="568" cy="60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1" name="Line 5" descr="40%"/>
            <p:cNvSpPr>
              <a:spLocks noChangeShapeType="1"/>
            </p:cNvSpPr>
            <p:nvPr/>
          </p:nvSpPr>
          <p:spPr bwMode="auto">
            <a:xfrm>
              <a:off x="4784" y="890"/>
              <a:ext cx="5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Line 6" descr="40%"/>
            <p:cNvSpPr>
              <a:spLocks noChangeShapeType="1"/>
            </p:cNvSpPr>
            <p:nvPr/>
          </p:nvSpPr>
          <p:spPr bwMode="auto">
            <a:xfrm>
              <a:off x="4784" y="1050"/>
              <a:ext cx="5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Line 7" descr="40%"/>
            <p:cNvSpPr>
              <a:spLocks noChangeShapeType="1"/>
            </p:cNvSpPr>
            <p:nvPr/>
          </p:nvSpPr>
          <p:spPr bwMode="auto">
            <a:xfrm>
              <a:off x="4784" y="731"/>
              <a:ext cx="5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Rectangle 8" descr="40%"/>
          <p:cNvSpPr>
            <a:spLocks noChangeArrowheads="1"/>
          </p:cNvSpPr>
          <p:nvPr/>
        </p:nvSpPr>
        <p:spPr bwMode="auto">
          <a:xfrm>
            <a:off x="7737067" y="2168532"/>
            <a:ext cx="914400" cy="990600"/>
          </a:xfrm>
          <a:prstGeom prst="rect">
            <a:avLst/>
          </a:prstGeom>
          <a:pattFill prst="pct40">
            <a:fgClr>
              <a:schemeClr val="accent1"/>
            </a:fgClr>
            <a:bgClr>
              <a:srgbClr val="FFFFFF"/>
            </a:bgClr>
          </a:patt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9" descr="40%"/>
          <p:cNvSpPr>
            <a:spLocks noChangeArrowheads="1"/>
          </p:cNvSpPr>
          <p:nvPr/>
        </p:nvSpPr>
        <p:spPr bwMode="auto">
          <a:xfrm>
            <a:off x="7737067" y="2181232"/>
            <a:ext cx="901700" cy="965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Line 10" descr="40%"/>
          <p:cNvSpPr>
            <a:spLocks noChangeShapeType="1"/>
          </p:cNvSpPr>
          <p:nvPr/>
        </p:nvSpPr>
        <p:spPr bwMode="auto">
          <a:xfrm>
            <a:off x="7737067" y="2667007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Line 11" descr="40%"/>
          <p:cNvSpPr>
            <a:spLocks noChangeShapeType="1"/>
          </p:cNvSpPr>
          <p:nvPr/>
        </p:nvSpPr>
        <p:spPr bwMode="auto">
          <a:xfrm>
            <a:off x="7737067" y="2921007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Line 12" descr="40%"/>
          <p:cNvSpPr>
            <a:spLocks noChangeShapeType="1"/>
          </p:cNvSpPr>
          <p:nvPr/>
        </p:nvSpPr>
        <p:spPr bwMode="auto">
          <a:xfrm>
            <a:off x="7737067" y="2414595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ectangle 13" descr="40%"/>
          <p:cNvSpPr>
            <a:spLocks noChangeArrowheads="1"/>
          </p:cNvSpPr>
          <p:nvPr/>
        </p:nvSpPr>
        <p:spPr bwMode="auto">
          <a:xfrm>
            <a:off x="7737067" y="2409832"/>
            <a:ext cx="904875" cy="257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0" name="Rectangle 14" descr="Wide upward diagonal"/>
          <p:cNvSpPr>
            <a:spLocks noChangeArrowheads="1"/>
          </p:cNvSpPr>
          <p:nvPr/>
        </p:nvSpPr>
        <p:spPr bwMode="auto">
          <a:xfrm>
            <a:off x="5552667" y="1855794"/>
            <a:ext cx="876300" cy="477837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" name="Rectangle 15" descr="40%"/>
          <p:cNvSpPr>
            <a:spLocks noChangeArrowheads="1"/>
          </p:cNvSpPr>
          <p:nvPr/>
        </p:nvSpPr>
        <p:spPr bwMode="auto">
          <a:xfrm>
            <a:off x="5552667" y="1355732"/>
            <a:ext cx="876300" cy="50006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Rectangle 16" descr="Wide upward diagonal"/>
          <p:cNvSpPr>
            <a:spLocks noChangeArrowheads="1"/>
          </p:cNvSpPr>
          <p:nvPr/>
        </p:nvSpPr>
        <p:spPr bwMode="auto">
          <a:xfrm>
            <a:off x="5501867" y="4086232"/>
            <a:ext cx="898525" cy="24447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Rectangle 17" descr="Wide upward diagonal"/>
          <p:cNvSpPr>
            <a:spLocks noChangeArrowheads="1"/>
          </p:cNvSpPr>
          <p:nvPr/>
        </p:nvSpPr>
        <p:spPr bwMode="auto">
          <a:xfrm>
            <a:off x="5501867" y="4314832"/>
            <a:ext cx="898525" cy="24447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5501867" y="3857632"/>
            <a:ext cx="898525" cy="244475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5501867" y="4543432"/>
            <a:ext cx="898525" cy="244475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679167" y="1660532"/>
            <a:ext cx="2921000" cy="292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6390867" y="2943231"/>
            <a:ext cx="1346200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28" name="Group 22"/>
          <p:cNvGrpSpPr>
            <a:grpSpLocks/>
          </p:cNvGrpSpPr>
          <p:nvPr/>
        </p:nvGrpSpPr>
        <p:grpSpPr bwMode="auto">
          <a:xfrm>
            <a:off x="7737067" y="3248032"/>
            <a:ext cx="901700" cy="965200"/>
            <a:chOff x="4784" y="1928"/>
            <a:chExt cx="568" cy="608"/>
          </a:xfrm>
          <a:solidFill>
            <a:srgbClr val="F8B33C"/>
          </a:solidFill>
        </p:grpSpPr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4784" y="1928"/>
              <a:ext cx="568" cy="60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4784" y="2234"/>
              <a:ext cx="5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4784" y="2394"/>
              <a:ext cx="5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4784" y="2075"/>
              <a:ext cx="5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Group 27"/>
          <p:cNvGrpSpPr>
            <a:grpSpLocks/>
          </p:cNvGrpSpPr>
          <p:nvPr/>
        </p:nvGrpSpPr>
        <p:grpSpPr bwMode="auto">
          <a:xfrm>
            <a:off x="7737067" y="5381632"/>
            <a:ext cx="901700" cy="965200"/>
            <a:chOff x="4784" y="3272"/>
            <a:chExt cx="568" cy="608"/>
          </a:xfrm>
          <a:solidFill>
            <a:srgbClr val="F8B33C"/>
          </a:solidFill>
        </p:grpSpPr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84" y="3272"/>
              <a:ext cx="568" cy="60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4784" y="3578"/>
              <a:ext cx="5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4784" y="3738"/>
              <a:ext cx="5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784" y="3419"/>
              <a:ext cx="562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5527267" y="2574932"/>
            <a:ext cx="876300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3469867" y="2867032"/>
            <a:ext cx="927100" cy="990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3265402" y="3975107"/>
            <a:ext cx="1443981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altLang="ko-KR" sz="1800" b="1" dirty="0">
                <a:solidFill>
                  <a:srgbClr val="000000"/>
                </a:solidFill>
                <a:ea typeface="굴림" charset="-127"/>
                <a:cs typeface="굴림" charset="-127"/>
              </a:rPr>
              <a:t>Level 1 </a:t>
            </a:r>
          </a:p>
          <a:p>
            <a:pPr algn="ctr" eaLnBrk="0" hangingPunct="0"/>
            <a:r>
              <a:rPr lang="en-US" altLang="ko-KR" sz="1800" b="1" dirty="0">
                <a:solidFill>
                  <a:srgbClr val="000000"/>
                </a:solidFill>
                <a:ea typeface="굴림" charset="-127"/>
                <a:cs typeface="굴림" charset="-127"/>
              </a:rPr>
              <a:t>Page Table</a:t>
            </a: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5294667" y="4827055"/>
            <a:ext cx="1533586" cy="6745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altLang="ko-KR" sz="1800" b="1" dirty="0">
                <a:solidFill>
                  <a:srgbClr val="000000"/>
                </a:solidFill>
                <a:ea typeface="굴림" charset="-127"/>
                <a:cs typeface="굴림" charset="-127"/>
              </a:rPr>
              <a:t>Level 2</a:t>
            </a:r>
          </a:p>
          <a:p>
            <a:pPr algn="ctr" eaLnBrk="0" hangingPunct="0"/>
            <a:r>
              <a:rPr lang="en-US" altLang="ko-KR" sz="1800" b="1" dirty="0">
                <a:solidFill>
                  <a:srgbClr val="000000"/>
                </a:solidFill>
                <a:ea typeface="굴림" charset="-127"/>
                <a:cs typeface="굴림" charset="-127"/>
              </a:rPr>
              <a:t>Page Tables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cs typeface="굴림" charset="-127"/>
              </a:rPr>
              <a:t> </a:t>
            </a: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 flipV="1">
            <a:off x="4384267" y="2333632"/>
            <a:ext cx="1149350" cy="69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5527267" y="1343032"/>
            <a:ext cx="8890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7737067" y="4302132"/>
            <a:ext cx="914400" cy="990600"/>
          </a:xfrm>
          <a:prstGeom prst="rect">
            <a:avLst/>
          </a:prstGeom>
          <a:solidFill>
            <a:srgbClr val="CCFFCC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5" name="Rectangle 40" descr="40%"/>
          <p:cNvSpPr>
            <a:spLocks noChangeArrowheads="1"/>
          </p:cNvSpPr>
          <p:nvPr/>
        </p:nvSpPr>
        <p:spPr bwMode="auto">
          <a:xfrm>
            <a:off x="7737067" y="4314832"/>
            <a:ext cx="901700" cy="965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7737067" y="4800607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7737067" y="5054607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7737067" y="4548195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 flipV="1">
            <a:off x="4333467" y="3552832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4409667" y="3857632"/>
            <a:ext cx="1066800" cy="91440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>
            <a:off x="6428967" y="1462180"/>
            <a:ext cx="1333500" cy="2618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>
            <a:off x="6428967" y="1724032"/>
            <a:ext cx="1257300" cy="320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6314667" y="3476632"/>
            <a:ext cx="1371600" cy="3810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6407576" y="4695832"/>
            <a:ext cx="1295400" cy="121920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6419442" y="5899352"/>
            <a:ext cx="132368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600" b="1" dirty="0">
                <a:solidFill>
                  <a:srgbClr val="000000"/>
                </a:solidFill>
                <a:ea typeface="굴림" charset="-127"/>
                <a:cs typeface="굴림" charset="-127"/>
              </a:rPr>
              <a:t>Data Pages</a:t>
            </a:r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694935" y="5030411"/>
            <a:ext cx="297357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800" dirty="0">
                <a:solidFill>
                  <a:srgbClr val="000000"/>
                </a:solidFill>
                <a:ea typeface="굴림" charset="-127"/>
                <a:cs typeface="굴림" charset="-127"/>
              </a:rPr>
              <a:t>page in </a:t>
            </a:r>
            <a:r>
              <a:rPr lang="en-US" altLang="ko-KR" sz="18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memory (DRAM)</a:t>
            </a:r>
            <a:endParaRPr lang="en-US" altLang="ko-KR" sz="18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209826" y="5507991"/>
            <a:ext cx="476250" cy="301625"/>
          </a:xfrm>
          <a:prstGeom prst="rect">
            <a:avLst/>
          </a:prstGeom>
          <a:solidFill>
            <a:srgbClr val="F8B33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 flipV="1">
            <a:off x="2263367" y="3933831"/>
            <a:ext cx="1231900" cy="21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0" name="Line 55"/>
          <p:cNvSpPr>
            <a:spLocks noChangeShapeType="1"/>
          </p:cNvSpPr>
          <p:nvPr/>
        </p:nvSpPr>
        <p:spPr bwMode="auto">
          <a:xfrm flipH="1" flipV="1">
            <a:off x="3422648" y="3557400"/>
            <a:ext cx="0" cy="3048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 flipH="1" flipV="1">
            <a:off x="5400267" y="2943232"/>
            <a:ext cx="0" cy="4968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7610067" y="2447932"/>
            <a:ext cx="0" cy="5969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3030893" y="3526768"/>
            <a:ext cx="433112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600" b="1" dirty="0">
                <a:solidFill>
                  <a:srgbClr val="800000"/>
                </a:solidFill>
                <a:ea typeface="굴림" charset="-127"/>
                <a:cs typeface="굴림" charset="-127"/>
              </a:rPr>
              <a:t>p1</a:t>
            </a:r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6956364" y="2585018"/>
            <a:ext cx="71203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600" b="1" dirty="0">
                <a:solidFill>
                  <a:srgbClr val="800000"/>
                </a:solidFill>
                <a:ea typeface="굴림" charset="-127"/>
                <a:cs typeface="굴림" charset="-127"/>
              </a:rPr>
              <a:t>offset</a:t>
            </a:r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4943067" y="3074995"/>
            <a:ext cx="433112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600" b="1" dirty="0">
                <a:solidFill>
                  <a:srgbClr val="800000"/>
                </a:solidFill>
                <a:ea typeface="굴림" charset="-127"/>
                <a:cs typeface="굴림" charset="-127"/>
              </a:rPr>
              <a:t>p2</a:t>
            </a:r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1664277" y="1064635"/>
            <a:ext cx="325149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2000" dirty="0">
                <a:solidFill>
                  <a:srgbClr val="000000"/>
                </a:solidFill>
                <a:ea typeface="굴림" charset="-127"/>
                <a:cs typeface="굴림" charset="-127"/>
              </a:rPr>
              <a:t>Virtual </a:t>
            </a:r>
            <a:r>
              <a:rPr lang="en-US" altLang="ko-KR" sz="20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Address from CPU</a:t>
            </a:r>
            <a:endParaRPr lang="en-US" altLang="ko-KR" sz="20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748647" y="4340231"/>
            <a:ext cx="170071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altLang="ko-KR" sz="20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Page Table </a:t>
            </a:r>
          </a:p>
          <a:p>
            <a:pPr algn="ctr" eaLnBrk="0" hangingPunct="0"/>
            <a:r>
              <a:rPr lang="en-US" altLang="ko-KR" sz="2000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Base Pointer</a:t>
            </a:r>
            <a:endParaRPr lang="en-US" altLang="ko-KR" sz="2000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719662" y="5910526"/>
            <a:ext cx="307536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800" dirty="0">
                <a:solidFill>
                  <a:srgbClr val="000000"/>
                </a:solidFill>
                <a:ea typeface="굴림" charset="-127"/>
                <a:cs typeface="굴림" charset="-127"/>
              </a:rPr>
              <a:t>PTE of a nonexistent page</a:t>
            </a:r>
          </a:p>
        </p:txBody>
      </p:sp>
      <p:sp>
        <p:nvSpPr>
          <p:cNvPr id="70" name="Rectangle 65" descr="Wide upward diagonal"/>
          <p:cNvSpPr>
            <a:spLocks noChangeArrowheads="1"/>
          </p:cNvSpPr>
          <p:nvPr/>
        </p:nvSpPr>
        <p:spPr bwMode="auto">
          <a:xfrm>
            <a:off x="3495267" y="3248032"/>
            <a:ext cx="914400" cy="244475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3495267" y="3019432"/>
            <a:ext cx="914400" cy="244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2" name="Rectangle 67" descr="40%"/>
          <p:cNvSpPr>
            <a:spLocks noChangeArrowheads="1"/>
          </p:cNvSpPr>
          <p:nvPr/>
        </p:nvSpPr>
        <p:spPr bwMode="auto">
          <a:xfrm>
            <a:off x="3495267" y="3705232"/>
            <a:ext cx="914400" cy="228600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3495267" y="3476632"/>
            <a:ext cx="914400" cy="24447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5476467" y="3095632"/>
            <a:ext cx="898525" cy="244475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5" name="Rectangle 70" descr="Wide upward diagonal"/>
          <p:cNvSpPr>
            <a:spLocks noChangeArrowheads="1"/>
          </p:cNvSpPr>
          <p:nvPr/>
        </p:nvSpPr>
        <p:spPr bwMode="auto">
          <a:xfrm>
            <a:off x="5476467" y="2638432"/>
            <a:ext cx="898525" cy="244475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6" name="Rectangle 71" descr="40%"/>
          <p:cNvSpPr>
            <a:spLocks noChangeArrowheads="1"/>
          </p:cNvSpPr>
          <p:nvPr/>
        </p:nvSpPr>
        <p:spPr bwMode="auto">
          <a:xfrm>
            <a:off x="5476467" y="2867032"/>
            <a:ext cx="898525" cy="244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7" name="Rectangle 72"/>
          <p:cNvSpPr>
            <a:spLocks noChangeArrowheads="1"/>
          </p:cNvSpPr>
          <p:nvPr/>
        </p:nvSpPr>
        <p:spPr bwMode="auto">
          <a:xfrm>
            <a:off x="5476467" y="3324232"/>
            <a:ext cx="898525" cy="244475"/>
          </a:xfrm>
          <a:prstGeom prst="rect">
            <a:avLst/>
          </a:prstGeom>
          <a:solidFill>
            <a:srgbClr val="F8B33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8" name="Rectangle 73"/>
          <p:cNvSpPr>
            <a:spLocks noChangeArrowheads="1"/>
          </p:cNvSpPr>
          <p:nvPr/>
        </p:nvSpPr>
        <p:spPr bwMode="auto">
          <a:xfrm>
            <a:off x="5527267" y="1355732"/>
            <a:ext cx="9017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9" name="Line 74"/>
          <p:cNvSpPr>
            <a:spLocks noChangeShapeType="1"/>
          </p:cNvSpPr>
          <p:nvPr/>
        </p:nvSpPr>
        <p:spPr bwMode="auto">
          <a:xfrm>
            <a:off x="5527267" y="1841507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0" name="Line 75"/>
          <p:cNvSpPr>
            <a:spLocks noChangeShapeType="1"/>
          </p:cNvSpPr>
          <p:nvPr/>
        </p:nvSpPr>
        <p:spPr bwMode="auto">
          <a:xfrm>
            <a:off x="5527267" y="2095507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1" name="Line 76"/>
          <p:cNvSpPr>
            <a:spLocks noChangeShapeType="1"/>
          </p:cNvSpPr>
          <p:nvPr/>
        </p:nvSpPr>
        <p:spPr bwMode="auto">
          <a:xfrm>
            <a:off x="5527267" y="1589095"/>
            <a:ext cx="89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2" name="Line 77"/>
          <p:cNvSpPr>
            <a:spLocks noChangeShapeType="1"/>
          </p:cNvSpPr>
          <p:nvPr/>
        </p:nvSpPr>
        <p:spPr bwMode="auto">
          <a:xfrm>
            <a:off x="3533367" y="1673232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3" name="Line 78"/>
          <p:cNvSpPr>
            <a:spLocks noChangeShapeType="1"/>
          </p:cNvSpPr>
          <p:nvPr/>
        </p:nvSpPr>
        <p:spPr bwMode="auto">
          <a:xfrm>
            <a:off x="2580867" y="1673232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4" name="Rectangle 79"/>
          <p:cNvSpPr>
            <a:spLocks noChangeArrowheads="1"/>
          </p:cNvSpPr>
          <p:nvPr/>
        </p:nvSpPr>
        <p:spPr bwMode="auto">
          <a:xfrm>
            <a:off x="1778229" y="1600207"/>
            <a:ext cx="277408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800" b="1" dirty="0">
                <a:solidFill>
                  <a:srgbClr val="800000"/>
                </a:solidFill>
                <a:ea typeface="굴림" charset="-127"/>
                <a:cs typeface="굴림" charset="-127"/>
              </a:rPr>
              <a:t>p1         </a:t>
            </a:r>
            <a:r>
              <a:rPr lang="en-US" altLang="ko-KR" sz="1800" b="1" dirty="0" smtClean="0">
                <a:solidFill>
                  <a:srgbClr val="800000"/>
                </a:solidFill>
                <a:ea typeface="굴림" charset="-127"/>
                <a:cs typeface="굴림" charset="-127"/>
              </a:rPr>
              <a:t> p2            offset</a:t>
            </a:r>
            <a:endParaRPr lang="en-US" altLang="ko-KR" sz="1800" b="1" dirty="0">
              <a:solidFill>
                <a:srgbClr val="8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4409667" y="1339857"/>
            <a:ext cx="2983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0</a:t>
            </a:r>
          </a:p>
        </p:txBody>
      </p:sp>
      <p:sp>
        <p:nvSpPr>
          <p:cNvPr id="86" name="Text Box 81"/>
          <p:cNvSpPr txBox="1">
            <a:spLocks noChangeArrowheads="1"/>
          </p:cNvSpPr>
          <p:nvPr/>
        </p:nvSpPr>
        <p:spPr bwMode="auto">
          <a:xfrm>
            <a:off x="3495267" y="1343032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11</a:t>
            </a:r>
          </a:p>
        </p:txBody>
      </p: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3190467" y="1343032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12</a:t>
            </a:r>
          </a:p>
        </p:txBody>
      </p:sp>
      <p:sp>
        <p:nvSpPr>
          <p:cNvPr id="88" name="Text Box 83"/>
          <p:cNvSpPr txBox="1">
            <a:spLocks noChangeArrowheads="1"/>
          </p:cNvSpPr>
          <p:nvPr/>
        </p:nvSpPr>
        <p:spPr bwMode="auto">
          <a:xfrm>
            <a:off x="2504667" y="1343032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21</a:t>
            </a:r>
          </a:p>
        </p:txBody>
      </p:sp>
      <p:sp>
        <p:nvSpPr>
          <p:cNvPr id="89" name="Text Box 84"/>
          <p:cNvSpPr txBox="1">
            <a:spLocks noChangeArrowheads="1"/>
          </p:cNvSpPr>
          <p:nvPr/>
        </p:nvSpPr>
        <p:spPr bwMode="auto">
          <a:xfrm>
            <a:off x="2199867" y="1343032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22</a:t>
            </a:r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1590267" y="1343032"/>
            <a:ext cx="4572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rPr>
              <a:t>31</a:t>
            </a:r>
          </a:p>
        </p:txBody>
      </p:sp>
      <p:sp>
        <p:nvSpPr>
          <p:cNvPr id="91" name="AutoShape 86"/>
          <p:cNvSpPr>
            <a:spLocks/>
          </p:cNvSpPr>
          <p:nvPr/>
        </p:nvSpPr>
        <p:spPr bwMode="auto">
          <a:xfrm rot="5400000">
            <a:off x="1971267" y="1724032"/>
            <a:ext cx="304800" cy="914400"/>
          </a:xfrm>
          <a:prstGeom prst="rightBrace">
            <a:avLst>
              <a:gd name="adj1" fmla="val 34375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1558619" y="2228857"/>
            <a:ext cx="109517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altLang="ko-KR" sz="1800" dirty="0">
                <a:solidFill>
                  <a:srgbClr val="000000"/>
                </a:solidFill>
                <a:ea typeface="굴림" charset="-127"/>
                <a:cs typeface="굴림" charset="-127"/>
              </a:rPr>
              <a:t>10-bit</a:t>
            </a:r>
          </a:p>
          <a:p>
            <a:pPr algn="ctr" eaLnBrk="0" hangingPunct="0"/>
            <a:r>
              <a:rPr lang="en-US" altLang="ko-KR" sz="1800" dirty="0">
                <a:solidFill>
                  <a:srgbClr val="000000"/>
                </a:solidFill>
                <a:ea typeface="굴림" charset="-127"/>
                <a:cs typeface="굴림" charset="-127"/>
              </a:rPr>
              <a:t>L1 index</a:t>
            </a:r>
          </a:p>
        </p:txBody>
      </p:sp>
      <p:sp>
        <p:nvSpPr>
          <p:cNvPr id="93" name="AutoShape 88"/>
          <p:cNvSpPr>
            <a:spLocks/>
          </p:cNvSpPr>
          <p:nvPr/>
        </p:nvSpPr>
        <p:spPr bwMode="auto">
          <a:xfrm rot="5400000">
            <a:off x="2885667" y="1724032"/>
            <a:ext cx="304800" cy="914400"/>
          </a:xfrm>
          <a:prstGeom prst="rightBrace">
            <a:avLst>
              <a:gd name="adj1" fmla="val 34375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4" name="Text Box 89"/>
          <p:cNvSpPr txBox="1">
            <a:spLocks noChangeArrowheads="1"/>
          </p:cNvSpPr>
          <p:nvPr/>
        </p:nvSpPr>
        <p:spPr bwMode="auto">
          <a:xfrm>
            <a:off x="2625419" y="2228857"/>
            <a:ext cx="109517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altLang="ko-KR" sz="1800" dirty="0">
                <a:solidFill>
                  <a:srgbClr val="000000"/>
                </a:solidFill>
                <a:ea typeface="굴림" charset="-127"/>
                <a:cs typeface="굴림" charset="-127"/>
              </a:rPr>
              <a:t>10-bit </a:t>
            </a:r>
          </a:p>
          <a:p>
            <a:pPr algn="ctr" eaLnBrk="0" hangingPunct="0"/>
            <a:r>
              <a:rPr lang="en-US" altLang="ko-KR" sz="1800" dirty="0">
                <a:solidFill>
                  <a:srgbClr val="000000"/>
                </a:solidFill>
                <a:ea typeface="굴림" charset="-127"/>
                <a:cs typeface="굴림" charset="-127"/>
              </a:rPr>
              <a:t>L2 index</a:t>
            </a:r>
          </a:p>
        </p:txBody>
      </p:sp>
      <p:sp>
        <p:nvSpPr>
          <p:cNvPr id="95" name="Rectangle 90" descr="40%"/>
          <p:cNvSpPr>
            <a:spLocks noChangeArrowheads="1"/>
          </p:cNvSpPr>
          <p:nvPr/>
        </p:nvSpPr>
        <p:spPr bwMode="auto">
          <a:xfrm>
            <a:off x="219154" y="5095553"/>
            <a:ext cx="476250" cy="301625"/>
          </a:xfrm>
          <a:prstGeom prst="rect">
            <a:avLst/>
          </a:prstGeom>
          <a:solidFill>
            <a:srgbClr val="CC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6" name="Rectangle 91" descr="40%"/>
          <p:cNvSpPr>
            <a:spLocks noChangeArrowheads="1"/>
          </p:cNvSpPr>
          <p:nvPr/>
        </p:nvSpPr>
        <p:spPr bwMode="auto">
          <a:xfrm>
            <a:off x="3495267" y="3492312"/>
            <a:ext cx="914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7" name="Rectangle 92" descr="40%"/>
          <p:cNvSpPr>
            <a:spLocks noChangeArrowheads="1"/>
          </p:cNvSpPr>
          <p:nvPr/>
        </p:nvSpPr>
        <p:spPr bwMode="auto">
          <a:xfrm>
            <a:off x="3495267" y="3032132"/>
            <a:ext cx="914400" cy="2286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8" name="Rectangle 93" descr="40%"/>
          <p:cNvSpPr>
            <a:spLocks noChangeArrowheads="1"/>
          </p:cNvSpPr>
          <p:nvPr/>
        </p:nvSpPr>
        <p:spPr bwMode="auto">
          <a:xfrm>
            <a:off x="1348967" y="4022731"/>
            <a:ext cx="9144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94974" y="5494780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ko-KR" dirty="0">
                <a:solidFill>
                  <a:srgbClr val="000000"/>
                </a:solidFill>
                <a:ea typeface="굴림" charset="-127"/>
                <a:cs typeface="굴림" charset="-127"/>
              </a:rPr>
              <a:t>page in </a:t>
            </a:r>
            <a:r>
              <a:rPr lang="en-US" altLang="ko-KR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disk</a:t>
            </a:r>
            <a:endParaRPr lang="en-US" altLang="ko-KR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101" name="Rectangle 63" descr="Wide upward diagonal"/>
          <p:cNvSpPr>
            <a:spLocks noChangeArrowheads="1"/>
          </p:cNvSpPr>
          <p:nvPr/>
        </p:nvSpPr>
        <p:spPr bwMode="auto">
          <a:xfrm>
            <a:off x="200498" y="5936928"/>
            <a:ext cx="485578" cy="301625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2348" y="2976046"/>
            <a:ext cx="303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C7"/>
                </a:solidFill>
              </a:rPr>
              <a:t>“Any problem in CS can be solved by adding one level of indirection”</a:t>
            </a:r>
            <a:endParaRPr lang="en-US" i="1" dirty="0">
              <a:solidFill>
                <a:srgbClr val="0000C7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58856" y="5725860"/>
            <a:ext cx="148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Or two </a:t>
            </a:r>
            <a:r>
              <a:rPr lang="is-IS" i="1" dirty="0" smtClean="0">
                <a:solidFill>
                  <a:srgbClr val="C00000"/>
                </a:solidFill>
              </a:rPr>
              <a:t>…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8" grpId="0"/>
      <p:bldP spid="41" grpId="0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61" grpId="0" animBg="1"/>
      <p:bldP spid="62" grpId="0" animBg="1"/>
      <p:bldP spid="64" grpId="0"/>
      <p:bldP spid="65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99" grpId="0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 Walk (</a:t>
            </a:r>
            <a:r>
              <a:rPr lang="en-US" dirty="0" err="1" smtClean="0"/>
              <a:t>e.g</a:t>
            </a:r>
            <a:r>
              <a:rPr lang="en-US" dirty="0" smtClean="0"/>
              <a:t>, </a:t>
            </a:r>
            <a:r>
              <a:rPr lang="en-US" dirty="0" err="1" smtClean="0"/>
              <a:t>Sparc</a:t>
            </a:r>
            <a:r>
              <a:rPr lang="en-US" dirty="0" smtClean="0"/>
              <a:t> V8)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9550" y="1230606"/>
            <a:ext cx="8724900" cy="4539854"/>
            <a:chOff x="190500" y="1347246"/>
            <a:chExt cx="8724900" cy="4539854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4483100" y="5202238"/>
              <a:ext cx="4432300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31 			      </a:t>
              </a:r>
              <a:r>
                <a:rPr lang="en-US" altLang="ko-KR" sz="1600" dirty="0" smtClean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    11            0</a:t>
              </a:r>
              <a:endPara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522788" y="5503863"/>
              <a:ext cx="3249612" cy="355600"/>
            </a:xfrm>
            <a:prstGeom prst="rect">
              <a:avLst/>
            </a:prstGeom>
            <a:solidFill>
              <a:srgbClr val="FFCC6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510088" y="5495925"/>
              <a:ext cx="4176712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679700" y="1371600"/>
              <a:ext cx="3416300" cy="355600"/>
            </a:xfrm>
            <a:prstGeom prst="rect">
              <a:avLst/>
            </a:prstGeom>
            <a:solidFill>
              <a:srgbClr val="FFCC66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59517" y="1347246"/>
              <a:ext cx="2016053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20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Virtual Address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689225" y="1376363"/>
              <a:ext cx="4546600" cy="355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6105525" y="1376363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4962525" y="1376363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819525" y="1376363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687767" y="1392238"/>
              <a:ext cx="4696800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 smtClean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VPN1	        VPN2            VPN3           Offset</a:t>
              </a:r>
              <a:endPara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575570" y="1699442"/>
              <a:ext cx="4781451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31 </a:t>
              </a:r>
              <a:r>
                <a:rPr lang="en-US" altLang="ko-KR" sz="1600" dirty="0" smtClean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           23                 17                 11                 0</a:t>
              </a:r>
              <a:endPara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90500" y="2984500"/>
              <a:ext cx="990657" cy="582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Context</a:t>
              </a:r>
            </a:p>
            <a:p>
              <a:pPr eaLnBrk="0" hangingPunct="0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Register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622425" y="2366963"/>
              <a:ext cx="889000" cy="1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622425" y="28876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22425" y="31162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1854298" y="2833968"/>
              <a:ext cx="636394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smtClean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PTBR</a:t>
              </a:r>
              <a:endPara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V="1">
              <a:off x="1066800" y="3040062"/>
              <a:ext cx="530225" cy="7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3222625" y="2900363"/>
              <a:ext cx="889000" cy="1270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222625" y="3183997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222625" y="3467598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3424238" y="3131609"/>
              <a:ext cx="578686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 smtClean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PPN</a:t>
              </a:r>
              <a:endPara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2545894" y="3051155"/>
              <a:ext cx="584655" cy="10636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4133850" y="3414431"/>
              <a:ext cx="433388" cy="1174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670425" y="3586163"/>
              <a:ext cx="889000" cy="10112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4670425" y="38782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4670425" y="4106863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4872038" y="3819525"/>
              <a:ext cx="578686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 smtClean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PPN</a:t>
              </a:r>
              <a:endPara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5559424" y="4000806"/>
              <a:ext cx="536575" cy="972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6118225" y="3890963"/>
              <a:ext cx="889000" cy="10874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6118225" y="4106864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6118225" y="4335464"/>
              <a:ext cx="88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6310313" y="4052889"/>
              <a:ext cx="578686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 smtClean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PPN</a:t>
              </a:r>
              <a:endPara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1371600" y="2009775"/>
              <a:ext cx="1568038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Context Table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3119438" y="2560638"/>
              <a:ext cx="979336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L1 Table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4567238" y="3246438"/>
              <a:ext cx="979336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L2 Table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6015038" y="3551238"/>
              <a:ext cx="979336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L3 Table</a:t>
              </a:r>
            </a:p>
          </p:txBody>
        </p:sp>
        <p:sp>
          <p:nvSpPr>
            <p:cNvPr id="47" name="Freeform 41"/>
            <p:cNvSpPr>
              <a:spLocks/>
            </p:cNvSpPr>
            <p:nvPr/>
          </p:nvSpPr>
          <p:spPr bwMode="auto">
            <a:xfrm>
              <a:off x="3010545" y="1744664"/>
              <a:ext cx="200968" cy="1609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0"/>
                </a:cxn>
                <a:cxn ang="0">
                  <a:pos x="192" y="1200"/>
                </a:cxn>
              </a:cxnLst>
              <a:rect l="0" t="0" r="r" b="b"/>
              <a:pathLst>
                <a:path w="193" h="1201">
                  <a:moveTo>
                    <a:pt x="0" y="0"/>
                  </a:moveTo>
                  <a:lnTo>
                    <a:pt x="0" y="1200"/>
                  </a:lnTo>
                  <a:lnTo>
                    <a:pt x="192" y="120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4276725" y="1744663"/>
              <a:ext cx="382588" cy="2211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92"/>
                </a:cxn>
                <a:cxn ang="0">
                  <a:pos x="240" y="1392"/>
                </a:cxn>
              </a:cxnLst>
              <a:rect l="0" t="0" r="r" b="b"/>
              <a:pathLst>
                <a:path w="241" h="1393">
                  <a:moveTo>
                    <a:pt x="0" y="0"/>
                  </a:moveTo>
                  <a:lnTo>
                    <a:pt x="0" y="1392"/>
                  </a:lnTo>
                  <a:lnTo>
                    <a:pt x="240" y="13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9" name="Freeform 43"/>
            <p:cNvSpPr>
              <a:spLocks/>
            </p:cNvSpPr>
            <p:nvPr/>
          </p:nvSpPr>
          <p:spPr bwMode="auto">
            <a:xfrm>
              <a:off x="5799929" y="1744664"/>
              <a:ext cx="307184" cy="24356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4"/>
                </a:cxn>
                <a:cxn ang="0">
                  <a:pos x="240" y="1824"/>
                </a:cxn>
              </a:cxnLst>
              <a:rect l="0" t="0" r="r" b="b"/>
              <a:pathLst>
                <a:path w="241" h="1825">
                  <a:moveTo>
                    <a:pt x="0" y="0"/>
                  </a:moveTo>
                  <a:lnTo>
                    <a:pt x="0" y="1824"/>
                  </a:lnTo>
                  <a:lnTo>
                    <a:pt x="240" y="182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232697" y="5489555"/>
              <a:ext cx="222594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20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Physical Address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5343525" y="5511800"/>
              <a:ext cx="3414397" cy="3359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PPN	</a:t>
              </a:r>
              <a:r>
                <a:rPr lang="en-US" altLang="ko-KR" sz="1600" dirty="0" smtClean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  </a:t>
              </a:r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	         </a:t>
              </a:r>
              <a:r>
                <a:rPr lang="en-US" altLang="ko-KR" sz="1600" dirty="0" smtClean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                    Offset</a:t>
              </a:r>
              <a:endParaRPr lang="en-US" altLang="ko-KR" sz="1600" dirty="0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7772400" y="5511800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3" name="Freeform 47"/>
            <p:cNvSpPr>
              <a:spLocks/>
            </p:cNvSpPr>
            <p:nvPr/>
          </p:nvSpPr>
          <p:spPr bwMode="auto">
            <a:xfrm>
              <a:off x="6553200" y="1730375"/>
              <a:ext cx="1743075" cy="3738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1104" y="576"/>
                </a:cxn>
                <a:cxn ang="0">
                  <a:pos x="1104" y="2592"/>
                </a:cxn>
              </a:cxnLst>
              <a:rect l="0" t="0" r="r" b="b"/>
              <a:pathLst>
                <a:path w="1105" h="2593">
                  <a:moveTo>
                    <a:pt x="0" y="0"/>
                  </a:moveTo>
                  <a:lnTo>
                    <a:pt x="0" y="576"/>
                  </a:lnTo>
                  <a:lnTo>
                    <a:pt x="1104" y="576"/>
                  </a:lnTo>
                  <a:lnTo>
                    <a:pt x="1104" y="25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>
              <a:off x="5715000" y="4234265"/>
              <a:ext cx="1687513" cy="1277535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1056" y="0"/>
                </a:cxn>
                <a:cxn ang="0">
                  <a:pos x="1056" y="480"/>
                </a:cxn>
                <a:cxn ang="0">
                  <a:pos x="0" y="480"/>
                </a:cxn>
                <a:cxn ang="0">
                  <a:pos x="0" y="720"/>
                </a:cxn>
              </a:cxnLst>
              <a:rect l="0" t="0" r="r" b="b"/>
              <a:pathLst>
                <a:path w="1057" h="721">
                  <a:moveTo>
                    <a:pt x="816" y="0"/>
                  </a:moveTo>
                  <a:lnTo>
                    <a:pt x="1056" y="0"/>
                  </a:lnTo>
                  <a:lnTo>
                    <a:pt x="1056" y="480"/>
                  </a:lnTo>
                  <a:lnTo>
                    <a:pt x="0" y="480"/>
                  </a:lnTo>
                  <a:lnTo>
                    <a:pt x="0" y="7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476250" y="5903160"/>
            <a:ext cx="725198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ko-KR" b="1" dirty="0" smtClean="0">
                <a:solidFill>
                  <a:srgbClr val="000000"/>
                </a:solidFill>
                <a:ea typeface="굴림" charset="-127"/>
                <a:cs typeface="굴림" charset="-127"/>
              </a:rPr>
              <a:t>Handled by a ”Memory Management Unit </a:t>
            </a:r>
            <a:r>
              <a:rPr lang="en-US" altLang="ko-KR" b="1" smtClean="0">
                <a:solidFill>
                  <a:srgbClr val="000000"/>
                </a:solidFill>
                <a:ea typeface="굴림" charset="-127"/>
                <a:cs typeface="굴림" charset="-127"/>
              </a:rPr>
              <a:t>(MMU)” in hardware</a:t>
            </a:r>
            <a:endParaRPr lang="en-US" altLang="ko-KR" b="1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9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hierarchical PT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L1 PT Size? </a:t>
            </a:r>
          </a:p>
          <a:p>
            <a:pPr lvl="1"/>
            <a:r>
              <a:rPr lang="en-US" dirty="0" smtClean="0"/>
              <a:t>fits in one page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 pinned to memory</a:t>
            </a:r>
          </a:p>
          <a:p>
            <a:pPr lvl="2"/>
            <a:r>
              <a:rPr lang="en-US" dirty="0" smtClean="0"/>
              <a:t>cannot be swapped out</a:t>
            </a:r>
          </a:p>
          <a:p>
            <a:pPr lvl="2"/>
            <a:r>
              <a:rPr lang="en-US" dirty="0" smtClean="0"/>
              <a:t>i.e., L1 PT addresses are physical</a:t>
            </a:r>
          </a:p>
          <a:p>
            <a:r>
              <a:rPr lang="en-US" dirty="0" smtClean="0"/>
              <a:t>L2 PT Size?</a:t>
            </a:r>
          </a:p>
          <a:p>
            <a:pPr lvl="1"/>
            <a:r>
              <a:rPr lang="en-US" dirty="0" smtClean="0"/>
              <a:t>Fits in 1M pages</a:t>
            </a:r>
          </a:p>
          <a:p>
            <a:pPr lvl="1"/>
            <a:r>
              <a:rPr lang="en-US" dirty="0" smtClean="0"/>
              <a:t>Some of the L2 PT pages can be swapped out of memory to disk!</a:t>
            </a:r>
          </a:p>
          <a:p>
            <a:pPr lvl="2"/>
            <a:r>
              <a:rPr lang="en-US" dirty="0" smtClean="0"/>
              <a:t>i.e., </a:t>
            </a:r>
            <a:r>
              <a:rPr lang="en-US" b="1" dirty="0" smtClean="0"/>
              <a:t>L2 PT addresses are Virtual Addresses</a:t>
            </a:r>
          </a:p>
          <a:p>
            <a:pPr lvl="1"/>
            <a:r>
              <a:rPr lang="en-US" dirty="0" smtClean="0"/>
              <a:t>When can a PT page be swapped?</a:t>
            </a:r>
          </a:p>
          <a:p>
            <a:pPr lvl="2"/>
            <a:r>
              <a:rPr lang="en-US" dirty="0"/>
              <a:t>None of the PTEs in the PT point to pages currently in Memory</a:t>
            </a:r>
          </a:p>
          <a:p>
            <a:pPr lvl="3"/>
            <a:r>
              <a:rPr lang="en-US" sz="2400" dirty="0">
                <a:solidFill>
                  <a:srgbClr val="FF0000"/>
                </a:solidFill>
                <a:cs typeface="Arial" charset="0"/>
              </a:rPr>
              <a:t>Don’t want to cause a page fault during translation when the data is actually in memory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93181" y="1126260"/>
            <a:ext cx="603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00000"/>
                </a:solidFill>
              </a:rPr>
              <a:t>4kB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53" y="3002481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smtClean="0">
                <a:solidFill>
                  <a:srgbClr val="C00000"/>
                </a:solidFill>
              </a:rPr>
              <a:t>4MB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761858" y="1191928"/>
            <a:ext cx="3357150" cy="1810553"/>
            <a:chOff x="5405850" y="1242727"/>
            <a:chExt cx="3357150" cy="1810553"/>
          </a:xfrm>
        </p:grpSpPr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5526398" y="1838624"/>
              <a:ext cx="2921000" cy="2921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61"/>
            <p:cNvSpPr>
              <a:spLocks noChangeArrowheads="1"/>
            </p:cNvSpPr>
            <p:nvPr/>
          </p:nvSpPr>
          <p:spPr bwMode="auto">
            <a:xfrm>
              <a:off x="5511508" y="1242727"/>
              <a:ext cx="3251492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20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Virtual </a:t>
              </a:r>
              <a:r>
                <a:rPr lang="en-US" altLang="ko-KR" sz="2000" dirty="0" smtClean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Address from CPU</a:t>
              </a:r>
              <a:endParaRPr lang="en-US" altLang="ko-KR" sz="2000" dirty="0">
                <a:solidFill>
                  <a:srgbClr val="0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1" name="Line 77"/>
            <p:cNvSpPr>
              <a:spLocks noChangeShapeType="1"/>
            </p:cNvSpPr>
            <p:nvPr/>
          </p:nvSpPr>
          <p:spPr bwMode="auto">
            <a:xfrm>
              <a:off x="7380598" y="1851324"/>
              <a:ext cx="0" cy="27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Line 78"/>
            <p:cNvSpPr>
              <a:spLocks noChangeShapeType="1"/>
            </p:cNvSpPr>
            <p:nvPr/>
          </p:nvSpPr>
          <p:spPr bwMode="auto">
            <a:xfrm>
              <a:off x="6428098" y="1851324"/>
              <a:ext cx="0" cy="27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5625460" y="1778299"/>
              <a:ext cx="2774085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800" b="1" dirty="0">
                  <a:solidFill>
                    <a:srgbClr val="800000"/>
                  </a:solidFill>
                  <a:ea typeface="굴림" charset="-127"/>
                  <a:cs typeface="굴림" charset="-127"/>
                </a:rPr>
                <a:t>p1         </a:t>
              </a:r>
              <a:r>
                <a:rPr lang="en-US" altLang="ko-KR" sz="1800" b="1" dirty="0" smtClean="0">
                  <a:solidFill>
                    <a:srgbClr val="800000"/>
                  </a:solidFill>
                  <a:ea typeface="굴림" charset="-127"/>
                  <a:cs typeface="굴림" charset="-127"/>
                </a:rPr>
                <a:t> p2            offset</a:t>
              </a:r>
              <a:endParaRPr lang="en-US" altLang="ko-KR" sz="1800" b="1" dirty="0">
                <a:solidFill>
                  <a:srgbClr val="800000"/>
                </a:solidFill>
                <a:ea typeface="굴림" charset="-127"/>
                <a:cs typeface="굴림" charset="-127"/>
              </a:endParaRPr>
            </a:p>
          </p:txBody>
        </p:sp>
        <p:sp>
          <p:nvSpPr>
            <p:cNvPr id="14" name="Text Box 80"/>
            <p:cNvSpPr txBox="1">
              <a:spLocks noChangeArrowheads="1"/>
            </p:cNvSpPr>
            <p:nvPr/>
          </p:nvSpPr>
          <p:spPr bwMode="auto">
            <a:xfrm>
              <a:off x="8256898" y="1517949"/>
              <a:ext cx="298379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0</a:t>
              </a:r>
            </a:p>
          </p:txBody>
        </p:sp>
        <p:sp>
          <p:nvSpPr>
            <p:cNvPr id="15" name="Text Box 81"/>
            <p:cNvSpPr txBox="1">
              <a:spLocks noChangeArrowheads="1"/>
            </p:cNvSpPr>
            <p:nvPr/>
          </p:nvSpPr>
          <p:spPr bwMode="auto">
            <a:xfrm>
              <a:off x="7342498" y="1521124"/>
              <a:ext cx="45720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11</a:t>
              </a:r>
            </a:p>
          </p:txBody>
        </p:sp>
        <p:sp>
          <p:nvSpPr>
            <p:cNvPr id="16" name="Text Box 82"/>
            <p:cNvSpPr txBox="1">
              <a:spLocks noChangeArrowheads="1"/>
            </p:cNvSpPr>
            <p:nvPr/>
          </p:nvSpPr>
          <p:spPr bwMode="auto">
            <a:xfrm>
              <a:off x="7037698" y="1521124"/>
              <a:ext cx="45720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12</a:t>
              </a:r>
            </a:p>
          </p:txBody>
        </p:sp>
        <p:sp>
          <p:nvSpPr>
            <p:cNvPr id="17" name="Text Box 83"/>
            <p:cNvSpPr txBox="1">
              <a:spLocks noChangeArrowheads="1"/>
            </p:cNvSpPr>
            <p:nvPr/>
          </p:nvSpPr>
          <p:spPr bwMode="auto">
            <a:xfrm>
              <a:off x="6351898" y="1521124"/>
              <a:ext cx="45720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21</a:t>
              </a:r>
            </a:p>
          </p:txBody>
        </p:sp>
        <p:sp>
          <p:nvSpPr>
            <p:cNvPr id="18" name="Text Box 84"/>
            <p:cNvSpPr txBox="1">
              <a:spLocks noChangeArrowheads="1"/>
            </p:cNvSpPr>
            <p:nvPr/>
          </p:nvSpPr>
          <p:spPr bwMode="auto">
            <a:xfrm>
              <a:off x="6047098" y="1521124"/>
              <a:ext cx="45720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22</a:t>
              </a:r>
            </a:p>
          </p:txBody>
        </p:sp>
        <p:sp>
          <p:nvSpPr>
            <p:cNvPr id="19" name="Text Box 85"/>
            <p:cNvSpPr txBox="1">
              <a:spLocks noChangeArrowheads="1"/>
            </p:cNvSpPr>
            <p:nvPr/>
          </p:nvSpPr>
          <p:spPr bwMode="auto">
            <a:xfrm>
              <a:off x="5437498" y="1521124"/>
              <a:ext cx="45720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ko-KR" sz="16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31</a:t>
              </a:r>
            </a:p>
          </p:txBody>
        </p:sp>
        <p:sp>
          <p:nvSpPr>
            <p:cNvPr id="20" name="AutoShape 86"/>
            <p:cNvSpPr>
              <a:spLocks/>
            </p:cNvSpPr>
            <p:nvPr/>
          </p:nvSpPr>
          <p:spPr bwMode="auto">
            <a:xfrm rot="5400000">
              <a:off x="5818498" y="1902124"/>
              <a:ext cx="304800" cy="914400"/>
            </a:xfrm>
            <a:prstGeom prst="rightBrace">
              <a:avLst>
                <a:gd name="adj1" fmla="val 34375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 Box 87"/>
            <p:cNvSpPr txBox="1">
              <a:spLocks noChangeArrowheads="1"/>
            </p:cNvSpPr>
            <p:nvPr/>
          </p:nvSpPr>
          <p:spPr bwMode="auto">
            <a:xfrm>
              <a:off x="5405850" y="2406949"/>
              <a:ext cx="1095172" cy="646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altLang="ko-KR" sz="18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10-bit</a:t>
              </a:r>
            </a:p>
            <a:p>
              <a:pPr algn="ctr" eaLnBrk="0" hangingPunct="0"/>
              <a:r>
                <a:rPr lang="en-US" altLang="ko-KR" sz="18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L1 index</a:t>
              </a:r>
            </a:p>
          </p:txBody>
        </p:sp>
        <p:sp>
          <p:nvSpPr>
            <p:cNvPr id="22" name="AutoShape 88"/>
            <p:cNvSpPr>
              <a:spLocks/>
            </p:cNvSpPr>
            <p:nvPr/>
          </p:nvSpPr>
          <p:spPr bwMode="auto">
            <a:xfrm rot="5400000">
              <a:off x="6732898" y="1902124"/>
              <a:ext cx="304800" cy="914400"/>
            </a:xfrm>
            <a:prstGeom prst="rightBrace">
              <a:avLst>
                <a:gd name="adj1" fmla="val 34375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89"/>
            <p:cNvSpPr txBox="1">
              <a:spLocks noChangeArrowheads="1"/>
            </p:cNvSpPr>
            <p:nvPr/>
          </p:nvSpPr>
          <p:spPr bwMode="auto">
            <a:xfrm>
              <a:off x="6472650" y="2406949"/>
              <a:ext cx="1095172" cy="6463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altLang="ko-KR" sz="18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10-bit </a:t>
              </a:r>
            </a:p>
            <a:p>
              <a:pPr algn="ctr" eaLnBrk="0" hangingPunct="0"/>
              <a:r>
                <a:rPr lang="en-US" altLang="ko-KR" sz="1800" dirty="0">
                  <a:solidFill>
                    <a:srgbClr val="000000"/>
                  </a:solidFill>
                  <a:ea typeface="굴림" charset="-127"/>
                  <a:cs typeface="굴림" charset="-127"/>
                </a:rPr>
                <a:t>L2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70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686802" cy="913751"/>
          </a:xfrm>
        </p:spPr>
        <p:txBody>
          <a:bodyPr/>
          <a:lstStyle/>
          <a:p>
            <a:r>
              <a:rPr lang="en-US" dirty="0" smtClean="0"/>
              <a:t>What implications does this have?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18,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L15: Virtual Memory II 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51038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replaced every memory access MEM[</a:t>
            </a:r>
            <a:r>
              <a:rPr lang="en-US" sz="2400" dirty="0" err="1" smtClean="0"/>
              <a:t>addr</a:t>
            </a:r>
            <a:r>
              <a:rPr lang="en-US" sz="2400" dirty="0" smtClean="0"/>
              <a:t>] with</a:t>
            </a:r>
          </a:p>
          <a:p>
            <a:pPr marL="228600" lvl="1" indent="0">
              <a:buNone/>
            </a:pPr>
            <a:r>
              <a:rPr lang="en-US" sz="2200" dirty="0" smtClean="0"/>
              <a:t>MEM</a:t>
            </a:r>
            <a:r>
              <a:rPr lang="en-US" sz="2200" dirty="0"/>
              <a:t>[</a:t>
            </a:r>
            <a:r>
              <a:rPr lang="en-US" sz="2200" dirty="0">
                <a:solidFill>
                  <a:srgbClr val="FF0000"/>
                </a:solidFill>
              </a:rPr>
              <a:t>MEM[</a:t>
            </a:r>
            <a:r>
              <a:rPr lang="en-US" sz="2200" dirty="0">
                <a:solidFill>
                  <a:srgbClr val="8000FF"/>
                </a:solidFill>
              </a:rPr>
              <a:t>MEM[PTBR + VPN1&lt;&lt;2] </a:t>
            </a:r>
            <a:r>
              <a:rPr lang="en-US" sz="2200" dirty="0">
                <a:solidFill>
                  <a:srgbClr val="FF0000"/>
                </a:solidFill>
              </a:rPr>
              <a:t>+ VPN2&lt;&lt;2]</a:t>
            </a:r>
            <a:r>
              <a:rPr lang="en-US" sz="2200" dirty="0"/>
              <a:t> + offset]</a:t>
            </a:r>
            <a:endParaRPr lang="en-US" sz="2200" dirty="0" smtClean="0"/>
          </a:p>
          <a:p>
            <a:pPr lvl="1"/>
            <a:r>
              <a:rPr lang="en-US" sz="2200" b="1" dirty="0" smtClean="0"/>
              <a:t>Best Case: </a:t>
            </a:r>
            <a:r>
              <a:rPr lang="en-US" sz="2200" dirty="0" smtClean="0"/>
              <a:t>	3 Memory References</a:t>
            </a:r>
          </a:p>
          <a:p>
            <a:pPr lvl="1"/>
            <a:r>
              <a:rPr lang="en-US" sz="2200" b="1" dirty="0" smtClean="0"/>
              <a:t>Worst Case?</a:t>
            </a:r>
            <a:endParaRPr lang="en-US" sz="2200" b="1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Address translation is too slow!</a:t>
            </a:r>
          </a:p>
          <a:p>
            <a:pPr lvl="2"/>
            <a:r>
              <a:rPr lang="en-US" dirty="0" smtClean="0"/>
              <a:t>How should we deal with this high latency?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4038" y="3431433"/>
            <a:ext cx="297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C7"/>
                </a:solidFill>
              </a:rPr>
              <a:t>“Any problem in CS can be solved by adding a level of indirection”</a:t>
            </a:r>
            <a:endParaRPr lang="en-US" i="1" dirty="0">
              <a:solidFill>
                <a:srgbClr val="0000C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9980" y="3618636"/>
            <a:ext cx="297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Except too many levels of indirection!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60352" y="2417349"/>
            <a:ext cx="59513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2 Page Faults </a:t>
            </a:r>
            <a:r>
              <a:rPr lang="en-US" sz="2200" dirty="0">
                <a:solidFill>
                  <a:srgbClr val="000090"/>
                </a:solidFill>
              </a:rPr>
              <a:t>+ 3 Memory References</a:t>
            </a:r>
          </a:p>
        </p:txBody>
      </p:sp>
    </p:spTree>
    <p:extLst>
      <p:ext uri="{BB962C8B-B14F-4D97-AF65-F5344CB8AC3E}">
        <p14:creationId xmlns:p14="http://schemas.microsoft.com/office/powerpoint/2010/main" val="833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39532</TotalTime>
  <Words>3083</Words>
  <Application>Microsoft Macintosh PowerPoint</Application>
  <PresentationFormat>On-screen Show (4:3)</PresentationFormat>
  <Paragraphs>739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Calibri</vt:lpstr>
      <vt:lpstr>Century Gothic</vt:lpstr>
      <vt:lpstr>Symbol</vt:lpstr>
      <vt:lpstr>Tahoma</vt:lpstr>
      <vt:lpstr>Verdana</vt:lpstr>
      <vt:lpstr>Wingdings</vt:lpstr>
      <vt:lpstr>Wingdings 2</vt:lpstr>
      <vt:lpstr>굴림</vt:lpstr>
      <vt:lpstr>Arial</vt:lpstr>
      <vt:lpstr>Plaza</vt:lpstr>
      <vt:lpstr>Lecture 15: Virtual Memory II</vt:lpstr>
      <vt:lpstr>Virtual Memory</vt:lpstr>
      <vt:lpstr>Linear Page Table</vt:lpstr>
      <vt:lpstr>Example</vt:lpstr>
      <vt:lpstr>Size of Linear Page Table</vt:lpstr>
      <vt:lpstr>Hierarchical Page Table</vt:lpstr>
      <vt:lpstr>Page Table Walk (e.g, Sparc V8)</vt:lpstr>
      <vt:lpstr>Why does hierarchical PT help?</vt:lpstr>
      <vt:lpstr>What implications does this have?</vt:lpstr>
      <vt:lpstr>Introduce a Cache!</vt:lpstr>
      <vt:lpstr>TLB Designs</vt:lpstr>
      <vt:lpstr>Is TLB Miss same as a Page Fault?</vt:lpstr>
      <vt:lpstr>Handling a TLB Miss</vt:lpstr>
      <vt:lpstr>Handling a Page Fault</vt:lpstr>
      <vt:lpstr>Handling a Page Fault</vt:lpstr>
      <vt:lpstr>Putting it all together</vt:lpstr>
      <vt:lpstr>Address Translation in CPU Pipeline</vt:lpstr>
      <vt:lpstr>Physical or Virtual Address Caches?</vt:lpstr>
      <vt:lpstr>Virtually Addressed Cache (Virtual Index/Virtual Tag)</vt:lpstr>
      <vt:lpstr>Virtually Addressed Cache</vt:lpstr>
      <vt:lpstr>Handling Homonyms</vt:lpstr>
      <vt:lpstr>Synonyms/Aliases in  Virtual-Address Caches</vt:lpstr>
      <vt:lpstr>Physical or Virtual Address Caches?</vt:lpstr>
      <vt:lpstr>Physically-Indexed Physically Tagged</vt:lpstr>
      <vt:lpstr>Virtually-Indexed Physically Tagged</vt:lpstr>
      <vt:lpstr>VIPT Caches</vt:lpstr>
      <vt:lpstr>Virtual Memory Today - 1</vt:lpstr>
      <vt:lpstr>Virtual Memory Today - 2</vt:lpstr>
      <vt:lpstr>Virtual Memory Practice Problem</vt:lpstr>
      <vt:lpstr>Solution</vt:lpstr>
      <vt:lpstr>Solution</vt:lpstr>
      <vt:lpstr>Solution</vt:lpstr>
      <vt:lpstr>Solution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Krishna</dc:creator>
  <cp:lastModifiedBy>Microsoft Office User</cp:lastModifiedBy>
  <cp:revision>2641</cp:revision>
  <cp:lastPrinted>2015-09-15T20:25:11Z</cp:lastPrinted>
  <dcterms:created xsi:type="dcterms:W3CDTF">2015-01-11T02:17:33Z</dcterms:created>
  <dcterms:modified xsi:type="dcterms:W3CDTF">2016-10-18T06:21:01Z</dcterms:modified>
</cp:coreProperties>
</file>