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26"/>
  </p:notesMasterIdLst>
  <p:handoutMasterIdLst>
    <p:handoutMasterId r:id="rId27"/>
  </p:handoutMasterIdLst>
  <p:sldIdLst>
    <p:sldId id="573" r:id="rId2"/>
    <p:sldId id="1071" r:id="rId3"/>
    <p:sldId id="1030" r:id="rId4"/>
    <p:sldId id="1034" r:id="rId5"/>
    <p:sldId id="1036" r:id="rId6"/>
    <p:sldId id="1035" r:id="rId7"/>
    <p:sldId id="1037" r:id="rId8"/>
    <p:sldId id="1031" r:id="rId9"/>
    <p:sldId id="1032" r:id="rId10"/>
    <p:sldId id="1038" r:id="rId11"/>
    <p:sldId id="1043" r:id="rId12"/>
    <p:sldId id="1040" r:id="rId13"/>
    <p:sldId id="1055" r:id="rId14"/>
    <p:sldId id="1041" r:id="rId15"/>
    <p:sldId id="1044" r:id="rId16"/>
    <p:sldId id="1045" r:id="rId17"/>
    <p:sldId id="1046" r:id="rId18"/>
    <p:sldId id="1063" r:id="rId19"/>
    <p:sldId id="1065" r:id="rId20"/>
    <p:sldId id="1066" r:id="rId21"/>
    <p:sldId id="1067" r:id="rId22"/>
    <p:sldId id="1068" r:id="rId23"/>
    <p:sldId id="1069" r:id="rId24"/>
    <p:sldId id="10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80FF"/>
    <a:srgbClr val="FF00FF"/>
    <a:srgbClr val="66FFFF"/>
    <a:srgbClr val="000053"/>
    <a:srgbClr val="000080"/>
    <a:srgbClr val="C5E176"/>
    <a:srgbClr val="408000"/>
    <a:srgbClr val="8000FF"/>
    <a:srgbClr val="66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4" autoAdjust="0"/>
    <p:restoredTop sz="88298" autoAdjust="0"/>
  </p:normalViewPr>
  <p:slideViewPr>
    <p:cSldViewPr snapToGrid="0" snapToObjects="1">
      <p:cViewPr>
        <p:scale>
          <a:sx n="94" d="100"/>
          <a:sy n="94" d="100"/>
        </p:scale>
        <p:origin x="93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as parallel</a:t>
            </a:r>
            <a:r>
              <a:rPr lang="en-US" baseline="0" dirty="0" smtClean="0"/>
              <a:t>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2’s store won’t propagate to Core 1.</a:t>
            </a:r>
            <a:endParaRPr lang="en-US" dirty="0"/>
          </a:p>
          <a:p>
            <a:r>
              <a:rPr lang="en-US" dirty="0" smtClean="0"/>
              <a:t>Both</a:t>
            </a:r>
            <a:r>
              <a:rPr lang="en-US" baseline="0" dirty="0" smtClean="0"/>
              <a:t> write-through and write-back cache will have this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will not be a problem in a uniprocessor where everything will be serialized.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Delay.</a:t>
            </a:r>
          </a:p>
          <a:p>
            <a:r>
              <a:rPr lang="en-US" baseline="0" dirty="0" smtClean="0"/>
              <a:t>E and O state solves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November 8,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L20: Cache Coherence I     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November 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Lecture 20:</a:t>
            </a:r>
            <a:br>
              <a:rPr lang="en-US" sz="4800" dirty="0" smtClean="0"/>
            </a:br>
            <a:r>
              <a:rPr lang="en-US" sz="4800" dirty="0" smtClean="0"/>
              <a:t>Cache Coherence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6230491"/>
            <a:ext cx="8407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Lecture slides adapted from MIT EECS 6.823 (D. Sanchez) and</a:t>
            </a:r>
          </a:p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GT ECE 4100/6100 CS 4290/6290 (H-S. Lee, T. Conte)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752600" y="1828800"/>
            <a:ext cx="914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dirty="0" smtClean="0"/>
              <a:t>C0</a:t>
            </a:r>
            <a:endParaRPr lang="en-US" sz="3200" b="1" dirty="0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667000" y="2286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3429000" y="1828800"/>
            <a:ext cx="914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5105400" y="1828800"/>
            <a:ext cx="914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dirty="0" smtClean="0"/>
              <a:t>C2</a:t>
            </a:r>
            <a:endParaRPr lang="en-US" sz="3200" b="1" dirty="0"/>
          </a:p>
        </p:txBody>
      </p: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6781800" y="1828800"/>
            <a:ext cx="914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dirty="0" smtClean="0"/>
              <a:t>C3</a:t>
            </a:r>
            <a:endParaRPr lang="en-US" sz="3200" b="1" dirty="0"/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4343400" y="2286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12775" y="2895600"/>
            <a:ext cx="6969126" cy="400050"/>
            <a:chOff x="386" y="1824"/>
            <a:chExt cx="4390" cy="252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185" y="1824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>
                  <a:latin typeface="+mn-lt"/>
                </a:rPr>
                <a:t>A=1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4353" y="1824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A=2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386" y="1833"/>
              <a:ext cx="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T1</a:t>
              </a: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615950" y="3352800"/>
            <a:ext cx="7156450" cy="536575"/>
            <a:chOff x="388" y="2112"/>
            <a:chExt cx="4508" cy="338"/>
          </a:xfrm>
        </p:grpSpPr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056" y="2112"/>
              <a:ext cx="38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88" y="2208"/>
              <a:ext cx="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T2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>
              <a:off x="1824" y="230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1174" y="219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>
                  <a:latin typeface="+mn-lt"/>
                </a:rPr>
                <a:t>A=1 </a:t>
              </a: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2348" y="219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>
                  <a:latin typeface="+mn-lt"/>
                </a:rPr>
                <a:t>A=1</a:t>
              </a:r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3356" y="219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</a:t>
              </a:r>
              <a:r>
                <a:rPr lang="en-US" sz="2000" dirty="0">
                  <a:latin typeface="+mn-lt"/>
                </a:rPr>
                <a:t>2</a:t>
              </a: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 flipH="1">
              <a:off x="3888" y="230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4368" y="219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</a:t>
              </a:r>
              <a:r>
                <a:rPr lang="en-US" sz="2000" dirty="0">
                  <a:latin typeface="+mn-lt"/>
                </a:rPr>
                <a:t>2</a:t>
              </a:r>
            </a:p>
          </p:txBody>
        </p:sp>
      </p:grpSp>
      <p:grpSp>
        <p:nvGrpSpPr>
          <p:cNvPr id="27" name="Group 79"/>
          <p:cNvGrpSpPr>
            <a:grpSpLocks/>
          </p:cNvGrpSpPr>
          <p:nvPr/>
        </p:nvGrpSpPr>
        <p:grpSpPr bwMode="auto">
          <a:xfrm>
            <a:off x="609600" y="4054475"/>
            <a:ext cx="7162800" cy="400050"/>
            <a:chOff x="384" y="2448"/>
            <a:chExt cx="4512" cy="252"/>
          </a:xfrm>
        </p:grpSpPr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1056" y="2448"/>
              <a:ext cx="38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52"/>
            <p:cNvSpPr txBox="1">
              <a:spLocks noChangeArrowheads="1"/>
            </p:cNvSpPr>
            <p:nvPr/>
          </p:nvSpPr>
          <p:spPr bwMode="auto">
            <a:xfrm>
              <a:off x="384" y="2458"/>
              <a:ext cx="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T3</a:t>
              </a:r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2832" y="255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5"/>
            <p:cNvSpPr txBox="1">
              <a:spLocks noChangeArrowheads="1"/>
            </p:cNvSpPr>
            <p:nvPr/>
          </p:nvSpPr>
          <p:spPr bwMode="auto">
            <a:xfrm>
              <a:off x="1170" y="244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+mn-lt"/>
                </a:rPr>
                <a:t>A=1 </a:t>
              </a:r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2344" y="244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+mn-lt"/>
                </a:rPr>
                <a:t>A</a:t>
              </a:r>
              <a:r>
                <a:rPr lang="en-US" sz="2000" dirty="0" smtClean="0">
                  <a:latin typeface="+mn-lt"/>
                </a:rPr>
                <a:t>=2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3352" y="244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H="1">
              <a:off x="2832" y="2650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4395" y="2448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</a:t>
              </a:r>
              <a:r>
                <a:rPr lang="en-US" sz="2000" dirty="0">
                  <a:latin typeface="+mn-lt"/>
                </a:rPr>
                <a:t>2</a:t>
              </a:r>
            </a:p>
          </p:txBody>
        </p:sp>
      </p:grpSp>
      <p:grpSp>
        <p:nvGrpSpPr>
          <p:cNvPr id="38" name="Group 80"/>
          <p:cNvGrpSpPr>
            <a:grpSpLocks/>
          </p:cNvGrpSpPr>
          <p:nvPr/>
        </p:nvGrpSpPr>
        <p:grpSpPr bwMode="auto">
          <a:xfrm>
            <a:off x="609600" y="4572000"/>
            <a:ext cx="7156450" cy="400050"/>
            <a:chOff x="384" y="2880"/>
            <a:chExt cx="4508" cy="252"/>
          </a:xfrm>
        </p:grpSpPr>
        <p:sp>
          <p:nvSpPr>
            <p:cNvPr id="39" name="Line 53"/>
            <p:cNvSpPr>
              <a:spLocks noChangeShapeType="1"/>
            </p:cNvSpPr>
            <p:nvPr/>
          </p:nvSpPr>
          <p:spPr bwMode="auto">
            <a:xfrm>
              <a:off x="1052" y="2890"/>
              <a:ext cx="38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63"/>
            <p:cNvSpPr txBox="1">
              <a:spLocks noChangeArrowheads="1"/>
            </p:cNvSpPr>
            <p:nvPr/>
          </p:nvSpPr>
          <p:spPr bwMode="auto">
            <a:xfrm>
              <a:off x="384" y="2890"/>
              <a:ext cx="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+mn-lt"/>
                </a:rPr>
                <a:t>T4</a:t>
              </a:r>
              <a:endParaRPr lang="en-US" dirty="0">
                <a:latin typeface="+mn-lt"/>
              </a:endParaRPr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3936" y="306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1170" y="2880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+mn-lt"/>
                </a:rPr>
                <a:t>A</a:t>
              </a:r>
              <a:r>
                <a:rPr lang="en-US" sz="2000" dirty="0" smtClean="0">
                  <a:latin typeface="+mn-lt"/>
                </a:rPr>
                <a:t>=2 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 Box 67"/>
            <p:cNvSpPr txBox="1">
              <a:spLocks noChangeArrowheads="1"/>
            </p:cNvSpPr>
            <p:nvPr/>
          </p:nvSpPr>
          <p:spPr bwMode="auto">
            <a:xfrm>
              <a:off x="2344" y="2880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+mn-lt"/>
                </a:rPr>
                <a:t>A</a:t>
              </a:r>
              <a:r>
                <a:rPr lang="en-US" sz="2000" dirty="0" smtClean="0">
                  <a:latin typeface="+mn-lt"/>
                </a:rPr>
                <a:t>=2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>
              <a:off x="3352" y="2880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 flipH="1">
              <a:off x="1872" y="3017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4395" y="2880"/>
              <a:ext cx="4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+mn-lt"/>
                </a:rPr>
                <a:t>A=1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51" name="Group 81"/>
          <p:cNvGrpSpPr>
            <a:grpSpLocks/>
          </p:cNvGrpSpPr>
          <p:nvPr/>
        </p:nvGrpSpPr>
        <p:grpSpPr bwMode="auto">
          <a:xfrm>
            <a:off x="1670050" y="5273675"/>
            <a:ext cx="6096000" cy="582613"/>
            <a:chOff x="1052" y="3322"/>
            <a:chExt cx="3840" cy="367"/>
          </a:xfrm>
        </p:grpSpPr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1052" y="3322"/>
              <a:ext cx="38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75"/>
            <p:cNvSpPr txBox="1">
              <a:spLocks noChangeArrowheads="1"/>
            </p:cNvSpPr>
            <p:nvPr/>
          </p:nvSpPr>
          <p:spPr bwMode="auto">
            <a:xfrm>
              <a:off x="2208" y="3456"/>
              <a:ext cx="14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+mn-lt"/>
                </a:rPr>
                <a:t>What is value of A?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421341" y="1278193"/>
            <a:ext cx="1810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sz="2000" dirty="0" smtClean="0">
                <a:latin typeface="+mn-lt"/>
              </a:rPr>
              <a:t>Suppose A=0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3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Serialization</a:t>
            </a:r>
          </a:p>
          <a:p>
            <a:pPr lvl="1"/>
            <a:r>
              <a:rPr lang="en-US" dirty="0"/>
              <a:t>Snoopy Protocols</a:t>
            </a:r>
          </a:p>
          <a:p>
            <a:pPr lvl="2"/>
            <a:r>
              <a:rPr lang="en-US" dirty="0"/>
              <a:t>All caches observe writes in same order on a shared bus</a:t>
            </a:r>
          </a:p>
          <a:p>
            <a:pPr lvl="1"/>
            <a:r>
              <a:rPr lang="en-US" dirty="0"/>
              <a:t>Directory protocols</a:t>
            </a:r>
          </a:p>
          <a:p>
            <a:pPr lvl="2"/>
            <a:r>
              <a:rPr lang="en-US" dirty="0"/>
              <a:t>A “directory” tracks content of private caches and serializes requests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965850" y="2342846"/>
            <a:ext cx="0" cy="21730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515923" y="2342846"/>
            <a:ext cx="0" cy="21730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5625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5645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1" name="Oval 10"/>
          <p:cNvSpPr/>
          <p:nvPr/>
        </p:nvSpPr>
        <p:spPr>
          <a:xfrm>
            <a:off x="1196504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661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4451457" y="4515909"/>
            <a:ext cx="0" cy="6416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915580" y="2342845"/>
            <a:ext cx="0" cy="21730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5315380" y="2342846"/>
            <a:ext cx="0" cy="21730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0578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30598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8" name="Oval 17"/>
          <p:cNvSpPr/>
          <p:nvPr/>
        </p:nvSpPr>
        <p:spPr>
          <a:xfrm>
            <a:off x="4589407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21964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4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918791" y="4515910"/>
            <a:ext cx="7282772" cy="0"/>
          </a:xfrm>
          <a:prstGeom prst="line">
            <a:avLst/>
          </a:prstGeom>
          <a:ln w="762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460857" y="5164973"/>
            <a:ext cx="1981200" cy="990600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070" y="4529420"/>
            <a:ext cx="6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05583" y="2366279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Private Caches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55518" y="5315828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139435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95645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74388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30598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72169" y="2175220"/>
            <a:ext cx="587361" cy="450551"/>
            <a:chOff x="866122" y="2143364"/>
            <a:chExt cx="587361" cy="450551"/>
          </a:xfrm>
        </p:grpSpPr>
        <p:sp>
          <p:nvSpPr>
            <p:cNvPr id="29" name="Up Arrow 28"/>
            <p:cNvSpPr/>
            <p:nvPr/>
          </p:nvSpPr>
          <p:spPr>
            <a:xfrm>
              <a:off x="866122" y="2143364"/>
              <a:ext cx="277713" cy="418809"/>
            </a:xfrm>
            <a:prstGeom prst="upArrow">
              <a:avLst/>
            </a:prstGeom>
            <a:solidFill>
              <a:srgbClr val="00005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10800000">
              <a:off x="1130324" y="2175220"/>
              <a:ext cx="323159" cy="418695"/>
            </a:xfrm>
            <a:prstGeom prst="upArrow">
              <a:avLst/>
            </a:prstGeom>
            <a:solidFill>
              <a:srgbClr val="00005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85681" y="3426810"/>
            <a:ext cx="587361" cy="450551"/>
            <a:chOff x="866122" y="2143364"/>
            <a:chExt cx="587361" cy="450551"/>
          </a:xfrm>
          <a:solidFill>
            <a:schemeClr val="accent1"/>
          </a:solidFill>
        </p:grpSpPr>
        <p:sp>
          <p:nvSpPr>
            <p:cNvPr id="33" name="Up Arrow 32"/>
            <p:cNvSpPr/>
            <p:nvPr/>
          </p:nvSpPr>
          <p:spPr>
            <a:xfrm>
              <a:off x="866122" y="2143364"/>
              <a:ext cx="277713" cy="418809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Up Arrow 33"/>
            <p:cNvSpPr/>
            <p:nvPr/>
          </p:nvSpPr>
          <p:spPr>
            <a:xfrm rot="10800000">
              <a:off x="1130324" y="2175220"/>
              <a:ext cx="323159" cy="418695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6551" y="2148200"/>
            <a:ext cx="16321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Core and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Snooper </a:t>
            </a:r>
          </a:p>
          <a:p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i="1" dirty="0" smtClean="0">
                <a:solidFill>
                  <a:srgbClr val="0000FF"/>
                </a:solidFill>
              </a:rPr>
              <a:t>an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change state of cache lines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551" y="4895794"/>
            <a:ext cx="2245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2: LD T</a:t>
            </a:r>
          </a:p>
          <a:p>
            <a:r>
              <a:rPr lang="en-US" dirty="0" smtClean="0"/>
              <a:t>Core </a:t>
            </a:r>
            <a:r>
              <a:rPr lang="en-US" dirty="0"/>
              <a:t>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2: </a:t>
            </a:r>
            <a:r>
              <a:rPr lang="en-US" dirty="0" smtClean="0"/>
              <a:t>ST  T 100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ST  T 200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51457" y="5169329"/>
            <a:ext cx="1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 = 250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143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Propagation</a:t>
            </a:r>
          </a:p>
          <a:p>
            <a:pPr lvl="1"/>
            <a:r>
              <a:rPr lang="en-US" dirty="0" smtClean="0"/>
              <a:t>Update-based protocols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Update </a:t>
            </a:r>
            <a:r>
              <a:rPr lang="en-US" dirty="0" smtClean="0"/>
              <a:t>all cached copies </a:t>
            </a:r>
            <a:r>
              <a:rPr lang="en-US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performing the write</a:t>
            </a:r>
            <a:endParaRPr lang="en-US" dirty="0"/>
          </a:p>
          <a:p>
            <a:pPr lvl="1"/>
            <a:r>
              <a:rPr lang="en-US" dirty="0" smtClean="0"/>
              <a:t>Invalidate-based protocols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Invalidate</a:t>
            </a:r>
            <a:r>
              <a:rPr lang="en-US" dirty="0" smtClean="0"/>
              <a:t> all cached copies </a:t>
            </a:r>
            <a:r>
              <a:rPr lang="en-US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performing the write</a:t>
            </a:r>
          </a:p>
          <a:p>
            <a:pPr lvl="2"/>
            <a:endParaRPr lang="en-US" dirty="0"/>
          </a:p>
          <a:p>
            <a:r>
              <a:rPr lang="en-US" dirty="0" smtClean="0"/>
              <a:t>Typical Policies	</a:t>
            </a:r>
          </a:p>
          <a:p>
            <a:pPr lvl="1"/>
            <a:r>
              <a:rPr lang="en-US" dirty="0" smtClean="0"/>
              <a:t>Write-through + Write no-allocate + Update</a:t>
            </a:r>
          </a:p>
          <a:p>
            <a:pPr lvl="1"/>
            <a:r>
              <a:rPr lang="en-US" dirty="0" smtClean="0"/>
              <a:t>Write-back + Write-allocate + Invalidate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a block B in a cache $</a:t>
            </a:r>
          </a:p>
          <a:p>
            <a:pPr lvl="1"/>
            <a:r>
              <a:rPr lang="en-US" sz="2400" b="1" dirty="0">
                <a:sym typeface="Symbol" charset="0"/>
              </a:rPr>
              <a:t>I</a:t>
            </a:r>
            <a:r>
              <a:rPr lang="en-US" sz="2400" dirty="0">
                <a:sym typeface="Symbol" charset="0"/>
              </a:rPr>
              <a:t>nvalid: B is not cached in $</a:t>
            </a:r>
          </a:p>
          <a:p>
            <a:pPr lvl="2"/>
            <a:r>
              <a:rPr lang="en-US" sz="2000" dirty="0">
                <a:sym typeface="Symbol" charset="0"/>
              </a:rPr>
              <a:t>To read or write, must make a request on the bus</a:t>
            </a:r>
          </a:p>
          <a:p>
            <a:pPr lvl="1"/>
            <a:r>
              <a:rPr lang="en-US" sz="2400" b="1" dirty="0">
                <a:sym typeface="Symbol" charset="0"/>
              </a:rPr>
              <a:t>M</a:t>
            </a:r>
            <a:r>
              <a:rPr lang="en-US" sz="2400" dirty="0">
                <a:sym typeface="Symbol" charset="0"/>
              </a:rPr>
              <a:t>odified: B is dirty in </a:t>
            </a:r>
            <a:r>
              <a:rPr lang="en-US" sz="2400" dirty="0" smtClean="0">
                <a:sym typeface="Symbol" charset="0"/>
              </a:rPr>
              <a:t>$</a:t>
            </a:r>
            <a:endParaRPr lang="en-US" sz="2400" dirty="0">
              <a:sym typeface="Symbol" charset="0"/>
            </a:endParaRPr>
          </a:p>
          <a:p>
            <a:pPr lvl="2"/>
            <a:r>
              <a:rPr lang="en-US" sz="2000" dirty="0">
                <a:sym typeface="Symbol" charset="0"/>
              </a:rPr>
              <a:t>C has the block, no other cache has the block,</a:t>
            </a:r>
            <a:br>
              <a:rPr lang="en-US" sz="2000" dirty="0">
                <a:sym typeface="Symbol" charset="0"/>
              </a:rPr>
            </a:br>
            <a:r>
              <a:rPr lang="en-US" sz="2000" dirty="0">
                <a:sym typeface="Symbol" charset="0"/>
              </a:rPr>
              <a:t>and C must update memory when it displaces B</a:t>
            </a:r>
          </a:p>
          <a:p>
            <a:pPr lvl="2"/>
            <a:r>
              <a:rPr lang="en-US" sz="2000" dirty="0">
                <a:sym typeface="Symbol" charset="0"/>
              </a:rPr>
              <a:t>Can read or write B without going to the bus</a:t>
            </a:r>
          </a:p>
          <a:p>
            <a:pPr lvl="1"/>
            <a:r>
              <a:rPr lang="en-US" sz="2400" b="1" dirty="0">
                <a:sym typeface="Symbol" charset="0"/>
              </a:rPr>
              <a:t>S</a:t>
            </a:r>
            <a:r>
              <a:rPr lang="en-US" sz="2400" dirty="0">
                <a:sym typeface="Symbol" charset="0"/>
              </a:rPr>
              <a:t>hared: B is clean in </a:t>
            </a:r>
            <a:r>
              <a:rPr lang="en-US" sz="2400" dirty="0" smtClean="0">
                <a:sym typeface="Symbol" charset="0"/>
              </a:rPr>
              <a:t>$</a:t>
            </a:r>
            <a:endParaRPr lang="en-US" sz="2400" dirty="0">
              <a:sym typeface="Symbol" charset="0"/>
            </a:endParaRPr>
          </a:p>
          <a:p>
            <a:pPr lvl="2"/>
            <a:r>
              <a:rPr lang="en-US" sz="2000" dirty="0" smtClean="0">
                <a:sym typeface="Symbol" charset="0"/>
              </a:rPr>
              <a:t>$ </a:t>
            </a:r>
            <a:r>
              <a:rPr lang="en-US" sz="2000" dirty="0">
                <a:sym typeface="Symbol" charset="0"/>
              </a:rPr>
              <a:t>has the block, other caches have the block,</a:t>
            </a:r>
            <a:br>
              <a:rPr lang="en-US" sz="2000" dirty="0">
                <a:sym typeface="Symbol" charset="0"/>
              </a:rPr>
            </a:br>
            <a:r>
              <a:rPr lang="en-US" sz="2000" dirty="0">
                <a:sym typeface="Symbol" charset="0"/>
              </a:rPr>
              <a:t>and </a:t>
            </a:r>
            <a:r>
              <a:rPr lang="en-US" sz="2000" dirty="0" smtClean="0">
                <a:sym typeface="Symbol" charset="0"/>
              </a:rPr>
              <a:t>$ </a:t>
            </a:r>
            <a:r>
              <a:rPr lang="en-US" sz="2000" dirty="0">
                <a:sym typeface="Symbol" charset="0"/>
              </a:rPr>
              <a:t>need not update memory when it displaces B</a:t>
            </a:r>
          </a:p>
          <a:p>
            <a:pPr lvl="2"/>
            <a:r>
              <a:rPr lang="en-US" sz="2000" dirty="0">
                <a:sym typeface="Symbol" charset="0"/>
              </a:rPr>
              <a:t>Can read B without going to bus</a:t>
            </a:r>
          </a:p>
          <a:p>
            <a:pPr lvl="2"/>
            <a:r>
              <a:rPr lang="en-US" sz="2000" b="1" i="1" dirty="0">
                <a:sym typeface="Symbol" charset="0"/>
              </a:rPr>
              <a:t>To write, must send an </a:t>
            </a:r>
            <a:r>
              <a:rPr lang="en-US" sz="2000" b="1" i="1" dirty="0" smtClean="0">
                <a:sym typeface="Symbol" charset="0"/>
              </a:rPr>
              <a:t>upgrade (S</a:t>
            </a:r>
            <a:r>
              <a:rPr lang="en-US" sz="2000" b="1" i="1" dirty="0" smtClean="0">
                <a:sym typeface="Wingdings"/>
              </a:rPr>
              <a:t>M)</a:t>
            </a:r>
            <a:r>
              <a:rPr lang="en-US" sz="2000" b="1" i="1" dirty="0" smtClean="0">
                <a:sym typeface="Symbol" charset="0"/>
              </a:rPr>
              <a:t> </a:t>
            </a:r>
            <a:r>
              <a:rPr lang="en-US" sz="2000" b="1" i="1" dirty="0">
                <a:sym typeface="Symbol" charset="0"/>
              </a:rPr>
              <a:t>request to the </a:t>
            </a:r>
            <a:r>
              <a:rPr lang="en-US" sz="2000" b="1" i="1" dirty="0" smtClean="0">
                <a:sym typeface="Symbol" charset="0"/>
              </a:rPr>
              <a:t>bus</a:t>
            </a:r>
          </a:p>
          <a:p>
            <a:pPr lvl="2"/>
            <a:endParaRPr lang="en-US" sz="2000" b="1" i="1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90722"/>
              </p:ext>
            </p:extLst>
          </p:nvPr>
        </p:nvGraphicFramePr>
        <p:xfrm>
          <a:off x="175650" y="1580668"/>
          <a:ext cx="8587350" cy="195894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67087"/>
                <a:gridCol w="1467087"/>
                <a:gridCol w="1877872"/>
                <a:gridCol w="1024017"/>
                <a:gridCol w="2751287"/>
              </a:tblGrid>
              <a:tr h="381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My copy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Others?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Memory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/>
                        <a:t> Notes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Modified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Present + Dirty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Stale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solidFill>
                            <a:srgbClr val="FF0000"/>
                          </a:solidFill>
                        </a:rPr>
                        <a:t>must write back on replacement</a:t>
                      </a:r>
                      <a:r>
                        <a:rPr lang="en-US" sz="1400" u="none" strike="noStrike" dirty="0"/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Shared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Present </a:t>
                      </a:r>
                      <a:r>
                        <a:rPr lang="en-US" sz="1400" u="none" strike="noStrike" baseline="0" dirty="0" smtClean="0"/>
                        <a:t>+ C</a:t>
                      </a:r>
                      <a:r>
                        <a:rPr lang="en-US" sz="1400" u="none" strike="noStrike" dirty="0" smtClean="0"/>
                        <a:t>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Yes</a:t>
                      </a:r>
                      <a:r>
                        <a:rPr lang="en-US" sz="1400" u="none" strike="noStrike" baseline="0" dirty="0" smtClean="0"/>
                        <a:t> (possible) </a:t>
                      </a:r>
                      <a:r>
                        <a:rPr lang="en-US" sz="1400" u="none" strike="noStrike" dirty="0" smtClean="0"/>
                        <a:t>correct, </a:t>
                      </a:r>
                      <a:r>
                        <a:rPr lang="en-US" sz="1400" u="none" strike="noStrike" dirty="0"/>
                        <a:t>clean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Clean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</a:rPr>
                        <a:t>can discard on replacement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Invalid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I</a:t>
                      </a:r>
                      <a:r>
                        <a:rPr lang="en-US" sz="1400" u="none" strike="noStrike" dirty="0" smtClean="0"/>
                        <a:t>nvalid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CPU Actions </a:t>
            </a:r>
            <a:r>
              <a:rPr lang="en-US" dirty="0" smtClean="0">
                <a:sym typeface="Wingdings"/>
              </a:rPr>
              <a:t> Coherence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LD</a:t>
            </a:r>
          </a:p>
          <a:p>
            <a:pPr lvl="2"/>
            <a:r>
              <a:rPr lang="en-US" dirty="0" smtClean="0"/>
              <a:t>Read Hit</a:t>
            </a:r>
          </a:p>
          <a:p>
            <a:pPr lvl="2"/>
            <a:r>
              <a:rPr lang="en-US" dirty="0" smtClean="0"/>
              <a:t>Read Miss + Replacement</a:t>
            </a:r>
          </a:p>
          <a:p>
            <a:pPr lvl="1"/>
            <a:r>
              <a:rPr lang="en-US" dirty="0" smtClean="0"/>
              <a:t>ST</a:t>
            </a:r>
          </a:p>
          <a:p>
            <a:pPr lvl="2"/>
            <a:r>
              <a:rPr lang="en-US" dirty="0" smtClean="0"/>
              <a:t>Write Hit</a:t>
            </a:r>
          </a:p>
          <a:p>
            <a:pPr lvl="2"/>
            <a:r>
              <a:rPr lang="en-US" dirty="0" smtClean="0"/>
              <a:t>Write Miss + Replacement</a:t>
            </a:r>
          </a:p>
          <a:p>
            <a:r>
              <a:rPr lang="en-US" dirty="0" smtClean="0"/>
              <a:t>Bus</a:t>
            </a:r>
          </a:p>
          <a:p>
            <a:pPr lvl="1"/>
            <a:r>
              <a:rPr lang="en-US" dirty="0" err="1" smtClean="0"/>
              <a:t>GetS</a:t>
            </a:r>
            <a:r>
              <a:rPr lang="en-US" dirty="0" smtClean="0"/>
              <a:t> 	(Get Shared copy)</a:t>
            </a:r>
          </a:p>
          <a:p>
            <a:pPr lvl="1"/>
            <a:r>
              <a:rPr lang="en-US" dirty="0" err="1" smtClean="0"/>
              <a:t>GetX</a:t>
            </a:r>
            <a:r>
              <a:rPr lang="en-US" dirty="0" smtClean="0"/>
              <a:t> 	(or </a:t>
            </a:r>
            <a:r>
              <a:rPr lang="en-US" dirty="0" err="1" smtClean="0"/>
              <a:t>GetM</a:t>
            </a:r>
            <a:r>
              <a:rPr lang="en-US" dirty="0" smtClean="0"/>
              <a:t> – Get Exclusive copy)</a:t>
            </a:r>
          </a:p>
          <a:p>
            <a:pPr lvl="1"/>
            <a:r>
              <a:rPr lang="en-US" dirty="0" err="1" smtClean="0"/>
              <a:t>PutX</a:t>
            </a:r>
            <a:r>
              <a:rPr lang="en-US" dirty="0" smtClean="0"/>
              <a:t> 	(</a:t>
            </a:r>
            <a:r>
              <a:rPr lang="en-US" dirty="0" err="1" smtClean="0"/>
              <a:t>Writeback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State Transitions: CPU-initiated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1893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81200" y="4179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86400" y="38745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0" name="Shape 8"/>
          <p:cNvCxnSpPr>
            <a:stCxn id="9" idx="7"/>
            <a:endCxn id="7" idx="6"/>
          </p:cNvCxnSpPr>
          <p:nvPr/>
        </p:nvCxnSpPr>
        <p:spPr bwMode="auto">
          <a:xfrm rot="16200000" flipV="1">
            <a:off x="5182393" y="2578339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77000" y="2731532"/>
            <a:ext cx="20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Miss </a:t>
            </a:r>
            <a:r>
              <a:rPr lang="en-US" dirty="0" smtClean="0"/>
              <a:t>/ </a:t>
            </a:r>
            <a:r>
              <a:rPr lang="en-US" dirty="0" err="1" smtClean="0"/>
              <a:t>GetX</a:t>
            </a:r>
            <a:endParaRPr lang="en-US" dirty="0"/>
          </a:p>
        </p:txBody>
      </p:sp>
      <p:cxnSp>
        <p:nvCxnSpPr>
          <p:cNvPr id="12" name="Shape 10"/>
          <p:cNvCxnSpPr>
            <a:stCxn id="9" idx="3"/>
            <a:endCxn id="8" idx="4"/>
          </p:cNvCxnSpPr>
          <p:nvPr/>
        </p:nvCxnSpPr>
        <p:spPr bwMode="auto">
          <a:xfrm rot="5400000">
            <a:off x="3935459" y="3646725"/>
            <a:ext cx="483348" cy="3020266"/>
          </a:xfrm>
          <a:prstGeom prst="curvedConnector3">
            <a:avLst>
              <a:gd name="adj1" fmla="val 14729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81400" y="5659398"/>
            <a:ext cx="199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miss </a:t>
            </a:r>
            <a:r>
              <a:rPr lang="en-US" dirty="0" smtClean="0"/>
              <a:t>/ </a:t>
            </a:r>
            <a:r>
              <a:rPr lang="en-US" dirty="0" err="1" smtClean="0"/>
              <a:t>GetS</a:t>
            </a:r>
            <a:endParaRPr lang="en-US" dirty="0"/>
          </a:p>
        </p:txBody>
      </p:sp>
      <p:cxnSp>
        <p:nvCxnSpPr>
          <p:cNvPr id="14" name="Shape 10"/>
          <p:cNvCxnSpPr>
            <a:stCxn id="7" idx="4"/>
            <a:endCxn id="9" idx="2"/>
          </p:cNvCxnSpPr>
          <p:nvPr/>
        </p:nvCxnSpPr>
        <p:spPr bwMode="auto">
          <a:xfrm rot="16200000" flipH="1">
            <a:off x="4343400" y="3341132"/>
            <a:ext cx="1371600" cy="9144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8200" y="3188732"/>
            <a:ext cx="175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Replacement</a:t>
            </a:r>
          </a:p>
          <a:p>
            <a:r>
              <a:rPr lang="en-US" dirty="0" smtClean="0"/>
              <a:t> / PUTX</a:t>
            </a:r>
            <a:endParaRPr lang="en-US" dirty="0"/>
          </a:p>
        </p:txBody>
      </p:sp>
      <p:cxnSp>
        <p:nvCxnSpPr>
          <p:cNvPr id="16" name="Shape 10"/>
          <p:cNvCxnSpPr>
            <a:stCxn id="8" idx="0"/>
            <a:endCxn id="7" idx="2"/>
          </p:cNvCxnSpPr>
          <p:nvPr/>
        </p:nvCxnSpPr>
        <p:spPr bwMode="auto">
          <a:xfrm rot="5400000" flipH="1" flipV="1">
            <a:off x="2438400" y="2731532"/>
            <a:ext cx="1676400" cy="1219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94517" y="291619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Hit </a:t>
            </a:r>
            <a:r>
              <a:rPr lang="en-US" dirty="0" smtClean="0"/>
              <a:t>/ </a:t>
            </a:r>
            <a:r>
              <a:rPr lang="en-US" dirty="0" err="1" smtClean="0"/>
              <a:t>GetX</a:t>
            </a:r>
            <a:endParaRPr lang="en-US" dirty="0"/>
          </a:p>
        </p:txBody>
      </p:sp>
      <p:cxnSp>
        <p:nvCxnSpPr>
          <p:cNvPr id="18" name="Shape 10"/>
          <p:cNvCxnSpPr>
            <a:stCxn id="8" idx="2"/>
            <a:endCxn id="8" idx="3"/>
          </p:cNvCxnSpPr>
          <p:nvPr/>
        </p:nvCxnSpPr>
        <p:spPr bwMode="auto">
          <a:xfrm rot="10800000" flipH="1" flipV="1">
            <a:off x="1981200" y="4788932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" y="5017532"/>
            <a:ext cx="1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Hit </a:t>
            </a:r>
            <a:r>
              <a:rPr lang="en-US" dirty="0" smtClean="0"/>
              <a:t>/--</a:t>
            </a:r>
            <a:endParaRPr lang="en-US" dirty="0"/>
          </a:p>
        </p:txBody>
      </p:sp>
      <p:cxnSp>
        <p:nvCxnSpPr>
          <p:cNvPr id="20" name="Shape 10"/>
          <p:cNvCxnSpPr>
            <a:stCxn id="7" idx="0"/>
            <a:endCxn id="7" idx="7"/>
          </p:cNvCxnSpPr>
          <p:nvPr/>
        </p:nvCxnSpPr>
        <p:spPr bwMode="auto">
          <a:xfrm rot="16200000" flipH="1">
            <a:off x="4725193" y="1740139"/>
            <a:ext cx="178548" cy="484934"/>
          </a:xfrm>
          <a:prstGeom prst="curvedConnector3">
            <a:avLst>
              <a:gd name="adj1" fmla="val -12803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91331" y="1182745"/>
            <a:ext cx="24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or Read Hit </a:t>
            </a:r>
            <a:r>
              <a:rPr lang="en-US" dirty="0" smtClean="0"/>
              <a:t>/ --</a:t>
            </a:r>
            <a:endParaRPr lang="en-US" dirty="0"/>
          </a:p>
        </p:txBody>
      </p:sp>
      <p:cxnSp>
        <p:nvCxnSpPr>
          <p:cNvPr id="22" name="Shape 10"/>
          <p:cNvCxnSpPr>
            <a:stCxn id="8" idx="6"/>
          </p:cNvCxnSpPr>
          <p:nvPr/>
        </p:nvCxnSpPr>
        <p:spPr bwMode="auto">
          <a:xfrm flipV="1">
            <a:off x="3352800" y="4712732"/>
            <a:ext cx="2209800" cy="762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352800" y="4394422"/>
            <a:ext cx="2109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Replacement </a:t>
            </a:r>
            <a:r>
              <a:rPr lang="en-US" dirty="0" smtClean="0"/>
              <a:t>/ --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" y="1336633"/>
            <a:ext cx="4175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CPU </a:t>
            </a:r>
            <a:r>
              <a:rPr lang="en-US" sz="2200" dirty="0" smtClean="0">
                <a:solidFill>
                  <a:srgbClr val="FF0000"/>
                </a:solidFill>
              </a:rPr>
              <a:t>Action </a:t>
            </a:r>
            <a:r>
              <a:rPr lang="en-US" sz="2200" dirty="0">
                <a:solidFill>
                  <a:srgbClr val="FF0000"/>
                </a:solidFill>
              </a:rPr>
              <a:t>/ Bus </a:t>
            </a:r>
            <a:r>
              <a:rPr lang="en-US" sz="2200" dirty="0" smtClean="0">
                <a:solidFill>
                  <a:srgbClr val="FF0000"/>
                </a:solidFill>
              </a:rPr>
              <a:t>Action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8677" y="4863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744364" cy="913751"/>
          </a:xfrm>
        </p:spPr>
        <p:txBody>
          <a:bodyPr/>
          <a:lstStyle/>
          <a:p>
            <a:r>
              <a:rPr lang="en-US" dirty="0"/>
              <a:t>State Transitions: </a:t>
            </a:r>
            <a:r>
              <a:rPr lang="en-US" dirty="0" smtClean="0"/>
              <a:t>Snooper-</a:t>
            </a:r>
            <a:r>
              <a:rPr lang="en-US" dirty="0"/>
              <a:t>initiated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1893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81200" y="4179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86400" y="38745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7" name="Shape 8"/>
          <p:cNvCxnSpPr/>
          <p:nvPr/>
        </p:nvCxnSpPr>
        <p:spPr bwMode="auto">
          <a:xfrm rot="16200000" flipV="1">
            <a:off x="5182393" y="2459068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334967" y="2470747"/>
            <a:ext cx="17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 / PUTX</a:t>
            </a:r>
            <a:endParaRPr lang="en-US" dirty="0"/>
          </a:p>
        </p:txBody>
      </p:sp>
      <p:cxnSp>
        <p:nvCxnSpPr>
          <p:cNvPr id="19" name="Shape 10"/>
          <p:cNvCxnSpPr/>
          <p:nvPr/>
        </p:nvCxnSpPr>
        <p:spPr bwMode="auto">
          <a:xfrm rot="5400000">
            <a:off x="4324551" y="3799124"/>
            <a:ext cx="254748" cy="2639266"/>
          </a:xfrm>
          <a:prstGeom prst="curvedConnector3">
            <a:avLst>
              <a:gd name="adj1" fmla="val 18973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15807" y="2969282"/>
            <a:ext cx="14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</a:t>
            </a:r>
            <a:r>
              <a:rPr lang="en-US" dirty="0" smtClean="0"/>
              <a:t> / PUTX</a:t>
            </a:r>
          </a:p>
        </p:txBody>
      </p:sp>
      <p:cxnSp>
        <p:nvCxnSpPr>
          <p:cNvPr id="21" name="Shape 10"/>
          <p:cNvCxnSpPr/>
          <p:nvPr/>
        </p:nvCxnSpPr>
        <p:spPr bwMode="auto">
          <a:xfrm rot="10800000" flipH="1" flipV="1">
            <a:off x="1973585" y="4788931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83957" y="5035317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</a:t>
            </a:r>
            <a:r>
              <a:rPr lang="en-US" dirty="0" smtClean="0"/>
              <a:t> / --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63497" y="5532175"/>
            <a:ext cx="113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 / --</a:t>
            </a:r>
          </a:p>
        </p:txBody>
      </p:sp>
      <p:cxnSp>
        <p:nvCxnSpPr>
          <p:cNvPr id="24" name="Shape 10"/>
          <p:cNvCxnSpPr/>
          <p:nvPr/>
        </p:nvCxnSpPr>
        <p:spPr bwMode="auto">
          <a:xfrm rot="5400000" flipH="1" flipV="1">
            <a:off x="2700257" y="2960213"/>
            <a:ext cx="1447800" cy="838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-121606" y="1336632"/>
            <a:ext cx="525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Observed Bus action </a:t>
            </a:r>
            <a:r>
              <a:rPr lang="en-US" sz="2200" dirty="0">
                <a:solidFill>
                  <a:srgbClr val="FF0000"/>
                </a:solidFill>
              </a:rPr>
              <a:t>/ Bus action</a:t>
            </a:r>
          </a:p>
        </p:txBody>
      </p:sp>
    </p:spTree>
    <p:extLst>
      <p:ext uri="{BB962C8B-B14F-4D97-AF65-F5344CB8AC3E}">
        <p14:creationId xmlns:p14="http://schemas.microsoft.com/office/powerpoint/2010/main" val="42419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88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94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95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96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97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98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96"/>
          <p:cNvCxnSpPr>
            <a:cxnSpLocks noChangeShapeType="1"/>
            <a:stCxn id="80" idx="2"/>
            <a:endCxn id="17" idx="1"/>
          </p:cNvCxnSpPr>
          <p:nvPr/>
        </p:nvCxnSpPr>
        <p:spPr bwMode="auto">
          <a:xfrm rot="16200000" flipH="1">
            <a:off x="4480719" y="-213519"/>
            <a:ext cx="427038" cy="6492875"/>
          </a:xfrm>
          <a:prstGeom prst="bentConnector2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 Box 197"/>
          <p:cNvSpPr txBox="1">
            <a:spLocks noChangeArrowheads="1"/>
          </p:cNvSpPr>
          <p:nvPr/>
        </p:nvSpPr>
        <p:spPr bwMode="auto">
          <a:xfrm>
            <a:off x="6858000" y="3276600"/>
            <a:ext cx="8131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GETS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Rectangle 339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341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342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343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44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45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46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47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48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49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50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351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352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353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354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355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356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357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358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359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360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361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362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363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364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365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366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367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368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9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370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371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372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Rectangle 373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Rectangle 374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375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6" name="Text Box 376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7" name="Text Box 377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8" name="Text Box 378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69" name="Text Box 379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70" name="Text Box 380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71" name="Group 391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2" name="Text Box 382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3" name="Text Box 383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4" name="Text Box 384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5" name="Text Box 385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86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7" name="Text Box 387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8" name="Rectangle 392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grpSp>
        <p:nvGrpSpPr>
          <p:cNvPr id="79" name="Group 396"/>
          <p:cNvGrpSpPr>
            <a:grpSpLocks/>
          </p:cNvGrpSpPr>
          <p:nvPr/>
        </p:nvGrpSpPr>
        <p:grpSpPr bwMode="auto">
          <a:xfrm>
            <a:off x="914400" y="2470150"/>
            <a:ext cx="5105400" cy="1447800"/>
            <a:chOff x="576" y="1556"/>
            <a:chExt cx="3216" cy="912"/>
          </a:xfrm>
        </p:grpSpPr>
        <p:sp>
          <p:nvSpPr>
            <p:cNvPr id="80" name="Rectangle 179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X=10</a:t>
              </a:r>
            </a:p>
          </p:txBody>
        </p:sp>
        <p:sp>
          <p:nvSpPr>
            <p:cNvPr id="81" name="Rectangle 180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  <p:cxnSp>
          <p:nvCxnSpPr>
            <p:cNvPr id="82" name="AutoShape 395"/>
            <p:cNvCxnSpPr>
              <a:cxnSpLocks noChangeShapeType="1"/>
              <a:stCxn id="78" idx="0"/>
              <a:endCxn id="80" idx="2"/>
            </p:cNvCxnSpPr>
            <p:nvPr/>
          </p:nvCxnSpPr>
          <p:spPr bwMode="auto">
            <a:xfrm rot="5400000" flipH="1">
              <a:off x="2006" y="682"/>
              <a:ext cx="692" cy="288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548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536676" cy="5103832"/>
          </a:xfrm>
        </p:spPr>
        <p:txBody>
          <a:bodyPr>
            <a:normAutofit fontScale="92500"/>
          </a:bodyPr>
          <a:lstStyle/>
          <a:p>
            <a:r>
              <a:rPr lang="en-US" dirty="0"/>
              <a:t>Single-Writer Multiple Reader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a </a:t>
            </a:r>
            <a:r>
              <a:rPr lang="en-US" dirty="0"/>
              <a:t>weather simulation program</a:t>
            </a:r>
          </a:p>
          <a:p>
            <a:pPr lvl="1"/>
            <a:r>
              <a:rPr lang="en-US" b="1" dirty="0"/>
              <a:t>Shared </a:t>
            </a:r>
            <a:r>
              <a:rPr lang="en-US" b="1" dirty="0" smtClean="0"/>
              <a:t>variables: </a:t>
            </a:r>
            <a:r>
              <a:rPr lang="en-US" dirty="0" smtClean="0"/>
              <a:t>Temperature (T) and Pressure (P)</a:t>
            </a:r>
          </a:p>
          <a:p>
            <a:pPr lvl="1"/>
            <a:r>
              <a:rPr lang="en-US" b="1" dirty="0" smtClean="0"/>
              <a:t>Reads: </a:t>
            </a:r>
            <a:r>
              <a:rPr lang="en-US" dirty="0"/>
              <a:t>All cores read </a:t>
            </a:r>
            <a:r>
              <a:rPr lang="en-US" dirty="0" smtClean="0"/>
              <a:t>P and T and </a:t>
            </a:r>
            <a:r>
              <a:rPr lang="en-US" dirty="0"/>
              <a:t>compute weather conditions across distributed regions (in parallel) </a:t>
            </a:r>
            <a:endParaRPr lang="en-US" dirty="0" smtClean="0"/>
          </a:p>
          <a:p>
            <a:pPr lvl="1"/>
            <a:r>
              <a:rPr lang="en-US" b="1" dirty="0" smtClean="0"/>
              <a:t>Write: </a:t>
            </a:r>
            <a:r>
              <a:rPr lang="en-US" dirty="0" smtClean="0"/>
              <a:t>Cores take turns to periodically update T and P</a:t>
            </a:r>
          </a:p>
          <a:p>
            <a:r>
              <a:rPr lang="en-US" dirty="0" smtClean="0"/>
              <a:t>Multiple-Writer Multiple Reader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a </a:t>
            </a:r>
            <a:r>
              <a:rPr lang="en-US" dirty="0"/>
              <a:t>shared task </a:t>
            </a:r>
            <a:r>
              <a:rPr lang="en-US" dirty="0" smtClean="0"/>
              <a:t>queue.</a:t>
            </a:r>
          </a:p>
          <a:p>
            <a:pPr lvl="1"/>
            <a:r>
              <a:rPr lang="en-US" b="1" dirty="0" smtClean="0"/>
              <a:t>Shared variables: </a:t>
            </a:r>
            <a:r>
              <a:rPr lang="en-US" dirty="0" smtClean="0"/>
              <a:t>Head (H) and Tail (T) pointers</a:t>
            </a:r>
          </a:p>
          <a:p>
            <a:pPr lvl="1"/>
            <a:r>
              <a:rPr lang="en-US" b="1" dirty="0" smtClean="0"/>
              <a:t>Reads: </a:t>
            </a:r>
            <a:r>
              <a:rPr lang="en-US" dirty="0" smtClean="0"/>
              <a:t>All cores </a:t>
            </a:r>
            <a:r>
              <a:rPr lang="en-US" dirty="0"/>
              <a:t>pull tasks from </a:t>
            </a:r>
            <a:r>
              <a:rPr lang="en-US" dirty="0" smtClean="0"/>
              <a:t>Head</a:t>
            </a:r>
          </a:p>
          <a:p>
            <a:pPr lvl="1"/>
            <a:r>
              <a:rPr lang="en-US" b="1" dirty="0" smtClean="0"/>
              <a:t>Writes: </a:t>
            </a:r>
            <a:r>
              <a:rPr lang="en-US" dirty="0" smtClean="0"/>
              <a:t>All cores push </a:t>
            </a:r>
            <a:r>
              <a:rPr lang="en-US" dirty="0"/>
              <a:t>tasks to </a:t>
            </a:r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914400" y="2470150"/>
            <a:ext cx="1447800" cy="349250"/>
            <a:chOff x="576" y="1556"/>
            <a:chExt cx="912" cy="220"/>
          </a:xfrm>
        </p:grpSpPr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X=10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</p:grp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grpSp>
        <p:nvGrpSpPr>
          <p:cNvPr id="80" name="Group 81"/>
          <p:cNvGrpSpPr>
            <a:grpSpLocks/>
          </p:cNvGrpSpPr>
          <p:nvPr/>
        </p:nvGrpSpPr>
        <p:grpSpPr bwMode="auto">
          <a:xfrm>
            <a:off x="1143000" y="2828925"/>
            <a:ext cx="6210300" cy="817563"/>
            <a:chOff x="720" y="1782"/>
            <a:chExt cx="3912" cy="515"/>
          </a:xfrm>
        </p:grpSpPr>
        <p:sp>
          <p:nvSpPr>
            <p:cNvPr id="81" name="Text Box 30"/>
            <p:cNvSpPr txBox="1">
              <a:spLocks noChangeArrowheads="1"/>
            </p:cNvSpPr>
            <p:nvPr/>
          </p:nvSpPr>
          <p:spPr bwMode="auto">
            <a:xfrm>
              <a:off x="816" y="2064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2" name="AutoShape 80"/>
            <p:cNvCxnSpPr>
              <a:cxnSpLocks noChangeShapeType="1"/>
              <a:stCxn id="22" idx="2"/>
              <a:endCxn id="16" idx="1"/>
            </p:cNvCxnSpPr>
            <p:nvPr/>
          </p:nvCxnSpPr>
          <p:spPr bwMode="auto">
            <a:xfrm rot="5400000">
              <a:off x="2542" y="-40"/>
              <a:ext cx="267" cy="3912"/>
            </a:xfrm>
            <a:prstGeom prst="bentConnector4">
              <a:avLst>
                <a:gd name="adj1" fmla="val 100370"/>
                <a:gd name="adj2" fmla="val 94194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6"/>
          <p:cNvGrpSpPr>
            <a:grpSpLocks/>
          </p:cNvGrpSpPr>
          <p:nvPr/>
        </p:nvGrpSpPr>
        <p:grpSpPr bwMode="auto">
          <a:xfrm>
            <a:off x="4645025" y="2484438"/>
            <a:ext cx="3127375" cy="1325562"/>
            <a:chOff x="2926" y="1565"/>
            <a:chExt cx="1970" cy="835"/>
          </a:xfrm>
        </p:grpSpPr>
        <p:grpSp>
          <p:nvGrpSpPr>
            <p:cNvPr id="84" name="Group 82"/>
            <p:cNvGrpSpPr>
              <a:grpSpLocks/>
            </p:cNvGrpSpPr>
            <p:nvPr/>
          </p:nvGrpSpPr>
          <p:grpSpPr bwMode="auto">
            <a:xfrm>
              <a:off x="3984" y="1565"/>
              <a:ext cx="912" cy="220"/>
              <a:chOff x="576" y="1556"/>
              <a:chExt cx="912" cy="220"/>
            </a:xfrm>
          </p:grpSpPr>
          <p:sp>
            <p:nvSpPr>
              <p:cNvPr id="86" name="Rectangle 83"/>
              <p:cNvSpPr>
                <a:spLocks noChangeArrowheads="1"/>
              </p:cNvSpPr>
              <p:nvPr/>
            </p:nvSpPr>
            <p:spPr bwMode="auto">
              <a:xfrm>
                <a:off x="576" y="1556"/>
                <a:ext cx="672" cy="22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600"/>
                  <a:t>X=10</a:t>
                </a:r>
              </a:p>
            </p:txBody>
          </p:sp>
          <p:sp>
            <p:nvSpPr>
              <p:cNvPr id="87" name="Rectangle 84"/>
              <p:cNvSpPr>
                <a:spLocks noChangeArrowheads="1"/>
              </p:cNvSpPr>
              <p:nvPr/>
            </p:nvSpPr>
            <p:spPr bwMode="auto">
              <a:xfrm>
                <a:off x="1248" y="1556"/>
                <a:ext cx="240" cy="220"/>
              </a:xfrm>
              <a:prstGeom prst="rect">
                <a:avLst/>
              </a:prstGeom>
              <a:solidFill>
                <a:srgbClr val="FF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</a:p>
            </p:txBody>
          </p:sp>
        </p:grpSp>
        <p:cxnSp>
          <p:nvCxnSpPr>
            <p:cNvPr id="85" name="AutoShape 85"/>
            <p:cNvCxnSpPr>
              <a:cxnSpLocks noChangeShapeType="1"/>
              <a:stCxn id="26" idx="0"/>
              <a:endCxn id="86" idx="2"/>
            </p:cNvCxnSpPr>
            <p:nvPr/>
          </p:nvCxnSpPr>
          <p:spPr bwMode="auto">
            <a:xfrm rot="-5400000">
              <a:off x="3315" y="1396"/>
              <a:ext cx="615" cy="1394"/>
            </a:xfrm>
            <a:prstGeom prst="curvedConnector3">
              <a:avLst>
                <a:gd name="adj1" fmla="val 4991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527300" y="5105400"/>
            <a:ext cx="6235700" cy="381000"/>
            <a:chOff x="1592" y="3024"/>
            <a:chExt cx="3928" cy="240"/>
          </a:xfrm>
        </p:grpSpPr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2814855" y="5462586"/>
            <a:ext cx="5816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Response comes from memory – more on this later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1100" b="1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745E5FDE-06AB-A54F-9749-7BC7541F0494}" type="slidenum">
              <a:rPr lang="en-US" altLang="zh-TW" smtClean="0">
                <a:solidFill>
                  <a:schemeClr val="bg2"/>
                </a:solidFill>
                <a:latin typeface="Franklin Gothic Book" charset="0"/>
              </a:rPr>
              <a:pPr eaLnBrk="1" hangingPunct="1"/>
              <a:t>21</a:t>
            </a:fld>
            <a:endParaRPr lang="en-US" altLang="zh-TW">
              <a:solidFill>
                <a:schemeClr val="bg2"/>
              </a:solidFill>
              <a:latin typeface="Franklin Gothic Book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914400" y="2470150"/>
            <a:ext cx="1447800" cy="349250"/>
            <a:chOff x="576" y="1556"/>
            <a:chExt cx="912" cy="220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X=10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</p:grp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72" name="Text Box 67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73" name="Group 68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324600" y="2486025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grpSp>
        <p:nvGrpSpPr>
          <p:cNvPr id="83" name="Group 84"/>
          <p:cNvGrpSpPr>
            <a:grpSpLocks/>
          </p:cNvGrpSpPr>
          <p:nvPr/>
        </p:nvGrpSpPr>
        <p:grpSpPr bwMode="auto">
          <a:xfrm>
            <a:off x="2514600" y="5105400"/>
            <a:ext cx="6235700" cy="381000"/>
            <a:chOff x="1592" y="3024"/>
            <a:chExt cx="3928" cy="240"/>
          </a:xfrm>
        </p:grpSpPr>
        <p:sp>
          <p:nvSpPr>
            <p:cNvPr id="84" name="Text Box 85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5" name="Text Box 86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6" name="Text Box 87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89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89" name="Text Box 90"/>
          <p:cNvSpPr txBox="1">
            <a:spLocks noChangeArrowheads="1"/>
          </p:cNvSpPr>
          <p:nvPr/>
        </p:nvSpPr>
        <p:spPr bwMode="auto">
          <a:xfrm>
            <a:off x="549275" y="54864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writes X</a:t>
            </a:r>
          </a:p>
        </p:txBody>
      </p:sp>
      <p:grpSp>
        <p:nvGrpSpPr>
          <p:cNvPr id="90" name="Group 95"/>
          <p:cNvGrpSpPr>
            <a:grpSpLocks/>
          </p:cNvGrpSpPr>
          <p:nvPr/>
        </p:nvGrpSpPr>
        <p:grpSpPr bwMode="auto">
          <a:xfrm>
            <a:off x="1143000" y="2828925"/>
            <a:ext cx="6210300" cy="817563"/>
            <a:chOff x="720" y="1782"/>
            <a:chExt cx="3912" cy="515"/>
          </a:xfrm>
        </p:grpSpPr>
        <p:sp>
          <p:nvSpPr>
            <p:cNvPr id="91" name="Text Box 77"/>
            <p:cNvSpPr txBox="1">
              <a:spLocks noChangeArrowheads="1"/>
            </p:cNvSpPr>
            <p:nvPr/>
          </p:nvSpPr>
          <p:spPr bwMode="auto">
            <a:xfrm>
              <a:off x="768" y="2064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GETX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AutoShape 93"/>
            <p:cNvCxnSpPr>
              <a:cxnSpLocks noChangeShapeType="1"/>
            </p:cNvCxnSpPr>
            <p:nvPr/>
          </p:nvCxnSpPr>
          <p:spPr bwMode="auto">
            <a:xfrm rot="5400000">
              <a:off x="2542" y="-40"/>
              <a:ext cx="267" cy="3912"/>
            </a:xfrm>
            <a:prstGeom prst="bentConnector4">
              <a:avLst>
                <a:gd name="adj1" fmla="val 100370"/>
                <a:gd name="adj2" fmla="val 9419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3" name="Line 96"/>
          <p:cNvSpPr>
            <a:spLocks noChangeShapeType="1"/>
          </p:cNvSpPr>
          <p:nvPr/>
        </p:nvSpPr>
        <p:spPr bwMode="auto">
          <a:xfrm flipV="1">
            <a:off x="2133600" y="2819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914400" y="2470150"/>
            <a:ext cx="1447800" cy="349250"/>
            <a:chOff x="576" y="1556"/>
            <a:chExt cx="912" cy="220"/>
          </a:xfrm>
        </p:grpSpPr>
        <p:sp>
          <p:nvSpPr>
            <p:cNvPr id="95" name="Rectangle 98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---</a:t>
              </a:r>
            </a:p>
          </p:txBody>
        </p:sp>
        <p:sp>
          <p:nvSpPr>
            <p:cNvPr id="96" name="Rectangle 99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</a:p>
          </p:txBody>
        </p:sp>
      </p:grp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</p:txBody>
      </p:sp>
      <p:sp>
        <p:nvSpPr>
          <p:cNvPr id="98" name="Text Box 102"/>
          <p:cNvSpPr txBox="1">
            <a:spLocks noChangeArrowheads="1"/>
          </p:cNvSpPr>
          <p:nvPr/>
        </p:nvSpPr>
        <p:spPr bwMode="auto">
          <a:xfrm>
            <a:off x="2590800" y="5424488"/>
            <a:ext cx="266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99" name="Text Box 103"/>
          <p:cNvSpPr txBox="1">
            <a:spLocks noChangeArrowheads="1"/>
          </p:cNvSpPr>
          <p:nvPr/>
        </p:nvSpPr>
        <p:spPr bwMode="auto">
          <a:xfrm>
            <a:off x="3676650" y="5410200"/>
            <a:ext cx="657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---</a:t>
            </a:r>
          </a:p>
        </p:txBody>
      </p:sp>
      <p:sp>
        <p:nvSpPr>
          <p:cNvPr id="100" name="Text Box 104"/>
          <p:cNvSpPr txBox="1">
            <a:spLocks noChangeArrowheads="1"/>
          </p:cNvSpPr>
          <p:nvPr/>
        </p:nvSpPr>
        <p:spPr bwMode="auto">
          <a:xfrm>
            <a:off x="4819650" y="5410200"/>
            <a:ext cx="657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01" name="Text Box 105"/>
          <p:cNvSpPr txBox="1">
            <a:spLocks noChangeArrowheads="1"/>
          </p:cNvSpPr>
          <p:nvPr/>
        </p:nvSpPr>
        <p:spPr bwMode="auto">
          <a:xfrm>
            <a:off x="6096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GETX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2" name="Text Box 106"/>
          <p:cNvSpPr txBox="1">
            <a:spLocks noChangeArrowheads="1"/>
          </p:cNvSpPr>
          <p:nvPr/>
        </p:nvSpPr>
        <p:spPr bwMode="auto">
          <a:xfrm>
            <a:off x="7613650" y="5410200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endParaRPr lang="en-US">
              <a:solidFill>
                <a:srgbClr val="0000FF"/>
              </a:solidFill>
            </a:endParaRPr>
          </a:p>
        </p:txBody>
      </p:sp>
      <p:sp>
        <p:nvSpPr>
          <p:cNvPr id="103" name="Rectangle 109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104" name="Rectangle 110"/>
          <p:cNvSpPr>
            <a:spLocks noChangeArrowheads="1"/>
          </p:cNvSpPr>
          <p:nvPr/>
        </p:nvSpPr>
        <p:spPr bwMode="auto">
          <a:xfrm>
            <a:off x="6324600" y="2484438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05" name="Text Box 111"/>
          <p:cNvSpPr txBox="1">
            <a:spLocks noChangeArrowheads="1"/>
          </p:cNvSpPr>
          <p:nvPr/>
        </p:nvSpPr>
        <p:spPr bwMode="auto">
          <a:xfrm>
            <a:off x="7620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272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3" grpId="0" animBg="1"/>
      <p:bldP spid="97" grpId="0" animBg="1"/>
      <p:bldP spid="98" grpId="0"/>
      <p:bldP spid="99" grpId="0"/>
      <p:bldP spid="100" grpId="0"/>
      <p:bldP spid="101" grpId="0"/>
      <p:bldP spid="104" grpId="0" animBg="1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324600" y="2484438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527300" y="5105400"/>
            <a:ext cx="6235700" cy="381000"/>
            <a:chOff x="1592" y="3024"/>
            <a:chExt cx="3928" cy="240"/>
          </a:xfrm>
        </p:grpSpPr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85" name="Text Box 84"/>
          <p:cNvSpPr txBox="1">
            <a:spLocks noChangeArrowheads="1"/>
          </p:cNvSpPr>
          <p:nvPr/>
        </p:nvSpPr>
        <p:spPr bwMode="auto">
          <a:xfrm>
            <a:off x="549275" y="54864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writes X</a:t>
            </a:r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914400" y="24701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---</a:t>
            </a:r>
          </a:p>
        </p:txBody>
      </p:sp>
      <p:sp>
        <p:nvSpPr>
          <p:cNvPr id="87" name="Rectangle 91"/>
          <p:cNvSpPr>
            <a:spLocks noChangeArrowheads="1"/>
          </p:cNvSpPr>
          <p:nvPr/>
        </p:nvSpPr>
        <p:spPr bwMode="auto">
          <a:xfrm>
            <a:off x="1981200" y="2470150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</a:p>
        </p:txBody>
      </p:sp>
      <p:grpSp>
        <p:nvGrpSpPr>
          <p:cNvPr id="88" name="Group 93"/>
          <p:cNvGrpSpPr>
            <a:grpSpLocks/>
          </p:cNvGrpSpPr>
          <p:nvPr/>
        </p:nvGrpSpPr>
        <p:grpSpPr bwMode="auto">
          <a:xfrm>
            <a:off x="2557463" y="5438775"/>
            <a:ext cx="6253162" cy="381000"/>
            <a:chOff x="1611" y="3426"/>
            <a:chExt cx="3939" cy="240"/>
          </a:xfrm>
        </p:grpSpPr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0" name="Text Box 95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91" name="Text Box 96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92" name="Text Box 97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GETX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98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94" name="Text Box 99"/>
          <p:cNvSpPr txBox="1">
            <a:spLocks noChangeArrowheads="1"/>
          </p:cNvSpPr>
          <p:nvPr/>
        </p:nvSpPr>
        <p:spPr bwMode="auto">
          <a:xfrm>
            <a:off x="560388" y="57912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grpSp>
        <p:nvGrpSpPr>
          <p:cNvPr id="95" name="Group 103"/>
          <p:cNvGrpSpPr>
            <a:grpSpLocks/>
          </p:cNvGrpSpPr>
          <p:nvPr/>
        </p:nvGrpSpPr>
        <p:grpSpPr bwMode="auto">
          <a:xfrm>
            <a:off x="2171700" y="2819400"/>
            <a:ext cx="5768975" cy="903288"/>
            <a:chOff x="1368" y="1776"/>
            <a:chExt cx="3634" cy="569"/>
          </a:xfrm>
        </p:grpSpPr>
        <p:sp>
          <p:nvSpPr>
            <p:cNvPr id="96" name="Text Box 86"/>
            <p:cNvSpPr txBox="1">
              <a:spLocks noChangeArrowheads="1"/>
            </p:cNvSpPr>
            <p:nvPr/>
          </p:nvSpPr>
          <p:spPr bwMode="auto">
            <a:xfrm>
              <a:off x="4320" y="2112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97" name="AutoShape 100"/>
            <p:cNvCxnSpPr>
              <a:cxnSpLocks noChangeShapeType="1"/>
              <a:stCxn id="87" idx="2"/>
            </p:cNvCxnSpPr>
            <p:nvPr/>
          </p:nvCxnSpPr>
          <p:spPr bwMode="auto">
            <a:xfrm rot="16200000" flipH="1">
              <a:off x="3050" y="94"/>
              <a:ext cx="269" cy="3634"/>
            </a:xfrm>
            <a:prstGeom prst="bentConnector2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AutoShape 102"/>
          <p:cNvCxnSpPr>
            <a:cxnSpLocks noChangeShapeType="1"/>
            <a:stCxn id="77" idx="2"/>
            <a:endCxn id="86" idx="2"/>
          </p:cNvCxnSpPr>
          <p:nvPr/>
        </p:nvCxnSpPr>
        <p:spPr bwMode="auto">
          <a:xfrm rot="16200000" flipV="1">
            <a:off x="4145756" y="121444"/>
            <a:ext cx="14288" cy="5410200"/>
          </a:xfrm>
          <a:prstGeom prst="bentConnector3">
            <a:avLst>
              <a:gd name="adj1" fmla="val -16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Rectangle 104"/>
          <p:cNvSpPr>
            <a:spLocks noChangeArrowheads="1"/>
          </p:cNvSpPr>
          <p:nvPr/>
        </p:nvSpPr>
        <p:spPr bwMode="auto">
          <a:xfrm>
            <a:off x="914400" y="24701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00" name="Rectangle 105"/>
          <p:cNvSpPr>
            <a:spLocks noChangeArrowheads="1"/>
          </p:cNvSpPr>
          <p:nvPr/>
        </p:nvSpPr>
        <p:spPr bwMode="auto">
          <a:xfrm>
            <a:off x="1981200" y="2466975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grpSp>
        <p:nvGrpSpPr>
          <p:cNvPr id="102" name="Group 107"/>
          <p:cNvGrpSpPr>
            <a:grpSpLocks/>
          </p:cNvGrpSpPr>
          <p:nvPr/>
        </p:nvGrpSpPr>
        <p:grpSpPr bwMode="auto">
          <a:xfrm>
            <a:off x="2557463" y="5776913"/>
            <a:ext cx="6253162" cy="381000"/>
            <a:chOff x="1611" y="3426"/>
            <a:chExt cx="3939" cy="240"/>
          </a:xfrm>
        </p:grpSpPr>
        <p:sp>
          <p:nvSpPr>
            <p:cNvPr id="103" name="Text Box 108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4" name="Text Box 109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105" name="Text Box 110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6" name="Text Box 111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P3 Cache</a:t>
              </a:r>
            </a:p>
          </p:txBody>
        </p:sp>
      </p:grp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6019800" y="3048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110" name="Rectangle 115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11" name="Text Box 116"/>
          <p:cNvSpPr txBox="1">
            <a:spLocks noChangeArrowheads="1"/>
          </p:cNvSpPr>
          <p:nvPr/>
        </p:nvSpPr>
        <p:spPr bwMode="auto">
          <a:xfrm>
            <a:off x="7620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5569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9" grpId="0" animBg="1"/>
      <p:bldP spid="100" grpId="0" animBg="1"/>
      <p:bldP spid="101" grpId="0" animBg="1"/>
      <p:bldP spid="108" grpId="0" animBg="1"/>
      <p:bldP spid="1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69" name="Group 65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1" name="Text Box 67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 Box 70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6324600" y="2484438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</p:txBody>
      </p:sp>
      <p:grpSp>
        <p:nvGrpSpPr>
          <p:cNvPr id="79" name="Group 75"/>
          <p:cNvGrpSpPr>
            <a:grpSpLocks/>
          </p:cNvGrpSpPr>
          <p:nvPr/>
        </p:nvGrpSpPr>
        <p:grpSpPr bwMode="auto">
          <a:xfrm>
            <a:off x="2527300" y="5105400"/>
            <a:ext cx="6235700" cy="381000"/>
            <a:chOff x="1592" y="3024"/>
            <a:chExt cx="3928" cy="240"/>
          </a:xfrm>
        </p:grpSpPr>
        <p:sp>
          <p:nvSpPr>
            <p:cNvPr id="80" name="Text Box 76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1" name="Text Box 77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2" name="Text Box 78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 Box 80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85" name="Text Box 81"/>
          <p:cNvSpPr txBox="1">
            <a:spLocks noChangeArrowheads="1"/>
          </p:cNvSpPr>
          <p:nvPr/>
        </p:nvSpPr>
        <p:spPr bwMode="auto">
          <a:xfrm>
            <a:off x="549275" y="54864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writes X</a:t>
            </a:r>
          </a:p>
        </p:txBody>
      </p:sp>
      <p:grpSp>
        <p:nvGrpSpPr>
          <p:cNvPr id="86" name="Group 84"/>
          <p:cNvGrpSpPr>
            <a:grpSpLocks/>
          </p:cNvGrpSpPr>
          <p:nvPr/>
        </p:nvGrpSpPr>
        <p:grpSpPr bwMode="auto">
          <a:xfrm>
            <a:off x="2557463" y="5438775"/>
            <a:ext cx="6253162" cy="381000"/>
            <a:chOff x="1611" y="3426"/>
            <a:chExt cx="3939" cy="240"/>
          </a:xfrm>
        </p:grpSpPr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GETX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560388" y="57912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93" name="Rectangle 95"/>
          <p:cNvSpPr>
            <a:spLocks noChangeArrowheads="1"/>
          </p:cNvSpPr>
          <p:nvPr/>
        </p:nvSpPr>
        <p:spPr bwMode="auto">
          <a:xfrm>
            <a:off x="914400" y="24701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94" name="Rectangle 96"/>
          <p:cNvSpPr>
            <a:spLocks noChangeArrowheads="1"/>
          </p:cNvSpPr>
          <p:nvPr/>
        </p:nvSpPr>
        <p:spPr bwMode="auto">
          <a:xfrm>
            <a:off x="1981200" y="2470150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95" name="Rectangle 97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grpSp>
        <p:nvGrpSpPr>
          <p:cNvPr id="96" name="Group 98"/>
          <p:cNvGrpSpPr>
            <a:grpSpLocks/>
          </p:cNvGrpSpPr>
          <p:nvPr/>
        </p:nvGrpSpPr>
        <p:grpSpPr bwMode="auto">
          <a:xfrm>
            <a:off x="2557463" y="5776913"/>
            <a:ext cx="6253162" cy="381000"/>
            <a:chOff x="1611" y="3426"/>
            <a:chExt cx="3939" cy="240"/>
          </a:xfrm>
        </p:grpSpPr>
        <p:sp>
          <p:nvSpPr>
            <p:cNvPr id="97" name="Text Box 99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98" name="Text Box 100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99" name="Text Box 101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0" name="Text Box 102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1" name="Text Box 103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P3 Cache</a:t>
              </a:r>
            </a:p>
          </p:txBody>
        </p:sp>
      </p:grpSp>
      <p:sp>
        <p:nvSpPr>
          <p:cNvPr id="102" name="Rectangle 105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103" name="Rectangle 106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04" name="Text Box 107"/>
          <p:cNvSpPr txBox="1">
            <a:spLocks noChangeArrowheads="1"/>
          </p:cNvSpPr>
          <p:nvPr/>
        </p:nvSpPr>
        <p:spPr bwMode="auto">
          <a:xfrm>
            <a:off x="577850" y="60960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P2 reads X</a:t>
            </a:r>
          </a:p>
        </p:txBody>
      </p:sp>
      <p:grpSp>
        <p:nvGrpSpPr>
          <p:cNvPr id="105" name="Group 112"/>
          <p:cNvGrpSpPr>
            <a:grpSpLocks/>
          </p:cNvGrpSpPr>
          <p:nvPr/>
        </p:nvGrpSpPr>
        <p:grpSpPr bwMode="auto">
          <a:xfrm>
            <a:off x="1143000" y="2828925"/>
            <a:ext cx="6858000" cy="741363"/>
            <a:chOff x="720" y="1782"/>
            <a:chExt cx="4320" cy="467"/>
          </a:xfrm>
        </p:grpSpPr>
        <p:grpSp>
          <p:nvGrpSpPr>
            <p:cNvPr id="106" name="Group 110"/>
            <p:cNvGrpSpPr>
              <a:grpSpLocks/>
            </p:cNvGrpSpPr>
            <p:nvPr/>
          </p:nvGrpSpPr>
          <p:grpSpPr bwMode="auto">
            <a:xfrm>
              <a:off x="720" y="1782"/>
              <a:ext cx="4320" cy="267"/>
              <a:chOff x="720" y="1782"/>
              <a:chExt cx="4320" cy="267"/>
            </a:xfrm>
          </p:grpSpPr>
          <p:cxnSp>
            <p:nvCxnSpPr>
              <p:cNvPr id="108" name="AutoShape 108"/>
              <p:cNvCxnSpPr>
                <a:cxnSpLocks noChangeShapeType="1"/>
                <a:stCxn id="21" idx="2"/>
                <a:endCxn id="16" idx="1"/>
              </p:cNvCxnSpPr>
              <p:nvPr/>
            </p:nvCxnSpPr>
            <p:spPr bwMode="auto">
              <a:xfrm rot="5400000">
                <a:off x="1678" y="824"/>
                <a:ext cx="267" cy="2184"/>
              </a:xfrm>
              <a:prstGeom prst="bentConnector4">
                <a:avLst>
                  <a:gd name="adj1" fmla="val 100370"/>
                  <a:gd name="adj2" fmla="val 90796"/>
                </a:avLst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AutoShape 109"/>
              <p:cNvCxnSpPr>
                <a:cxnSpLocks noChangeShapeType="1"/>
                <a:stCxn id="21" idx="2"/>
                <a:endCxn id="16" idx="3"/>
              </p:cNvCxnSpPr>
              <p:nvPr/>
            </p:nvCxnSpPr>
            <p:spPr bwMode="auto">
              <a:xfrm rot="16200000" flipH="1">
                <a:off x="3838" y="848"/>
                <a:ext cx="267" cy="2136"/>
              </a:xfrm>
              <a:prstGeom prst="bentConnector4">
                <a:avLst>
                  <a:gd name="adj1" fmla="val 100370"/>
                  <a:gd name="adj2" fmla="val 88995"/>
                </a:avLst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7" name="Text Box 111"/>
            <p:cNvSpPr txBox="1">
              <a:spLocks noChangeArrowheads="1"/>
            </p:cNvSpPr>
            <p:nvPr/>
          </p:nvSpPr>
          <p:spPr bwMode="auto">
            <a:xfrm>
              <a:off x="2592" y="2016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0" name="Group 117"/>
          <p:cNvGrpSpPr>
            <a:grpSpLocks/>
          </p:cNvGrpSpPr>
          <p:nvPr/>
        </p:nvGrpSpPr>
        <p:grpSpPr bwMode="auto">
          <a:xfrm>
            <a:off x="3581400" y="2484438"/>
            <a:ext cx="2438400" cy="1433512"/>
            <a:chOff x="2256" y="1565"/>
            <a:chExt cx="1536" cy="903"/>
          </a:xfrm>
        </p:grpSpPr>
        <p:sp>
          <p:nvSpPr>
            <p:cNvPr id="111" name="Rectangle 114"/>
            <p:cNvSpPr>
              <a:spLocks noChangeArrowheads="1"/>
            </p:cNvSpPr>
            <p:nvPr/>
          </p:nvSpPr>
          <p:spPr bwMode="auto">
            <a:xfrm>
              <a:off x="2256" y="1565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X=-25</a:t>
              </a:r>
            </a:p>
          </p:txBody>
        </p:sp>
        <p:sp>
          <p:nvSpPr>
            <p:cNvPr id="112" name="Rectangle 115"/>
            <p:cNvSpPr>
              <a:spLocks noChangeArrowheads="1"/>
            </p:cNvSpPr>
            <p:nvPr/>
          </p:nvSpPr>
          <p:spPr bwMode="auto">
            <a:xfrm>
              <a:off x="2928" y="1565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  <p:cxnSp>
          <p:nvCxnSpPr>
            <p:cNvPr id="113" name="AutoShape 116"/>
            <p:cNvCxnSpPr>
              <a:cxnSpLocks noChangeShapeType="1"/>
              <a:stCxn id="103" idx="0"/>
              <a:endCxn id="111" idx="2"/>
            </p:cNvCxnSpPr>
            <p:nvPr/>
          </p:nvCxnSpPr>
          <p:spPr bwMode="auto">
            <a:xfrm rot="5400000" flipH="1">
              <a:off x="2850" y="1527"/>
              <a:ext cx="683" cy="1200"/>
            </a:xfrm>
            <a:prstGeom prst="curvedConnector3">
              <a:avLst>
                <a:gd name="adj1" fmla="val 4992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8"/>
          <p:cNvGrpSpPr>
            <a:grpSpLocks/>
          </p:cNvGrpSpPr>
          <p:nvPr/>
        </p:nvGrpSpPr>
        <p:grpSpPr bwMode="auto">
          <a:xfrm>
            <a:off x="2543175" y="6062663"/>
            <a:ext cx="6253163" cy="381000"/>
            <a:chOff x="1611" y="3426"/>
            <a:chExt cx="3939" cy="240"/>
          </a:xfrm>
        </p:grpSpPr>
        <p:sp>
          <p:nvSpPr>
            <p:cNvPr id="115" name="Text Box 119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16" name="Text Box 120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17" name="Text Box 121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18" name="Text Box 122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Text Box 123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120" name="Text Box 124"/>
          <p:cNvSpPr txBox="1">
            <a:spLocks noChangeArrowheads="1"/>
          </p:cNvSpPr>
          <p:nvPr/>
        </p:nvSpPr>
        <p:spPr bwMode="auto">
          <a:xfrm>
            <a:off x="7620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471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Who responds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 in M in another cache</a:t>
            </a:r>
          </a:p>
          <a:p>
            <a:pPr lvl="1"/>
            <a:r>
              <a:rPr lang="en-US" dirty="0" smtClean="0"/>
              <a:t>Performs </a:t>
            </a:r>
            <a:r>
              <a:rPr lang="en-US" dirty="0" err="1" smtClean="0"/>
              <a:t>Writeback</a:t>
            </a:r>
            <a:endParaRPr lang="en-US" dirty="0" smtClean="0"/>
          </a:p>
          <a:p>
            <a:pPr lvl="1"/>
            <a:r>
              <a:rPr lang="en-US" dirty="0" smtClean="0"/>
              <a:t>Two implementations</a:t>
            </a:r>
          </a:p>
          <a:p>
            <a:pPr lvl="2"/>
            <a:r>
              <a:rPr lang="en-US" dirty="0" smtClean="0"/>
              <a:t>Snooper puts “Abort” on Bus</a:t>
            </a:r>
            <a:endParaRPr lang="en-US" dirty="0"/>
          </a:p>
          <a:p>
            <a:pPr lvl="3"/>
            <a:r>
              <a:rPr lang="en-US" dirty="0" smtClean="0"/>
              <a:t>requester has to retry</a:t>
            </a:r>
          </a:p>
          <a:p>
            <a:pPr lvl="3"/>
            <a:r>
              <a:rPr lang="en-US" dirty="0" smtClean="0"/>
              <a:t>Memory will respond with clean data</a:t>
            </a:r>
            <a:endParaRPr lang="en-US" dirty="0"/>
          </a:p>
          <a:p>
            <a:pPr lvl="2"/>
            <a:r>
              <a:rPr lang="en-US" dirty="0" smtClean="0"/>
              <a:t>Snooper puts “Intervene” on Bus</a:t>
            </a:r>
          </a:p>
          <a:p>
            <a:pPr lvl="3"/>
            <a:r>
              <a:rPr lang="en-US" dirty="0" smtClean="0"/>
              <a:t>Requester should read the </a:t>
            </a:r>
            <a:r>
              <a:rPr lang="en-US" dirty="0" err="1" smtClean="0"/>
              <a:t>writeback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Memory should not respond</a:t>
            </a:r>
            <a:endParaRPr lang="en-US" dirty="0"/>
          </a:p>
          <a:p>
            <a:r>
              <a:rPr lang="en-US" dirty="0" smtClean="0"/>
              <a:t>Line in S in another cache</a:t>
            </a:r>
          </a:p>
          <a:p>
            <a:pPr lvl="1"/>
            <a:r>
              <a:rPr lang="en-US" dirty="0" smtClean="0"/>
              <a:t>Memory responds</a:t>
            </a:r>
          </a:p>
          <a:p>
            <a:pPr lvl="2"/>
            <a:r>
              <a:rPr lang="en-US" dirty="0" smtClean="0"/>
              <a:t>Problem?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0420" y="5543563"/>
            <a:ext cx="10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4223" y="1146363"/>
            <a:ext cx="7064106" cy="3366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Multiprocessors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402025" y="219423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2952098" y="219423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92425" y="251066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92625" y="251066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632679" y="125576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12793" y="125576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3904835" y="4242850"/>
            <a:ext cx="0" cy="6416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828175" y="3718236"/>
            <a:ext cx="6523957" cy="52461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Interconnection Network</a:t>
            </a:r>
            <a:endParaRPr lang="en-US" sz="1800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570223" y="219423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970023" y="219423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360423" y="251066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5960623" y="251066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23" name="Oval 22"/>
          <p:cNvSpPr/>
          <p:nvPr/>
        </p:nvSpPr>
        <p:spPr>
          <a:xfrm>
            <a:off x="4244050" y="125576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874291" y="125576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4052" y="2580495"/>
            <a:ext cx="38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952098" y="4884507"/>
            <a:ext cx="1981200" cy="990600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6214" y="1571631"/>
            <a:ext cx="96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Today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767720" y="2395829"/>
            <a:ext cx="96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86970" y="3899136"/>
            <a:ext cx="96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7352132" y="2580495"/>
            <a:ext cx="415588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1"/>
          </p:cNvCxnSpPr>
          <p:nvPr/>
        </p:nvCxnSpPr>
        <p:spPr>
          <a:xfrm flipH="1" flipV="1">
            <a:off x="7010400" y="3980543"/>
            <a:ext cx="876570" cy="103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Case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96585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515923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96504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661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4451457" y="3866846"/>
            <a:ext cx="0" cy="6416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91558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531538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89407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21964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4</a:t>
            </a:r>
            <a:endParaRPr lang="en-US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918791" y="3866847"/>
            <a:ext cx="7282772" cy="0"/>
          </a:xfrm>
          <a:prstGeom prst="line">
            <a:avLst/>
          </a:prstGeom>
          <a:ln w="762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60857" y="4515910"/>
            <a:ext cx="1981200" cy="990600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070" y="3880357"/>
            <a:ext cx="6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55518" y="4666765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33721" y="4612144"/>
            <a:ext cx="2245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2: LD T</a:t>
            </a:r>
          </a:p>
          <a:p>
            <a:r>
              <a:rPr lang="en-US" dirty="0" smtClean="0"/>
              <a:t>Core </a:t>
            </a:r>
            <a:r>
              <a:rPr lang="en-US" dirty="0"/>
              <a:t>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2: </a:t>
            </a:r>
            <a:r>
              <a:rPr lang="en-US" dirty="0" smtClean="0"/>
              <a:t>ST  T 100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ST  T 200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2881" y="4495747"/>
            <a:ext cx="1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 = 250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813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Case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96585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515923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96504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661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4451457" y="3866846"/>
            <a:ext cx="0" cy="6416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91558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531538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89407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21964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4</a:t>
            </a:r>
            <a:endParaRPr lang="en-US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918791" y="3866847"/>
            <a:ext cx="7282772" cy="0"/>
          </a:xfrm>
          <a:prstGeom prst="line">
            <a:avLst/>
          </a:prstGeom>
          <a:ln w="762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60857" y="4515910"/>
            <a:ext cx="1981200" cy="990600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070" y="3880357"/>
            <a:ext cx="6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356249" y="2659275"/>
            <a:ext cx="6341239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05583" y="2366279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“Shared” Cache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55518" y="4666765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233721" y="4612144"/>
            <a:ext cx="2245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2: LD T</a:t>
            </a:r>
          </a:p>
          <a:p>
            <a:r>
              <a:rPr lang="en-US" dirty="0" smtClean="0"/>
              <a:t>Core </a:t>
            </a:r>
            <a:r>
              <a:rPr lang="en-US" dirty="0"/>
              <a:t>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2: </a:t>
            </a:r>
            <a:r>
              <a:rPr lang="en-US" dirty="0" smtClean="0"/>
              <a:t>ST  T 100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ST  T 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32881" y="4495747"/>
            <a:ext cx="1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 = 250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57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Case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96585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515923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5625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5645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1" name="Oval 10"/>
          <p:cNvSpPr/>
          <p:nvPr/>
        </p:nvSpPr>
        <p:spPr>
          <a:xfrm>
            <a:off x="1196504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661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4451457" y="3866846"/>
            <a:ext cx="0" cy="6416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91558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5315380" y="2342846"/>
            <a:ext cx="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0578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30598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8" name="Oval 17"/>
          <p:cNvSpPr/>
          <p:nvPr/>
        </p:nvSpPr>
        <p:spPr>
          <a:xfrm>
            <a:off x="4589407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21964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4</a:t>
            </a:r>
            <a:endParaRPr lang="en-US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918791" y="3866847"/>
            <a:ext cx="7282772" cy="0"/>
          </a:xfrm>
          <a:prstGeom prst="line">
            <a:avLst/>
          </a:prstGeom>
          <a:ln w="762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60857" y="4515910"/>
            <a:ext cx="1981200" cy="990600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070" y="3880357"/>
            <a:ext cx="6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05583" y="2366279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“Private” 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55518" y="4666765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33721" y="4612144"/>
            <a:ext cx="2245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2: LD T</a:t>
            </a:r>
          </a:p>
          <a:p>
            <a:r>
              <a:rPr lang="en-US" dirty="0" smtClean="0"/>
              <a:t>Core </a:t>
            </a:r>
            <a:r>
              <a:rPr lang="en-US" dirty="0"/>
              <a:t>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2: </a:t>
            </a:r>
            <a:r>
              <a:rPr lang="en-US" dirty="0" smtClean="0"/>
              <a:t>ST  T 100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LD T</a:t>
            </a:r>
            <a:endParaRPr lang="en-US" dirty="0"/>
          </a:p>
          <a:p>
            <a:r>
              <a:rPr lang="en-US" dirty="0"/>
              <a:t>Core 1: </a:t>
            </a:r>
            <a:r>
              <a:rPr lang="en-US" dirty="0" smtClean="0"/>
              <a:t>ST  T 200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32881" y="4495747"/>
            <a:ext cx="1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 = 250</a:t>
            </a:r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33721" y="598701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Core 2: LD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and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Need to provide illusion of shared memory in the presence of multiple private caches</a:t>
            </a:r>
          </a:p>
          <a:p>
            <a:endParaRPr lang="en-US" dirty="0"/>
          </a:p>
          <a:p>
            <a:r>
              <a:rPr lang="en-US" dirty="0" smtClean="0"/>
              <a:t>Intuition: A read should return the most recently written value</a:t>
            </a:r>
          </a:p>
          <a:p>
            <a:pPr lvl="1"/>
            <a:r>
              <a:rPr lang="en-US" dirty="0" smtClean="0"/>
              <a:t>What is “most recent” ?</a:t>
            </a:r>
          </a:p>
          <a:p>
            <a:pPr lvl="1"/>
            <a:endParaRPr lang="en-US" dirty="0"/>
          </a:p>
          <a:p>
            <a:r>
              <a:rPr lang="en-US" dirty="0" smtClean="0"/>
              <a:t>Formally</a:t>
            </a:r>
          </a:p>
          <a:p>
            <a:pPr lvl="1"/>
            <a:r>
              <a:rPr lang="en-US" dirty="0" smtClean="0"/>
              <a:t>Coherence: What values can a read return?</a:t>
            </a:r>
          </a:p>
          <a:p>
            <a:pPr lvl="2"/>
            <a:r>
              <a:rPr lang="en-US" dirty="0" smtClean="0"/>
              <a:t>Concerns reads/writes to a single memory location</a:t>
            </a:r>
          </a:p>
          <a:p>
            <a:pPr lvl="1"/>
            <a:r>
              <a:rPr lang="en-US" dirty="0" smtClean="0"/>
              <a:t>Consistency: When do writes become visible to reads?</a:t>
            </a:r>
          </a:p>
          <a:p>
            <a:pPr lvl="2"/>
            <a:r>
              <a:rPr lang="en-US" dirty="0" smtClean="0"/>
              <a:t>Concerns reads/writes to multiple memory locations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5815" y="4701471"/>
            <a:ext cx="6266291" cy="405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7"/>
            <a:ext cx="8528039" cy="51818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Preserve Program Order</a:t>
            </a:r>
          </a:p>
          <a:p>
            <a:pPr lvl="1"/>
            <a:r>
              <a:rPr lang="en-US" i="1" dirty="0">
                <a:sym typeface="Symbol" pitchFamily="18" charset="2"/>
              </a:rPr>
              <a:t>If no sharing, each processor acts like a </a:t>
            </a:r>
            <a:r>
              <a:rPr lang="en-US" i="1" dirty="0" smtClean="0">
                <a:sym typeface="Symbol" pitchFamily="18" charset="2"/>
              </a:rPr>
              <a:t>uniprocessor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read R from address X on processor P1 returns the value written by the most recent write W to X on P1 if no other processor has written to X between W and </a:t>
            </a:r>
            <a:r>
              <a:rPr lang="en-US" dirty="0" smtClean="0"/>
              <a:t>R</a:t>
            </a:r>
          </a:p>
          <a:p>
            <a:pPr lvl="1"/>
            <a:endParaRPr lang="en-US" dirty="0"/>
          </a:p>
          <a:p>
            <a:r>
              <a:rPr lang="en-US" b="1" dirty="0" smtClean="0"/>
              <a:t>Write Propagation</a:t>
            </a:r>
          </a:p>
          <a:p>
            <a:pPr lvl="1"/>
            <a:r>
              <a:rPr lang="en-US" dirty="0"/>
              <a:t>Writes </a:t>
            </a:r>
            <a:r>
              <a:rPr lang="en-US" i="1" dirty="0"/>
              <a:t>eventually</a:t>
            </a:r>
            <a:r>
              <a:rPr lang="en-US" dirty="0"/>
              <a:t> become visible to all </a:t>
            </a:r>
            <a:r>
              <a:rPr lang="en-US" dirty="0" smtClean="0"/>
              <a:t>processors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P1 writes to X and P2 reads X after a sufficient time, and there are no other writes to X in between, P2’s read returns the value written by P1’s </a:t>
            </a:r>
            <a:r>
              <a:rPr lang="en-US" dirty="0" smtClean="0"/>
              <a:t>write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smtClean="0"/>
              <a:t>Write Serialization</a:t>
            </a:r>
          </a:p>
          <a:p>
            <a:pPr lvl="1"/>
            <a:r>
              <a:rPr lang="en-US" dirty="0" smtClean="0"/>
              <a:t>Writes </a:t>
            </a:r>
            <a:r>
              <a:rPr lang="en-US" dirty="0"/>
              <a:t>to the same location are serialized: two writes to location X are seen in the same order by all processors</a:t>
            </a:r>
            <a:r>
              <a:rPr lang="en-US" dirty="0" smtClean="0"/>
              <a:t>.</a:t>
            </a:r>
          </a:p>
          <a:p>
            <a:pPr lvl="2"/>
            <a:r>
              <a:rPr lang="en-US" dirty="0">
                <a:sym typeface="Symbol" charset="0"/>
              </a:rPr>
              <a:t>Suppose X = 0. P1 increments X to 1, and P2 waits until X is 1 and then increments it to 2. Processor P3 must eventually see that X </a:t>
            </a:r>
            <a:r>
              <a:rPr lang="en-US" dirty="0" smtClean="0">
                <a:sym typeface="Symbol" charset="0"/>
              </a:rPr>
              <a:t>becomes 1 and then 2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(not the other way round)</a:t>
            </a:r>
            <a:endParaRPr lang="en-US" dirty="0">
              <a:sym typeface="Symbol" charset="0"/>
            </a:endParaRP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5069" y="4562050"/>
            <a:ext cx="8550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L20: Cache Coherence I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0643" y="1336657"/>
            <a:ext cx="1583057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LD A</a:t>
            </a: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1856" y="1336657"/>
            <a:ext cx="1725977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ST A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LD A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629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94762" y="273639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21341" y="3785752"/>
            <a:ext cx="1930588" cy="169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1. 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2. 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3. LD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4. ST A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5. LD A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51794" y="3785752"/>
            <a:ext cx="1930588" cy="169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1. LD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2. ST A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3. 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4. 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5. LD 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0921" y="3785752"/>
            <a:ext cx="1930588" cy="169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ST A 2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LD A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4. 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5. LD 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2466" y="5899385"/>
            <a:ext cx="253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 program order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23002" y="4417761"/>
            <a:ext cx="4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3077" y="4425341"/>
            <a:ext cx="4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82277" y="1174538"/>
            <a:ext cx="3161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Note:</a:t>
            </a:r>
          </a:p>
          <a:p>
            <a:r>
              <a:rPr lang="en-US" b="1" dirty="0">
                <a:solidFill>
                  <a:srgbClr val="000090"/>
                </a:solidFill>
              </a:rPr>
              <a:t>C</a:t>
            </a:r>
            <a:r>
              <a:rPr lang="en-US" b="1" dirty="0" smtClean="0">
                <a:solidFill>
                  <a:srgbClr val="000090"/>
                </a:solidFill>
              </a:rPr>
              <a:t>oherence</a:t>
            </a:r>
            <a:r>
              <a:rPr lang="en-US" dirty="0" smtClean="0">
                <a:solidFill>
                  <a:srgbClr val="000090"/>
                </a:solidFill>
              </a:rPr>
              <a:t> guarantees same order across all cores for same address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b="1" dirty="0" smtClean="0">
                <a:solidFill>
                  <a:srgbClr val="000090"/>
                </a:solidFill>
              </a:rPr>
              <a:t>Consistency</a:t>
            </a:r>
            <a:r>
              <a:rPr lang="en-US" dirty="0" smtClean="0">
                <a:solidFill>
                  <a:srgbClr val="000090"/>
                </a:solidFill>
              </a:rPr>
              <a:t> determines order across all cores across different addresses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8818" y="1715767"/>
            <a:ext cx="7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977" y="5485049"/>
            <a:ext cx="179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A=2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3729" y="5485049"/>
            <a:ext cx="16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A=1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82277" y="5485049"/>
            <a:ext cx="12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45520</TotalTime>
  <Words>1912</Words>
  <Application>Microsoft Macintosh PowerPoint</Application>
  <PresentationFormat>On-screen Show (4:3)</PresentationFormat>
  <Paragraphs>585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 Narrow</vt:lpstr>
      <vt:lpstr>Calibri</vt:lpstr>
      <vt:lpstr>Century Gothic</vt:lpstr>
      <vt:lpstr>Courier</vt:lpstr>
      <vt:lpstr>Franklin Gothic Book</vt:lpstr>
      <vt:lpstr>Symbol</vt:lpstr>
      <vt:lpstr>Tahoma</vt:lpstr>
      <vt:lpstr>Wingdings</vt:lpstr>
      <vt:lpstr>Wingdings 2</vt:lpstr>
      <vt:lpstr>新細明體</vt:lpstr>
      <vt:lpstr>Arial</vt:lpstr>
      <vt:lpstr>Plaza</vt:lpstr>
      <vt:lpstr>Lecture 20: Cache Coherence I</vt:lpstr>
      <vt:lpstr>Shared Memory Programming</vt:lpstr>
      <vt:lpstr>Shared Memory Multiprocessors</vt:lpstr>
      <vt:lpstr>Example: Case 1</vt:lpstr>
      <vt:lpstr>Example: Case 2</vt:lpstr>
      <vt:lpstr>Example: Case 3</vt:lpstr>
      <vt:lpstr>Coherence and Consistency</vt:lpstr>
      <vt:lpstr>Cache Coherence Definition</vt:lpstr>
      <vt:lpstr>Program Order</vt:lpstr>
      <vt:lpstr>Why is it hard?</vt:lpstr>
      <vt:lpstr>Implementing Coherence</vt:lpstr>
      <vt:lpstr>Snoopy Protocols</vt:lpstr>
      <vt:lpstr>Implementing Coherence</vt:lpstr>
      <vt:lpstr>MSI Protocol</vt:lpstr>
      <vt:lpstr>MSI Protocol</vt:lpstr>
      <vt:lpstr>CPU Actions  Coherence Actions</vt:lpstr>
      <vt:lpstr>State Transitions: CPU-initiated</vt:lpstr>
      <vt:lpstr>State Transitions: Snooper-initiated</vt:lpstr>
      <vt:lpstr>MSI Example</vt:lpstr>
      <vt:lpstr>MSI Example</vt:lpstr>
      <vt:lpstr>MSI Example</vt:lpstr>
      <vt:lpstr>MSI Example</vt:lpstr>
      <vt:lpstr>MSI Example</vt:lpstr>
      <vt:lpstr>Who responds with data?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3001</cp:revision>
  <cp:lastPrinted>2015-09-15T20:25:11Z</cp:lastPrinted>
  <dcterms:created xsi:type="dcterms:W3CDTF">2015-01-11T02:17:33Z</dcterms:created>
  <dcterms:modified xsi:type="dcterms:W3CDTF">2016-11-08T16:34:14Z</dcterms:modified>
</cp:coreProperties>
</file>