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notesMasterIdLst>
    <p:notesMasterId r:id="rId32"/>
  </p:notesMasterIdLst>
  <p:handoutMasterIdLst>
    <p:handoutMasterId r:id="rId33"/>
  </p:handoutMasterIdLst>
  <p:sldIdLst>
    <p:sldId id="573" r:id="rId2"/>
    <p:sldId id="1108" r:id="rId3"/>
    <p:sldId id="1109" r:id="rId4"/>
    <p:sldId id="1098" r:id="rId5"/>
    <p:sldId id="1099" r:id="rId6"/>
    <p:sldId id="1102" r:id="rId7"/>
    <p:sldId id="1101" r:id="rId8"/>
    <p:sldId id="1105" r:id="rId9"/>
    <p:sldId id="1100" r:id="rId10"/>
    <p:sldId id="1092" r:id="rId11"/>
    <p:sldId id="1093" r:id="rId12"/>
    <p:sldId id="1096" r:id="rId13"/>
    <p:sldId id="1086" r:id="rId14"/>
    <p:sldId id="1087" r:id="rId15"/>
    <p:sldId id="1088" r:id="rId16"/>
    <p:sldId id="1089" r:id="rId17"/>
    <p:sldId id="1090" r:id="rId18"/>
    <p:sldId id="1091" r:id="rId19"/>
    <p:sldId id="1106" r:id="rId20"/>
    <p:sldId id="1107" r:id="rId21"/>
    <p:sldId id="1070" r:id="rId22"/>
    <p:sldId id="1071" r:id="rId23"/>
    <p:sldId id="1077" r:id="rId24"/>
    <p:sldId id="1079" r:id="rId25"/>
    <p:sldId id="1072" r:id="rId26"/>
    <p:sldId id="1078" r:id="rId27"/>
    <p:sldId id="1080" r:id="rId28"/>
    <p:sldId id="1081" r:id="rId29"/>
    <p:sldId id="1082" r:id="rId30"/>
    <p:sldId id="108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432FF"/>
    <a:srgbClr val="0080FF"/>
    <a:srgbClr val="66CCFF"/>
    <a:srgbClr val="FF00FF"/>
    <a:srgbClr val="66FFFF"/>
    <a:srgbClr val="000053"/>
    <a:srgbClr val="000080"/>
    <a:srgbClr val="C5E176"/>
    <a:srgbClr val="408000"/>
    <a:srgbClr val="8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94" autoAdjust="0"/>
    <p:restoredTop sz="88298" autoAdjust="0"/>
  </p:normalViewPr>
  <p:slideViewPr>
    <p:cSldViewPr snapToGrid="0" snapToObjects="1">
      <p:cViewPr>
        <p:scale>
          <a:sx n="94" d="100"/>
          <a:sy n="94" d="100"/>
        </p:scale>
        <p:origin x="936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242A3-1AE4-E24A-99E0-0793FF859F2E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011F9-9310-B54B-9319-DBFD1870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38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2D40C-6BB9-764F-A17A-E488A2E13726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65942-383E-3240-932C-855475919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92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60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0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examples.</a:t>
            </a:r>
          </a:p>
          <a:p>
            <a:r>
              <a:rPr lang="en-US" dirty="0" smtClean="0"/>
              <a:t>Two</a:t>
            </a:r>
            <a:r>
              <a:rPr lang="en-US" baseline="0" dirty="0" smtClean="0"/>
              <a:t> cores both want to do 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49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Delay.</a:t>
            </a:r>
          </a:p>
          <a:p>
            <a:r>
              <a:rPr lang="en-US" baseline="0" dirty="0" smtClean="0"/>
              <a:t>E and O state solves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5094" y="268288"/>
            <a:ext cx="6081139" cy="3900300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5094" y="2132110"/>
            <a:ext cx="5884274" cy="2059469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rgbClr val="F8B33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5094" y="4240475"/>
            <a:ext cx="5870827" cy="153836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9" name="Rectangle 8"/>
          <p:cNvSpPr/>
          <p:nvPr userDrawn="1"/>
        </p:nvSpPr>
        <p:spPr>
          <a:xfrm>
            <a:off x="268940" y="4155141"/>
            <a:ext cx="182880" cy="2702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775094" y="2132110"/>
            <a:ext cx="6081139" cy="0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259" y="272674"/>
            <a:ext cx="2217164" cy="17312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8148918" y="526228"/>
            <a:ext cx="718073" cy="566928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94836" y="665136"/>
            <a:ext cx="610497" cy="365125"/>
          </a:xfrm>
        </p:spPr>
        <p:txBody>
          <a:bodyPr/>
          <a:lstStyle>
            <a:lvl1pPr>
              <a:defRPr>
                <a:solidFill>
                  <a:srgbClr val="F8B33C"/>
                </a:solidFill>
              </a:defRPr>
            </a:lvl1pPr>
          </a:lstStyle>
          <a:p>
            <a:fld id="{6F8C6899-B7E0-724F-AFA7-9CBD82D6A34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1341" y="6356350"/>
            <a:ext cx="8341659" cy="0"/>
          </a:xfrm>
          <a:prstGeom prst="line">
            <a:avLst/>
          </a:prstGeom>
          <a:ln w="28575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199" y="1077818"/>
            <a:ext cx="8409792" cy="453"/>
          </a:xfrm>
          <a:prstGeom prst="line">
            <a:avLst/>
          </a:prstGeom>
          <a:ln w="57150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581" y="1077818"/>
            <a:ext cx="457199" cy="0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6356350"/>
            <a:ext cx="421341" cy="0"/>
          </a:xfrm>
          <a:prstGeom prst="line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8866410" y="1077365"/>
            <a:ext cx="277590" cy="453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763000" y="6356350"/>
            <a:ext cx="381000" cy="0"/>
          </a:xfrm>
          <a:prstGeom prst="line">
            <a:avLst/>
          </a:prstGeom>
          <a:ln w="28575" cmpd="sng">
            <a:solidFill>
              <a:srgbClr val="FFBE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7480046" cy="913751"/>
          </a:xfrm>
        </p:spPr>
        <p:txBody>
          <a:bodyPr/>
          <a:lstStyle>
            <a:lvl1pPr>
              <a:defRPr>
                <a:solidFill>
                  <a:srgbClr val="00004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November 10,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7480046" cy="913751"/>
          </a:xfrm>
        </p:spPr>
        <p:txBody>
          <a:bodyPr/>
          <a:lstStyle>
            <a:lvl1pPr>
              <a:defRPr b="0">
                <a:solidFill>
                  <a:srgbClr val="00004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4538"/>
            <a:ext cx="8305801" cy="5103832"/>
          </a:xfrm>
        </p:spPr>
        <p:txBody>
          <a:bodyPr/>
          <a:lstStyle>
            <a:lvl1pPr>
              <a:buClr>
                <a:srgbClr val="000041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rgbClr val="000090"/>
              </a:buClr>
              <a:defRPr sz="2600">
                <a:solidFill>
                  <a:srgbClr val="0000C7"/>
                </a:solidFill>
              </a:defRPr>
            </a:lvl2pPr>
            <a:lvl3pPr>
              <a:buClr>
                <a:srgbClr val="000041"/>
              </a:buClr>
              <a:defRPr sz="2400">
                <a:solidFill>
                  <a:srgbClr val="000000"/>
                </a:solidFill>
              </a:defRPr>
            </a:lvl3pPr>
            <a:lvl4pPr>
              <a:buClr>
                <a:srgbClr val="000080"/>
              </a:buClr>
              <a:defRPr sz="2200">
                <a:solidFill>
                  <a:srgbClr val="0000C7"/>
                </a:solidFill>
              </a:defRPr>
            </a:lvl4pPr>
            <a:lvl5pPr>
              <a:buClr>
                <a:srgbClr val="000041"/>
              </a:buCl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6356350"/>
            <a:ext cx="1752600" cy="365125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smtClean="0"/>
              <a:t>November 10,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341" y="6356350"/>
            <a:ext cx="6790765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ECE 4100/6100 | Fall 2016 | L21: Cache Coherence II                 Tushar Krishna, Georgia Tech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554479" y="1938"/>
            <a:ext cx="621542" cy="388427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2827" y="25240"/>
            <a:ext cx="610497" cy="365125"/>
          </a:xfrm>
        </p:spPr>
        <p:txBody>
          <a:bodyPr/>
          <a:lstStyle>
            <a:lvl1pPr>
              <a:defRPr>
                <a:solidFill>
                  <a:srgbClr val="F8B33C"/>
                </a:solidFill>
              </a:defRPr>
            </a:lvl1pPr>
          </a:lstStyle>
          <a:p>
            <a:fld id="{6F8C6899-B7E0-724F-AFA7-9CBD82D6A34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21341" y="6356350"/>
            <a:ext cx="8341659" cy="0"/>
          </a:xfrm>
          <a:prstGeom prst="line">
            <a:avLst/>
          </a:prstGeom>
          <a:ln w="28575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457199" y="1077818"/>
            <a:ext cx="8409792" cy="453"/>
          </a:xfrm>
          <a:prstGeom prst="line">
            <a:avLst/>
          </a:prstGeom>
          <a:ln w="57150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>
            <a:off x="581" y="1077818"/>
            <a:ext cx="457199" cy="0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>
            <a:off x="0" y="6356350"/>
            <a:ext cx="421341" cy="0"/>
          </a:xfrm>
          <a:prstGeom prst="line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8866410" y="1077365"/>
            <a:ext cx="277590" cy="453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8763000" y="6356350"/>
            <a:ext cx="381000" cy="0"/>
          </a:xfrm>
          <a:prstGeom prst="line">
            <a:avLst/>
          </a:prstGeom>
          <a:ln w="28575" cmpd="sng">
            <a:solidFill>
              <a:srgbClr val="FFBE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FBF1C-9A3B-420E-AC44-AEA44EF353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xfrm>
            <a:off x="7761111" y="6596063"/>
            <a:ext cx="1524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Century Gothic"/>
                <a:cs typeface="Century Gothic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smtClean="0"/>
              <a:t>November 10, 2016</a:t>
            </a:r>
            <a:endParaRPr lang="en-US" kern="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596063"/>
            <a:ext cx="7467600" cy="3048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Century Gothic"/>
                <a:cs typeface="Century Gothic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kern="0" smtClean="0"/>
              <a:t>ECE 4100/6100 | Fall 2016 | L21: Cache Coherence II                 Tushar Krishna, Georgia Tech 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38150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November 10,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r>
              <a:rPr lang="en-US" smtClean="0"/>
              <a:t>November 10,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r>
              <a:rPr lang="en-US" smtClean="0"/>
              <a:t>November 10,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November 10,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1" y="6356350"/>
            <a:ext cx="6790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de-DE" smtClean="0"/>
              <a:t>ECE 4100/6100 | Fall 2016 | L21: Cache Coherence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tusharkrishna.ece.gatech.edu/teaching/aca_f16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5094" y="2132110"/>
            <a:ext cx="6086064" cy="2059469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Lecture 21:</a:t>
            </a:r>
            <a:br>
              <a:rPr lang="en-US" sz="4800" dirty="0" smtClean="0"/>
            </a:br>
            <a:r>
              <a:rPr lang="en-US" sz="4800" dirty="0" smtClean="0"/>
              <a:t>Cache Coherence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Tushar Krishna</a:t>
            </a:r>
          </a:p>
          <a:p>
            <a:endParaRPr lang="en-US" dirty="0"/>
          </a:p>
          <a:p>
            <a:r>
              <a:rPr lang="en-US" dirty="0"/>
              <a:t>School of Electrical and Computer Engineering</a:t>
            </a:r>
          </a:p>
          <a:p>
            <a:r>
              <a:rPr lang="en-US" dirty="0"/>
              <a:t>Georgia Institute of Technology</a:t>
            </a:r>
          </a:p>
          <a:p>
            <a:endParaRPr lang="en-US" dirty="0"/>
          </a:p>
          <a:p>
            <a:r>
              <a:rPr lang="en-US" dirty="0" err="1" smtClean="0">
                <a:latin typeface="Tahoma" charset="0"/>
                <a:ea typeface="Tahoma" charset="0"/>
                <a:cs typeface="Tahoma" charset="0"/>
              </a:rPr>
              <a:t>tushar@ece.gatech.edu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93341" y="165108"/>
            <a:ext cx="5686576" cy="14604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 smtClean="0">
                <a:solidFill>
                  <a:srgbClr val="F8B33C"/>
                </a:solidFill>
              </a:rPr>
              <a:t>ECE4100/ECE6100/CS4290/CS6290</a:t>
            </a:r>
          </a:p>
          <a:p>
            <a:r>
              <a:rPr lang="en-US" sz="2600" b="1" dirty="0" smtClean="0">
                <a:solidFill>
                  <a:srgbClr val="F8B33C"/>
                </a:solidFill>
              </a:rPr>
              <a:t>Advanced Computer Architecture</a:t>
            </a:r>
          </a:p>
          <a:p>
            <a:r>
              <a:rPr lang="en-US" sz="2600" b="1" dirty="0" smtClean="0">
                <a:solidFill>
                  <a:srgbClr val="F8B33C"/>
                </a:solidFill>
              </a:rPr>
              <a:t>Fall 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2738514" y="1651000"/>
            <a:ext cx="57839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F8B33C"/>
                </a:solidFill>
              </a:rPr>
              <a:t>http://</a:t>
            </a:r>
            <a:r>
              <a:rPr lang="en-US" sz="1600" i="1" dirty="0" err="1" smtClean="0">
                <a:solidFill>
                  <a:srgbClr val="F8B33C"/>
                </a:solidFill>
              </a:rPr>
              <a:t>tusharkrishna.ece.gatech.edu</a:t>
            </a:r>
            <a:r>
              <a:rPr lang="en-US" sz="1600" i="1" dirty="0" smtClean="0">
                <a:solidFill>
                  <a:srgbClr val="F8B33C"/>
                </a:solidFill>
              </a:rPr>
              <a:t>/teaching/aca_f16/</a:t>
            </a:r>
            <a:endParaRPr lang="en-US" sz="1600" i="1" dirty="0">
              <a:solidFill>
                <a:srgbClr val="F8B33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1" y="6230491"/>
            <a:ext cx="84073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Acknowledgment: Lecture slides adapted from MIT EECS 6.823 (D. Sanchez) and</a:t>
            </a:r>
          </a:p>
          <a:p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GT ECE 4100/6100 CS 4290/6290 (H-S. Lee, T. Conte)</a:t>
            </a:r>
            <a:endParaRPr lang="en-US" sz="16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94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8085628" cy="913751"/>
          </a:xfrm>
        </p:spPr>
        <p:txBody>
          <a:bodyPr/>
          <a:lstStyle/>
          <a:p>
            <a:r>
              <a:rPr lang="en-US" dirty="0" smtClean="0"/>
              <a:t>State Transitions: CPU-initiated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3886200" y="1893332"/>
            <a:ext cx="1371600" cy="1219200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981200" y="4179332"/>
            <a:ext cx="1371600" cy="1219200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486400" y="3874532"/>
            <a:ext cx="1371600" cy="1219200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</a:t>
            </a:r>
          </a:p>
        </p:txBody>
      </p:sp>
      <p:cxnSp>
        <p:nvCxnSpPr>
          <p:cNvPr id="10" name="Shape 8"/>
          <p:cNvCxnSpPr>
            <a:stCxn id="9" idx="7"/>
            <a:endCxn id="7" idx="6"/>
          </p:cNvCxnSpPr>
          <p:nvPr/>
        </p:nvCxnSpPr>
        <p:spPr bwMode="auto">
          <a:xfrm rot="16200000" flipV="1">
            <a:off x="5182393" y="2578339"/>
            <a:ext cx="1550148" cy="1399334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311023" y="2699267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Write Miss </a:t>
            </a:r>
            <a:r>
              <a:rPr lang="en-US" dirty="0" smtClean="0"/>
              <a:t>/ </a:t>
            </a:r>
            <a:r>
              <a:rPr lang="en-US" dirty="0" err="1" smtClean="0"/>
              <a:t>GetX</a:t>
            </a:r>
            <a:endParaRPr lang="en-US" dirty="0"/>
          </a:p>
        </p:txBody>
      </p:sp>
      <p:cxnSp>
        <p:nvCxnSpPr>
          <p:cNvPr id="12" name="Shape 10"/>
          <p:cNvCxnSpPr>
            <a:stCxn id="9" idx="3"/>
            <a:endCxn id="8" idx="4"/>
          </p:cNvCxnSpPr>
          <p:nvPr/>
        </p:nvCxnSpPr>
        <p:spPr bwMode="auto">
          <a:xfrm rot="5400000">
            <a:off x="3935459" y="3646725"/>
            <a:ext cx="483348" cy="3020266"/>
          </a:xfrm>
          <a:prstGeom prst="curvedConnector3">
            <a:avLst>
              <a:gd name="adj1" fmla="val 147295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581400" y="5659398"/>
            <a:ext cx="199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Read miss </a:t>
            </a:r>
            <a:r>
              <a:rPr lang="en-US" dirty="0" smtClean="0"/>
              <a:t>/ </a:t>
            </a:r>
            <a:r>
              <a:rPr lang="en-US" dirty="0" err="1" smtClean="0"/>
              <a:t>GetS</a:t>
            </a:r>
            <a:endParaRPr lang="en-US" dirty="0"/>
          </a:p>
        </p:txBody>
      </p:sp>
      <p:cxnSp>
        <p:nvCxnSpPr>
          <p:cNvPr id="14" name="Shape 10"/>
          <p:cNvCxnSpPr>
            <a:stCxn id="7" idx="4"/>
            <a:endCxn id="9" idx="2"/>
          </p:cNvCxnSpPr>
          <p:nvPr/>
        </p:nvCxnSpPr>
        <p:spPr bwMode="auto">
          <a:xfrm rot="16200000" flipH="1">
            <a:off x="4343400" y="3341132"/>
            <a:ext cx="1371600" cy="914400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648200" y="3188732"/>
            <a:ext cx="1758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Replacement</a:t>
            </a:r>
          </a:p>
          <a:p>
            <a:r>
              <a:rPr lang="en-US" dirty="0" smtClean="0"/>
              <a:t> / PUTX</a:t>
            </a:r>
            <a:endParaRPr lang="en-US" dirty="0"/>
          </a:p>
        </p:txBody>
      </p:sp>
      <p:cxnSp>
        <p:nvCxnSpPr>
          <p:cNvPr id="16" name="Shape 10"/>
          <p:cNvCxnSpPr>
            <a:stCxn id="8" idx="0"/>
            <a:endCxn id="7" idx="2"/>
          </p:cNvCxnSpPr>
          <p:nvPr/>
        </p:nvCxnSpPr>
        <p:spPr bwMode="auto">
          <a:xfrm rot="5400000" flipH="1" flipV="1">
            <a:off x="2438400" y="2731532"/>
            <a:ext cx="1676400" cy="1219200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216136" y="2927865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Write Hit </a:t>
            </a:r>
            <a:r>
              <a:rPr lang="en-US" dirty="0" smtClean="0"/>
              <a:t>/ </a:t>
            </a:r>
            <a:r>
              <a:rPr lang="en-US" dirty="0" err="1" smtClean="0"/>
              <a:t>Inv</a:t>
            </a:r>
            <a:endParaRPr lang="en-US" dirty="0"/>
          </a:p>
        </p:txBody>
      </p:sp>
      <p:cxnSp>
        <p:nvCxnSpPr>
          <p:cNvPr id="18" name="Shape 10"/>
          <p:cNvCxnSpPr>
            <a:stCxn id="8" idx="2"/>
            <a:endCxn id="8" idx="3"/>
          </p:cNvCxnSpPr>
          <p:nvPr/>
        </p:nvCxnSpPr>
        <p:spPr bwMode="auto">
          <a:xfrm rot="10800000" flipH="1" flipV="1">
            <a:off x="1981200" y="4788932"/>
            <a:ext cx="200866" cy="431052"/>
          </a:xfrm>
          <a:prstGeom prst="curvedConnector4">
            <a:avLst>
              <a:gd name="adj1" fmla="val -113807"/>
              <a:gd name="adj2" fmla="val 19445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81000" y="5017532"/>
            <a:ext cx="14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Read Hit </a:t>
            </a:r>
            <a:r>
              <a:rPr lang="en-US" dirty="0" smtClean="0"/>
              <a:t>/--</a:t>
            </a:r>
            <a:endParaRPr lang="en-US" dirty="0"/>
          </a:p>
        </p:txBody>
      </p:sp>
      <p:cxnSp>
        <p:nvCxnSpPr>
          <p:cNvPr id="20" name="Shape 10"/>
          <p:cNvCxnSpPr>
            <a:stCxn id="7" idx="0"/>
            <a:endCxn id="7" idx="7"/>
          </p:cNvCxnSpPr>
          <p:nvPr/>
        </p:nvCxnSpPr>
        <p:spPr bwMode="auto">
          <a:xfrm rot="16200000" flipH="1">
            <a:off x="4725193" y="1740139"/>
            <a:ext cx="178548" cy="484934"/>
          </a:xfrm>
          <a:prstGeom prst="curvedConnector3">
            <a:avLst>
              <a:gd name="adj1" fmla="val -12803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791331" y="1182745"/>
            <a:ext cx="24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Write or Read Hit </a:t>
            </a:r>
            <a:r>
              <a:rPr lang="en-US" dirty="0" smtClean="0"/>
              <a:t>/ --</a:t>
            </a:r>
            <a:endParaRPr lang="en-US" dirty="0"/>
          </a:p>
        </p:txBody>
      </p:sp>
      <p:cxnSp>
        <p:nvCxnSpPr>
          <p:cNvPr id="22" name="Shape 10"/>
          <p:cNvCxnSpPr>
            <a:stCxn id="8" idx="6"/>
          </p:cNvCxnSpPr>
          <p:nvPr/>
        </p:nvCxnSpPr>
        <p:spPr bwMode="auto">
          <a:xfrm flipV="1">
            <a:off x="3352800" y="4712732"/>
            <a:ext cx="2209800" cy="7620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3352800" y="4394422"/>
            <a:ext cx="2109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Replacement </a:t>
            </a:r>
            <a:r>
              <a:rPr lang="en-US" dirty="0" smtClean="0"/>
              <a:t>/ --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1" y="1336633"/>
            <a:ext cx="41750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>
                <a:solidFill>
                  <a:srgbClr val="0432FF"/>
                </a:solidFill>
              </a:rPr>
              <a:t>CPU </a:t>
            </a:r>
            <a:r>
              <a:rPr lang="en-US" sz="2200" dirty="0" smtClean="0">
                <a:solidFill>
                  <a:srgbClr val="0432FF"/>
                </a:solidFill>
              </a:rPr>
              <a:t>Action </a:t>
            </a:r>
            <a:r>
              <a:rPr lang="en-US" sz="2200" dirty="0">
                <a:solidFill>
                  <a:srgbClr val="0432FF"/>
                </a:solidFill>
              </a:rPr>
              <a:t>/ Bus </a:t>
            </a:r>
            <a:r>
              <a:rPr lang="en-US" sz="2200" dirty="0" smtClean="0">
                <a:solidFill>
                  <a:srgbClr val="0432FF"/>
                </a:solidFill>
              </a:rPr>
              <a:t>Action</a:t>
            </a:r>
            <a:endParaRPr lang="en-US" sz="2200" dirty="0">
              <a:solidFill>
                <a:srgbClr val="0432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8677" y="4863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703523" y="5093732"/>
            <a:ext cx="23663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rgbClr val="C00000"/>
                </a:solidFill>
              </a:rPr>
              <a:t>GetX</a:t>
            </a:r>
            <a:r>
              <a:rPr lang="en-US" b="1" i="1" dirty="0" smtClean="0">
                <a:solidFill>
                  <a:srgbClr val="C00000"/>
                </a:solidFill>
              </a:rPr>
              <a:t>: Get Exclusive</a:t>
            </a:r>
          </a:p>
          <a:p>
            <a:r>
              <a:rPr lang="en-US" b="1" i="1" dirty="0" smtClean="0">
                <a:solidFill>
                  <a:srgbClr val="C00000"/>
                </a:solidFill>
              </a:rPr>
              <a:t>GETS: Get Shared</a:t>
            </a:r>
          </a:p>
          <a:p>
            <a:r>
              <a:rPr lang="en-US" b="1" i="1" dirty="0" smtClean="0">
                <a:solidFill>
                  <a:srgbClr val="C00000"/>
                </a:solidFill>
              </a:rPr>
              <a:t>PUTX: </a:t>
            </a:r>
            <a:r>
              <a:rPr lang="en-US" b="1" i="1" dirty="0" err="1" smtClean="0">
                <a:solidFill>
                  <a:srgbClr val="C00000"/>
                </a:solidFill>
              </a:rPr>
              <a:t>Writeback</a:t>
            </a:r>
            <a:endParaRPr lang="en-US" b="1" i="1" dirty="0" smtClean="0">
              <a:solidFill>
                <a:srgbClr val="C00000"/>
              </a:solidFill>
            </a:endParaRPr>
          </a:p>
          <a:p>
            <a:r>
              <a:rPr lang="en-US" b="1" i="1" dirty="0" err="1" smtClean="0">
                <a:solidFill>
                  <a:srgbClr val="C00000"/>
                </a:solidFill>
              </a:rPr>
              <a:t>Inv</a:t>
            </a:r>
            <a:r>
              <a:rPr lang="en-US" b="1" i="1" dirty="0" smtClean="0">
                <a:solidFill>
                  <a:srgbClr val="C00000"/>
                </a:solidFill>
              </a:rPr>
              <a:t>: Invalidate</a:t>
            </a:r>
            <a:endParaRPr 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3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  <p:bldP spid="19" grpId="0"/>
      <p:bldP spid="21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7744364" cy="913751"/>
          </a:xfrm>
        </p:spPr>
        <p:txBody>
          <a:bodyPr/>
          <a:lstStyle/>
          <a:p>
            <a:r>
              <a:rPr lang="en-US" dirty="0"/>
              <a:t>State Transitions: </a:t>
            </a:r>
            <a:r>
              <a:rPr lang="en-US" dirty="0" smtClean="0"/>
              <a:t>Snooper-</a:t>
            </a:r>
            <a:r>
              <a:rPr lang="en-US" dirty="0"/>
              <a:t>initiated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3886200" y="1893332"/>
            <a:ext cx="1371600" cy="1219200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981200" y="4179332"/>
            <a:ext cx="1371600" cy="1219200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486400" y="3874532"/>
            <a:ext cx="1371600" cy="1219200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</a:t>
            </a:r>
          </a:p>
        </p:txBody>
      </p:sp>
      <p:cxnSp>
        <p:nvCxnSpPr>
          <p:cNvPr id="17" name="Shape 8"/>
          <p:cNvCxnSpPr/>
          <p:nvPr/>
        </p:nvCxnSpPr>
        <p:spPr bwMode="auto">
          <a:xfrm rot="16200000" flipV="1">
            <a:off x="5182393" y="2459068"/>
            <a:ext cx="1550148" cy="1399334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lg" len="lg"/>
            <a:tailEnd type="non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334967" y="2470747"/>
            <a:ext cx="175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GetX</a:t>
            </a:r>
            <a:r>
              <a:rPr lang="en-US" dirty="0" smtClean="0"/>
              <a:t> / PUTX</a:t>
            </a:r>
            <a:endParaRPr lang="en-US" dirty="0"/>
          </a:p>
        </p:txBody>
      </p:sp>
      <p:cxnSp>
        <p:nvCxnSpPr>
          <p:cNvPr id="19" name="Shape 10"/>
          <p:cNvCxnSpPr/>
          <p:nvPr/>
        </p:nvCxnSpPr>
        <p:spPr bwMode="auto">
          <a:xfrm rot="5400000">
            <a:off x="4324551" y="3799124"/>
            <a:ext cx="254748" cy="2639266"/>
          </a:xfrm>
          <a:prstGeom prst="curvedConnector3">
            <a:avLst>
              <a:gd name="adj1" fmla="val 18973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lg" len="lg"/>
            <a:tailEnd type="non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615807" y="2969282"/>
            <a:ext cx="148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GetS</a:t>
            </a:r>
            <a:r>
              <a:rPr lang="en-US" dirty="0" smtClean="0"/>
              <a:t> / PUTX</a:t>
            </a:r>
          </a:p>
        </p:txBody>
      </p:sp>
      <p:cxnSp>
        <p:nvCxnSpPr>
          <p:cNvPr id="21" name="Shape 10"/>
          <p:cNvCxnSpPr/>
          <p:nvPr/>
        </p:nvCxnSpPr>
        <p:spPr bwMode="auto">
          <a:xfrm rot="10800000" flipH="1" flipV="1">
            <a:off x="1973585" y="4788931"/>
            <a:ext cx="200866" cy="431052"/>
          </a:xfrm>
          <a:prstGeom prst="curvedConnector4">
            <a:avLst>
              <a:gd name="adj1" fmla="val -113807"/>
              <a:gd name="adj2" fmla="val 19445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683957" y="5035317"/>
            <a:ext cx="111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GetS</a:t>
            </a:r>
            <a:r>
              <a:rPr lang="en-US" dirty="0" smtClean="0"/>
              <a:t> / --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663497" y="5532175"/>
            <a:ext cx="1810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GetX</a:t>
            </a:r>
            <a:r>
              <a:rPr lang="en-US" dirty="0" smtClean="0"/>
              <a:t> or </a:t>
            </a:r>
            <a:r>
              <a:rPr lang="en-US" dirty="0" err="1" smtClean="0"/>
              <a:t>Inv</a:t>
            </a:r>
            <a:r>
              <a:rPr lang="en-US" dirty="0" smtClean="0"/>
              <a:t> / --</a:t>
            </a:r>
          </a:p>
        </p:txBody>
      </p:sp>
      <p:cxnSp>
        <p:nvCxnSpPr>
          <p:cNvPr id="24" name="Shape 10"/>
          <p:cNvCxnSpPr/>
          <p:nvPr/>
        </p:nvCxnSpPr>
        <p:spPr bwMode="auto">
          <a:xfrm rot="5400000" flipH="1" flipV="1">
            <a:off x="2700257" y="2960213"/>
            <a:ext cx="1447800" cy="838200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lg" len="lg"/>
            <a:tailEnd type="none"/>
          </a:ln>
          <a:effectLst/>
        </p:spPr>
      </p:cxnSp>
      <p:sp>
        <p:nvSpPr>
          <p:cNvPr id="25" name="Rectangle 24"/>
          <p:cNvSpPr/>
          <p:nvPr/>
        </p:nvSpPr>
        <p:spPr>
          <a:xfrm>
            <a:off x="-121606" y="1336632"/>
            <a:ext cx="52578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Observed Bus action </a:t>
            </a:r>
            <a:r>
              <a:rPr lang="en-US" sz="2200" dirty="0">
                <a:solidFill>
                  <a:srgbClr val="FF0000"/>
                </a:solidFill>
              </a:rPr>
              <a:t>/ Bus action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03523" y="5093732"/>
            <a:ext cx="23663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rgbClr val="C00000"/>
                </a:solidFill>
              </a:rPr>
              <a:t>GetX</a:t>
            </a:r>
            <a:r>
              <a:rPr lang="en-US" b="1" i="1" dirty="0" smtClean="0">
                <a:solidFill>
                  <a:srgbClr val="C00000"/>
                </a:solidFill>
              </a:rPr>
              <a:t>: Get Exclusive</a:t>
            </a:r>
          </a:p>
          <a:p>
            <a:r>
              <a:rPr lang="en-US" b="1" i="1" dirty="0" smtClean="0">
                <a:solidFill>
                  <a:srgbClr val="C00000"/>
                </a:solidFill>
              </a:rPr>
              <a:t>GETS: Get Shared</a:t>
            </a:r>
          </a:p>
          <a:p>
            <a:r>
              <a:rPr lang="en-US" b="1" i="1" dirty="0" smtClean="0">
                <a:solidFill>
                  <a:srgbClr val="C00000"/>
                </a:solidFill>
              </a:rPr>
              <a:t>PUTX: </a:t>
            </a:r>
            <a:r>
              <a:rPr lang="en-US" b="1" i="1" dirty="0" err="1" smtClean="0">
                <a:solidFill>
                  <a:srgbClr val="C00000"/>
                </a:solidFill>
              </a:rPr>
              <a:t>Writeback</a:t>
            </a:r>
            <a:endParaRPr lang="en-US" b="1" i="1" dirty="0" smtClean="0">
              <a:solidFill>
                <a:srgbClr val="C00000"/>
              </a:solidFill>
            </a:endParaRPr>
          </a:p>
          <a:p>
            <a:r>
              <a:rPr lang="en-US" b="1" i="1" dirty="0" err="1" smtClean="0">
                <a:solidFill>
                  <a:srgbClr val="C00000"/>
                </a:solidFill>
              </a:rPr>
              <a:t>Inv</a:t>
            </a:r>
            <a:r>
              <a:rPr lang="en-US" b="1" i="1" dirty="0" smtClean="0">
                <a:solidFill>
                  <a:srgbClr val="C00000"/>
                </a:solidFill>
              </a:rPr>
              <a:t>: Invalidate</a:t>
            </a:r>
            <a:endParaRPr 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94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8085628" cy="913751"/>
          </a:xfrm>
        </p:spPr>
        <p:txBody>
          <a:bodyPr/>
          <a:lstStyle/>
          <a:p>
            <a:r>
              <a:rPr lang="en-US" dirty="0" smtClean="0"/>
              <a:t>State Transitions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4484078" y="1982964"/>
            <a:ext cx="1371600" cy="1219200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579078" y="4268964"/>
            <a:ext cx="1371600" cy="1219200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084278" y="3964164"/>
            <a:ext cx="1371600" cy="1219200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</a:t>
            </a:r>
          </a:p>
        </p:txBody>
      </p:sp>
      <p:cxnSp>
        <p:nvCxnSpPr>
          <p:cNvPr id="10" name="Shape 8"/>
          <p:cNvCxnSpPr/>
          <p:nvPr/>
        </p:nvCxnSpPr>
        <p:spPr bwMode="auto">
          <a:xfrm rot="16200000" flipV="1">
            <a:off x="5791413" y="2494188"/>
            <a:ext cx="1550148" cy="1399334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074878" y="2821164"/>
            <a:ext cx="206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Write Miss </a:t>
            </a:r>
            <a:r>
              <a:rPr lang="en-US" dirty="0" smtClean="0">
                <a:solidFill>
                  <a:srgbClr val="0000FF"/>
                </a:solidFill>
              </a:rPr>
              <a:t>/ </a:t>
            </a:r>
            <a:r>
              <a:rPr lang="en-US" dirty="0" err="1" smtClean="0">
                <a:solidFill>
                  <a:srgbClr val="0000FF"/>
                </a:solidFill>
              </a:rPr>
              <a:t>GetX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2" name="Shape 10"/>
          <p:cNvCxnSpPr/>
          <p:nvPr/>
        </p:nvCxnSpPr>
        <p:spPr bwMode="auto">
          <a:xfrm rot="5400000">
            <a:off x="4671265" y="3785973"/>
            <a:ext cx="483348" cy="3020266"/>
          </a:xfrm>
          <a:prstGeom prst="curvedConnector3">
            <a:avLst>
              <a:gd name="adj1" fmla="val 147295"/>
            </a:avLst>
          </a:prstGeom>
          <a:solidFill>
            <a:schemeClr val="bg1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179278" y="5749030"/>
            <a:ext cx="207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Read miss </a:t>
            </a:r>
            <a:r>
              <a:rPr lang="en-US" dirty="0" smtClean="0">
                <a:solidFill>
                  <a:srgbClr val="0000FF"/>
                </a:solidFill>
              </a:rPr>
              <a:t>/ </a:t>
            </a:r>
            <a:r>
              <a:rPr lang="en-US" dirty="0" err="1" smtClean="0">
                <a:solidFill>
                  <a:srgbClr val="0000FF"/>
                </a:solidFill>
              </a:rPr>
              <a:t>GetS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4" name="Shape 10"/>
          <p:cNvCxnSpPr>
            <a:stCxn id="7" idx="4"/>
            <a:endCxn id="9" idx="2"/>
          </p:cNvCxnSpPr>
          <p:nvPr/>
        </p:nvCxnSpPr>
        <p:spPr bwMode="auto">
          <a:xfrm rot="16200000" flipH="1">
            <a:off x="4941278" y="3430764"/>
            <a:ext cx="1371600" cy="914400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246078" y="3445436"/>
            <a:ext cx="1758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Replacement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/ PUTX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6" name="Shape 10"/>
          <p:cNvCxnSpPr>
            <a:stCxn id="8" idx="0"/>
            <a:endCxn id="7" idx="2"/>
          </p:cNvCxnSpPr>
          <p:nvPr/>
        </p:nvCxnSpPr>
        <p:spPr bwMode="auto">
          <a:xfrm rot="5400000" flipH="1" flipV="1">
            <a:off x="3036278" y="2821164"/>
            <a:ext cx="1676400" cy="1219200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592395" y="3005830"/>
            <a:ext cx="1901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Write Hit </a:t>
            </a:r>
            <a:r>
              <a:rPr lang="en-US" dirty="0" smtClean="0">
                <a:solidFill>
                  <a:srgbClr val="0000FF"/>
                </a:solidFill>
              </a:rPr>
              <a:t>/ </a:t>
            </a:r>
            <a:r>
              <a:rPr lang="en-US" dirty="0" err="1" smtClean="0">
                <a:solidFill>
                  <a:srgbClr val="0000FF"/>
                </a:solidFill>
              </a:rPr>
              <a:t>GetX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8" name="Shape 10"/>
          <p:cNvCxnSpPr>
            <a:stCxn id="8" idx="2"/>
            <a:endCxn id="8" idx="3"/>
          </p:cNvCxnSpPr>
          <p:nvPr/>
        </p:nvCxnSpPr>
        <p:spPr bwMode="auto">
          <a:xfrm rot="10800000" flipH="1" flipV="1">
            <a:off x="2579078" y="4878564"/>
            <a:ext cx="200866" cy="431052"/>
          </a:xfrm>
          <a:prstGeom prst="curvedConnector4">
            <a:avLst>
              <a:gd name="adj1" fmla="val -113807"/>
              <a:gd name="adj2" fmla="val 194454"/>
            </a:avLst>
          </a:prstGeom>
          <a:solidFill>
            <a:schemeClr val="bg1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978878" y="5107164"/>
            <a:ext cx="14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Read Hit </a:t>
            </a:r>
            <a:r>
              <a:rPr lang="en-US" dirty="0" smtClean="0">
                <a:solidFill>
                  <a:srgbClr val="0000FF"/>
                </a:solidFill>
              </a:rPr>
              <a:t>/--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0" name="Shape 10"/>
          <p:cNvCxnSpPr>
            <a:stCxn id="7" idx="0"/>
            <a:endCxn id="7" idx="7"/>
          </p:cNvCxnSpPr>
          <p:nvPr/>
        </p:nvCxnSpPr>
        <p:spPr bwMode="auto">
          <a:xfrm rot="16200000" flipH="1">
            <a:off x="5323071" y="1829771"/>
            <a:ext cx="178548" cy="484934"/>
          </a:xfrm>
          <a:prstGeom prst="curvedConnector3">
            <a:avLst>
              <a:gd name="adj1" fmla="val -128033"/>
            </a:avLst>
          </a:prstGeom>
          <a:solidFill>
            <a:schemeClr val="bg1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389209" y="1272377"/>
            <a:ext cx="24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Write or Read Hit </a:t>
            </a:r>
            <a:r>
              <a:rPr lang="en-US" dirty="0" smtClean="0">
                <a:solidFill>
                  <a:srgbClr val="0000FF"/>
                </a:solidFill>
              </a:rPr>
              <a:t>/ --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2" name="Shape 10"/>
          <p:cNvCxnSpPr>
            <a:stCxn id="8" idx="6"/>
          </p:cNvCxnSpPr>
          <p:nvPr/>
        </p:nvCxnSpPr>
        <p:spPr bwMode="auto">
          <a:xfrm flipV="1">
            <a:off x="3950678" y="4802364"/>
            <a:ext cx="2209800" cy="7620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3950678" y="4484054"/>
            <a:ext cx="2109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Replacement </a:t>
            </a:r>
            <a:r>
              <a:rPr lang="en-US" dirty="0" smtClean="0">
                <a:solidFill>
                  <a:srgbClr val="0000FF"/>
                </a:solidFill>
              </a:rPr>
              <a:t>/ --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382826" y="1124419"/>
            <a:ext cx="41750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>
                <a:solidFill>
                  <a:srgbClr val="0000FF"/>
                </a:solidFill>
              </a:rPr>
              <a:t>CPU </a:t>
            </a:r>
            <a:r>
              <a:rPr lang="en-US" sz="2200" dirty="0" smtClean="0">
                <a:solidFill>
                  <a:srgbClr val="0000FF"/>
                </a:solidFill>
              </a:rPr>
              <a:t>Action </a:t>
            </a:r>
            <a:r>
              <a:rPr lang="en-US" sz="2200" dirty="0">
                <a:solidFill>
                  <a:srgbClr val="0000FF"/>
                </a:solidFill>
              </a:rPr>
              <a:t>/ Bus </a:t>
            </a:r>
            <a:r>
              <a:rPr lang="en-US" sz="2200" dirty="0" smtClean="0">
                <a:solidFill>
                  <a:srgbClr val="0000FF"/>
                </a:solidFill>
              </a:rPr>
              <a:t>Action</a:t>
            </a: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86555" y="49532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-344862" y="1552077"/>
            <a:ext cx="52578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Observed Bus action </a:t>
            </a:r>
            <a:r>
              <a:rPr lang="en-US" sz="2200" dirty="0">
                <a:solidFill>
                  <a:srgbClr val="FF0000"/>
                </a:solidFill>
              </a:rPr>
              <a:t>/ Bus action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90901" y="5471558"/>
            <a:ext cx="111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GetS</a:t>
            </a:r>
            <a:r>
              <a:rPr lang="en-US" dirty="0" smtClean="0">
                <a:solidFill>
                  <a:srgbClr val="FF0000"/>
                </a:solidFill>
              </a:rPr>
              <a:t> / --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92271" y="3399270"/>
            <a:ext cx="148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GetS</a:t>
            </a:r>
            <a:r>
              <a:rPr lang="en-US" dirty="0" smtClean="0">
                <a:solidFill>
                  <a:srgbClr val="FF0000"/>
                </a:solidFill>
              </a:rPr>
              <a:t> / PUTX</a:t>
            </a:r>
          </a:p>
        </p:txBody>
      </p:sp>
      <p:cxnSp>
        <p:nvCxnSpPr>
          <p:cNvPr id="32" name="Shape 10"/>
          <p:cNvCxnSpPr/>
          <p:nvPr/>
        </p:nvCxnSpPr>
        <p:spPr bwMode="auto">
          <a:xfrm rot="5400000" flipH="1" flipV="1">
            <a:off x="3354229" y="3186128"/>
            <a:ext cx="1447800" cy="838200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lg" len="lg"/>
            <a:tailEnd type="none"/>
          </a:ln>
          <a:effectLst/>
        </p:spPr>
      </p:cxnSp>
      <p:cxnSp>
        <p:nvCxnSpPr>
          <p:cNvPr id="34" name="Shape 10"/>
          <p:cNvCxnSpPr>
            <a:stCxn id="9" idx="3"/>
          </p:cNvCxnSpPr>
          <p:nvPr/>
        </p:nvCxnSpPr>
        <p:spPr bwMode="auto">
          <a:xfrm rot="5400000">
            <a:off x="4883071" y="3930301"/>
            <a:ext cx="327559" cy="2476589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lg" len="lg"/>
            <a:tailEnd type="none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4187711" y="4963043"/>
            <a:ext cx="1136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GetX</a:t>
            </a:r>
            <a:r>
              <a:rPr lang="en-US" dirty="0" smtClean="0">
                <a:solidFill>
                  <a:srgbClr val="FF0000"/>
                </a:solidFill>
              </a:rPr>
              <a:t> / --</a:t>
            </a:r>
          </a:p>
        </p:txBody>
      </p:sp>
      <p:cxnSp>
        <p:nvCxnSpPr>
          <p:cNvPr id="40" name="Shape 8"/>
          <p:cNvCxnSpPr>
            <a:endCxn id="7" idx="6"/>
          </p:cNvCxnSpPr>
          <p:nvPr/>
        </p:nvCxnSpPr>
        <p:spPr bwMode="auto">
          <a:xfrm rot="16200000" flipV="1">
            <a:off x="5675559" y="2772683"/>
            <a:ext cx="1364706" cy="1004467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lg" len="lg"/>
            <a:tailEnd type="none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5548647" y="2892418"/>
            <a:ext cx="175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GetX</a:t>
            </a:r>
            <a:r>
              <a:rPr lang="en-US" dirty="0" smtClean="0">
                <a:solidFill>
                  <a:srgbClr val="FF0000"/>
                </a:solidFill>
              </a:rPr>
              <a:t> / PUTX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8" name="Shape 10"/>
          <p:cNvCxnSpPr/>
          <p:nvPr/>
        </p:nvCxnSpPr>
        <p:spPr bwMode="auto">
          <a:xfrm rot="10800000" flipH="1" flipV="1">
            <a:off x="2617967" y="4774087"/>
            <a:ext cx="200866" cy="431052"/>
          </a:xfrm>
          <a:prstGeom prst="curvedConnector4">
            <a:avLst>
              <a:gd name="adj1" fmla="val -113807"/>
              <a:gd name="adj2" fmla="val 194454"/>
            </a:avLst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7541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MSI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389"/>
          <p:cNvSpPr>
            <a:spLocks noChangeArrowheads="1"/>
          </p:cNvSpPr>
          <p:nvPr/>
        </p:nvSpPr>
        <p:spPr bwMode="auto">
          <a:xfrm>
            <a:off x="2057400" y="48768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Rectangle 388"/>
          <p:cNvSpPr>
            <a:spLocks noChangeArrowheads="1"/>
          </p:cNvSpPr>
          <p:nvPr/>
        </p:nvSpPr>
        <p:spPr bwMode="auto">
          <a:xfrm>
            <a:off x="609600" y="3657600"/>
            <a:ext cx="8153400" cy="609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76400" y="1057275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/>
              <a:t>P1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14400" y="1743075"/>
            <a:ext cx="2057400" cy="1076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Cache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1905000" y="151447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343400" y="1066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/>
              <a:t>P2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45720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086600" y="1066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/>
              <a:t>P3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3152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1143000" y="3138488"/>
            <a:ext cx="68580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7940675" y="3062288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0000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Bus</a:t>
            </a: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7315200" y="28336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4572000" y="28336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1905000" y="28336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92"/>
          <p:cNvSpPr>
            <a:spLocks noChangeArrowheads="1"/>
          </p:cNvSpPr>
          <p:nvPr/>
        </p:nvSpPr>
        <p:spPr bwMode="auto">
          <a:xfrm>
            <a:off x="3581400" y="1752600"/>
            <a:ext cx="2057400" cy="1076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Cache</a:t>
            </a:r>
          </a:p>
        </p:txBody>
      </p:sp>
      <p:sp>
        <p:nvSpPr>
          <p:cNvPr id="22" name="Rectangle 93"/>
          <p:cNvSpPr>
            <a:spLocks noChangeArrowheads="1"/>
          </p:cNvSpPr>
          <p:nvPr/>
        </p:nvSpPr>
        <p:spPr bwMode="auto">
          <a:xfrm>
            <a:off x="6324600" y="1752600"/>
            <a:ext cx="2057400" cy="1076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Cache</a:t>
            </a:r>
          </a:p>
        </p:txBody>
      </p:sp>
      <p:sp>
        <p:nvSpPr>
          <p:cNvPr id="23" name="Line 94"/>
          <p:cNvSpPr>
            <a:spLocks noChangeShapeType="1"/>
          </p:cNvSpPr>
          <p:nvPr/>
        </p:nvSpPr>
        <p:spPr bwMode="auto">
          <a:xfrm flipV="1">
            <a:off x="609600" y="3657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" name="Line 95"/>
          <p:cNvSpPr>
            <a:spLocks noChangeShapeType="1"/>
          </p:cNvSpPr>
          <p:nvPr/>
        </p:nvSpPr>
        <p:spPr bwMode="auto">
          <a:xfrm flipV="1">
            <a:off x="8763000" y="3657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" name="Line 96"/>
          <p:cNvSpPr>
            <a:spLocks noChangeShapeType="1"/>
          </p:cNvSpPr>
          <p:nvPr/>
        </p:nvSpPr>
        <p:spPr bwMode="auto">
          <a:xfrm>
            <a:off x="609600" y="36576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" name="Text Box 97"/>
          <p:cNvSpPr txBox="1">
            <a:spLocks noChangeArrowheads="1"/>
          </p:cNvSpPr>
          <p:nvPr/>
        </p:nvSpPr>
        <p:spPr bwMode="auto">
          <a:xfrm>
            <a:off x="4038600" y="3810000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7" name="Line 98"/>
          <p:cNvSpPr>
            <a:spLocks noChangeShapeType="1"/>
          </p:cNvSpPr>
          <p:nvPr/>
        </p:nvSpPr>
        <p:spPr bwMode="auto">
          <a:xfrm>
            <a:off x="4572000" y="33528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" name="AutoShape 196"/>
          <p:cNvCxnSpPr>
            <a:cxnSpLocks noChangeShapeType="1"/>
            <a:stCxn id="80" idx="2"/>
            <a:endCxn id="17" idx="1"/>
          </p:cNvCxnSpPr>
          <p:nvPr/>
        </p:nvCxnSpPr>
        <p:spPr bwMode="auto">
          <a:xfrm rot="16200000" flipH="1">
            <a:off x="4480719" y="-213519"/>
            <a:ext cx="427038" cy="6492875"/>
          </a:xfrm>
          <a:prstGeom prst="bentConnector2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Text Box 197"/>
          <p:cNvSpPr txBox="1">
            <a:spLocks noChangeArrowheads="1"/>
          </p:cNvSpPr>
          <p:nvPr/>
        </p:nvSpPr>
        <p:spPr bwMode="auto">
          <a:xfrm>
            <a:off x="6858000" y="3276600"/>
            <a:ext cx="8131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GETS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0" name="Rectangle 339"/>
          <p:cNvSpPr>
            <a:spLocks noChangeArrowheads="1"/>
          </p:cNvSpPr>
          <p:nvPr/>
        </p:nvSpPr>
        <p:spPr bwMode="auto">
          <a:xfrm>
            <a:off x="2057400" y="4538663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Rectangle 341"/>
          <p:cNvSpPr>
            <a:spLocks noChangeArrowheads="1"/>
          </p:cNvSpPr>
          <p:nvPr/>
        </p:nvSpPr>
        <p:spPr bwMode="auto">
          <a:xfrm>
            <a:off x="2057400" y="51816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Rectangle 342"/>
          <p:cNvSpPr>
            <a:spLocks noChangeArrowheads="1"/>
          </p:cNvSpPr>
          <p:nvPr/>
        </p:nvSpPr>
        <p:spPr bwMode="auto">
          <a:xfrm>
            <a:off x="2057400" y="54864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Rectangle 343"/>
          <p:cNvSpPr>
            <a:spLocks noChangeArrowheads="1"/>
          </p:cNvSpPr>
          <p:nvPr/>
        </p:nvSpPr>
        <p:spPr bwMode="auto">
          <a:xfrm>
            <a:off x="2057400" y="57912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Rectangle 344"/>
          <p:cNvSpPr>
            <a:spLocks noChangeArrowheads="1"/>
          </p:cNvSpPr>
          <p:nvPr/>
        </p:nvSpPr>
        <p:spPr bwMode="auto">
          <a:xfrm>
            <a:off x="2057400" y="60960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Rectangle 345"/>
          <p:cNvSpPr>
            <a:spLocks noChangeArrowheads="1"/>
          </p:cNvSpPr>
          <p:nvPr/>
        </p:nvSpPr>
        <p:spPr bwMode="auto">
          <a:xfrm>
            <a:off x="3276600" y="4538663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Rectangle 346"/>
          <p:cNvSpPr>
            <a:spLocks noChangeArrowheads="1"/>
          </p:cNvSpPr>
          <p:nvPr/>
        </p:nvSpPr>
        <p:spPr bwMode="auto">
          <a:xfrm>
            <a:off x="3276600" y="48768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Rectangle 347"/>
          <p:cNvSpPr>
            <a:spLocks noChangeArrowheads="1"/>
          </p:cNvSpPr>
          <p:nvPr/>
        </p:nvSpPr>
        <p:spPr bwMode="auto">
          <a:xfrm>
            <a:off x="3276600" y="51816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Rectangle 348"/>
          <p:cNvSpPr>
            <a:spLocks noChangeArrowheads="1"/>
          </p:cNvSpPr>
          <p:nvPr/>
        </p:nvSpPr>
        <p:spPr bwMode="auto">
          <a:xfrm>
            <a:off x="3276600" y="54864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Rectangle 349"/>
          <p:cNvSpPr>
            <a:spLocks noChangeArrowheads="1"/>
          </p:cNvSpPr>
          <p:nvPr/>
        </p:nvSpPr>
        <p:spPr bwMode="auto">
          <a:xfrm>
            <a:off x="3276600" y="57912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Rectangle 350"/>
          <p:cNvSpPr>
            <a:spLocks noChangeArrowheads="1"/>
          </p:cNvSpPr>
          <p:nvPr/>
        </p:nvSpPr>
        <p:spPr bwMode="auto">
          <a:xfrm>
            <a:off x="3276600" y="60960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Rectangle 351"/>
          <p:cNvSpPr>
            <a:spLocks noChangeArrowheads="1"/>
          </p:cNvSpPr>
          <p:nvPr/>
        </p:nvSpPr>
        <p:spPr bwMode="auto">
          <a:xfrm>
            <a:off x="4495800" y="4538663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Rectangle 352"/>
          <p:cNvSpPr>
            <a:spLocks noChangeArrowheads="1"/>
          </p:cNvSpPr>
          <p:nvPr/>
        </p:nvSpPr>
        <p:spPr bwMode="auto">
          <a:xfrm>
            <a:off x="4495800" y="48768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Rectangle 353"/>
          <p:cNvSpPr>
            <a:spLocks noChangeArrowheads="1"/>
          </p:cNvSpPr>
          <p:nvPr/>
        </p:nvSpPr>
        <p:spPr bwMode="auto">
          <a:xfrm>
            <a:off x="4495800" y="51816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Rectangle 354"/>
          <p:cNvSpPr>
            <a:spLocks noChangeArrowheads="1"/>
          </p:cNvSpPr>
          <p:nvPr/>
        </p:nvSpPr>
        <p:spPr bwMode="auto">
          <a:xfrm>
            <a:off x="4495800" y="54864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Rectangle 355"/>
          <p:cNvSpPr>
            <a:spLocks noChangeArrowheads="1"/>
          </p:cNvSpPr>
          <p:nvPr/>
        </p:nvSpPr>
        <p:spPr bwMode="auto">
          <a:xfrm>
            <a:off x="4495800" y="57912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Rectangle 356"/>
          <p:cNvSpPr>
            <a:spLocks noChangeArrowheads="1"/>
          </p:cNvSpPr>
          <p:nvPr/>
        </p:nvSpPr>
        <p:spPr bwMode="auto">
          <a:xfrm>
            <a:off x="4495800" y="60960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Rectangle 357"/>
          <p:cNvSpPr>
            <a:spLocks noChangeArrowheads="1"/>
          </p:cNvSpPr>
          <p:nvPr/>
        </p:nvSpPr>
        <p:spPr bwMode="auto">
          <a:xfrm>
            <a:off x="5715000" y="4538663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Rectangle 358"/>
          <p:cNvSpPr>
            <a:spLocks noChangeArrowheads="1"/>
          </p:cNvSpPr>
          <p:nvPr/>
        </p:nvSpPr>
        <p:spPr bwMode="auto">
          <a:xfrm>
            <a:off x="5715000" y="48768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Rectangle 359"/>
          <p:cNvSpPr>
            <a:spLocks noChangeArrowheads="1"/>
          </p:cNvSpPr>
          <p:nvPr/>
        </p:nvSpPr>
        <p:spPr bwMode="auto">
          <a:xfrm>
            <a:off x="5715000" y="51816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Rectangle 360"/>
          <p:cNvSpPr>
            <a:spLocks noChangeArrowheads="1"/>
          </p:cNvSpPr>
          <p:nvPr/>
        </p:nvSpPr>
        <p:spPr bwMode="auto">
          <a:xfrm>
            <a:off x="5715000" y="54864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" name="Rectangle 361"/>
          <p:cNvSpPr>
            <a:spLocks noChangeArrowheads="1"/>
          </p:cNvSpPr>
          <p:nvPr/>
        </p:nvSpPr>
        <p:spPr bwMode="auto">
          <a:xfrm>
            <a:off x="5715000" y="57912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Rectangle 362"/>
          <p:cNvSpPr>
            <a:spLocks noChangeArrowheads="1"/>
          </p:cNvSpPr>
          <p:nvPr/>
        </p:nvSpPr>
        <p:spPr bwMode="auto">
          <a:xfrm>
            <a:off x="5715000" y="60960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Rectangle 363"/>
          <p:cNvSpPr>
            <a:spLocks noChangeArrowheads="1"/>
          </p:cNvSpPr>
          <p:nvPr/>
        </p:nvSpPr>
        <p:spPr bwMode="auto">
          <a:xfrm>
            <a:off x="7315200" y="4538663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Rectangle 364"/>
          <p:cNvSpPr>
            <a:spLocks noChangeArrowheads="1"/>
          </p:cNvSpPr>
          <p:nvPr/>
        </p:nvSpPr>
        <p:spPr bwMode="auto">
          <a:xfrm>
            <a:off x="7315200" y="48768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Rectangle 365"/>
          <p:cNvSpPr>
            <a:spLocks noChangeArrowheads="1"/>
          </p:cNvSpPr>
          <p:nvPr/>
        </p:nvSpPr>
        <p:spPr bwMode="auto">
          <a:xfrm>
            <a:off x="7315200" y="51816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" name="Rectangle 366"/>
          <p:cNvSpPr>
            <a:spLocks noChangeArrowheads="1"/>
          </p:cNvSpPr>
          <p:nvPr/>
        </p:nvSpPr>
        <p:spPr bwMode="auto">
          <a:xfrm>
            <a:off x="7315200" y="54864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Rectangle 367"/>
          <p:cNvSpPr>
            <a:spLocks noChangeArrowheads="1"/>
          </p:cNvSpPr>
          <p:nvPr/>
        </p:nvSpPr>
        <p:spPr bwMode="auto">
          <a:xfrm>
            <a:off x="7315200" y="57912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" name="Rectangle 368"/>
          <p:cNvSpPr>
            <a:spLocks noChangeArrowheads="1"/>
          </p:cNvSpPr>
          <p:nvPr/>
        </p:nvSpPr>
        <p:spPr bwMode="auto">
          <a:xfrm>
            <a:off x="7315200" y="60960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369"/>
          <p:cNvSpPr>
            <a:spLocks noChangeArrowheads="1"/>
          </p:cNvSpPr>
          <p:nvPr/>
        </p:nvSpPr>
        <p:spPr bwMode="auto">
          <a:xfrm>
            <a:off x="228600" y="4538663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Rectangle 370"/>
          <p:cNvSpPr>
            <a:spLocks noChangeArrowheads="1"/>
          </p:cNvSpPr>
          <p:nvPr/>
        </p:nvSpPr>
        <p:spPr bwMode="auto">
          <a:xfrm>
            <a:off x="228600" y="48768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Rectangle 371"/>
          <p:cNvSpPr>
            <a:spLocks noChangeArrowheads="1"/>
          </p:cNvSpPr>
          <p:nvPr/>
        </p:nvSpPr>
        <p:spPr bwMode="auto">
          <a:xfrm>
            <a:off x="228600" y="51816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Rectangle 372"/>
          <p:cNvSpPr>
            <a:spLocks noChangeArrowheads="1"/>
          </p:cNvSpPr>
          <p:nvPr/>
        </p:nvSpPr>
        <p:spPr bwMode="auto">
          <a:xfrm>
            <a:off x="228600" y="54864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" name="Rectangle 373"/>
          <p:cNvSpPr>
            <a:spLocks noChangeArrowheads="1"/>
          </p:cNvSpPr>
          <p:nvPr/>
        </p:nvSpPr>
        <p:spPr bwMode="auto">
          <a:xfrm>
            <a:off x="228600" y="57912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" name="Rectangle 374"/>
          <p:cNvSpPr>
            <a:spLocks noChangeArrowheads="1"/>
          </p:cNvSpPr>
          <p:nvPr/>
        </p:nvSpPr>
        <p:spPr bwMode="auto">
          <a:xfrm>
            <a:off x="228600" y="60960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Text Box 375"/>
          <p:cNvSpPr txBox="1">
            <a:spLocks noChangeArrowheads="1"/>
          </p:cNvSpPr>
          <p:nvPr/>
        </p:nvSpPr>
        <p:spPr bwMode="auto">
          <a:xfrm>
            <a:off x="238125" y="4495800"/>
            <a:ext cx="1738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Processor Action</a:t>
            </a:r>
          </a:p>
        </p:txBody>
      </p:sp>
      <p:sp>
        <p:nvSpPr>
          <p:cNvPr id="66" name="Text Box 376"/>
          <p:cNvSpPr txBox="1">
            <a:spLocks noChangeArrowheads="1"/>
          </p:cNvSpPr>
          <p:nvPr/>
        </p:nvSpPr>
        <p:spPr bwMode="auto">
          <a:xfrm>
            <a:off x="2130425" y="4510088"/>
            <a:ext cx="1144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State in P1</a:t>
            </a:r>
          </a:p>
        </p:txBody>
      </p:sp>
      <p:sp>
        <p:nvSpPr>
          <p:cNvPr id="67" name="Text Box 377"/>
          <p:cNvSpPr txBox="1">
            <a:spLocks noChangeArrowheads="1"/>
          </p:cNvSpPr>
          <p:nvPr/>
        </p:nvSpPr>
        <p:spPr bwMode="auto">
          <a:xfrm>
            <a:off x="3349625" y="4495800"/>
            <a:ext cx="1144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State in P2</a:t>
            </a:r>
          </a:p>
        </p:txBody>
      </p:sp>
      <p:sp>
        <p:nvSpPr>
          <p:cNvPr id="68" name="Text Box 378"/>
          <p:cNvSpPr txBox="1">
            <a:spLocks noChangeArrowheads="1"/>
          </p:cNvSpPr>
          <p:nvPr/>
        </p:nvSpPr>
        <p:spPr bwMode="auto">
          <a:xfrm>
            <a:off x="4492625" y="4495800"/>
            <a:ext cx="1144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State in P3</a:t>
            </a:r>
          </a:p>
        </p:txBody>
      </p:sp>
      <p:sp>
        <p:nvSpPr>
          <p:cNvPr id="69" name="Text Box 379"/>
          <p:cNvSpPr txBox="1">
            <a:spLocks noChangeArrowheads="1"/>
          </p:cNvSpPr>
          <p:nvPr/>
        </p:nvSpPr>
        <p:spPr bwMode="auto">
          <a:xfrm>
            <a:off x="5722938" y="4495800"/>
            <a:ext cx="1654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Bus Transaction</a:t>
            </a:r>
          </a:p>
        </p:txBody>
      </p:sp>
      <p:sp>
        <p:nvSpPr>
          <p:cNvPr id="70" name="Text Box 380"/>
          <p:cNvSpPr txBox="1">
            <a:spLocks noChangeArrowheads="1"/>
          </p:cNvSpPr>
          <p:nvPr/>
        </p:nvSpPr>
        <p:spPr bwMode="auto">
          <a:xfrm>
            <a:off x="7439025" y="4495800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Data Supplier</a:t>
            </a:r>
          </a:p>
        </p:txBody>
      </p:sp>
      <p:grpSp>
        <p:nvGrpSpPr>
          <p:cNvPr id="71" name="Group 391"/>
          <p:cNvGrpSpPr>
            <a:grpSpLocks/>
          </p:cNvGrpSpPr>
          <p:nvPr/>
        </p:nvGrpSpPr>
        <p:grpSpPr bwMode="auto">
          <a:xfrm>
            <a:off x="2527300" y="4829175"/>
            <a:ext cx="6235700" cy="381000"/>
            <a:chOff x="1592" y="3024"/>
            <a:chExt cx="3928" cy="240"/>
          </a:xfrm>
        </p:grpSpPr>
        <p:sp>
          <p:nvSpPr>
            <p:cNvPr id="72" name="Text Box 382"/>
            <p:cNvSpPr txBox="1">
              <a:spLocks noChangeArrowheads="1"/>
            </p:cNvSpPr>
            <p:nvPr/>
          </p:nvSpPr>
          <p:spPr bwMode="auto">
            <a:xfrm>
              <a:off x="1592" y="303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73" name="Text Box 383"/>
            <p:cNvSpPr txBox="1">
              <a:spLocks noChangeArrowheads="1"/>
            </p:cNvSpPr>
            <p:nvPr/>
          </p:nvSpPr>
          <p:spPr bwMode="auto">
            <a:xfrm>
              <a:off x="230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74" name="Text Box 384"/>
            <p:cNvSpPr txBox="1">
              <a:spLocks noChangeArrowheads="1"/>
            </p:cNvSpPr>
            <p:nvPr/>
          </p:nvSpPr>
          <p:spPr bwMode="auto">
            <a:xfrm>
              <a:off x="302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75" name="Text Box 385"/>
            <p:cNvSpPr txBox="1">
              <a:spLocks noChangeArrowheads="1"/>
            </p:cNvSpPr>
            <p:nvPr/>
          </p:nvSpPr>
          <p:spPr bwMode="auto">
            <a:xfrm>
              <a:off x="3840" y="3024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GETS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76" name="Text Box 386"/>
            <p:cNvSpPr txBox="1">
              <a:spLocks noChangeArrowheads="1"/>
            </p:cNvSpPr>
            <p:nvPr/>
          </p:nvSpPr>
          <p:spPr bwMode="auto">
            <a:xfrm>
              <a:off x="4800" y="3024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Memory</a:t>
              </a:r>
            </a:p>
          </p:txBody>
        </p:sp>
      </p:grpSp>
      <p:sp>
        <p:nvSpPr>
          <p:cNvPr id="77" name="Text Box 387"/>
          <p:cNvSpPr txBox="1">
            <a:spLocks noChangeArrowheads="1"/>
          </p:cNvSpPr>
          <p:nvPr/>
        </p:nvSpPr>
        <p:spPr bwMode="auto">
          <a:xfrm>
            <a:off x="561975" y="4837113"/>
            <a:ext cx="1314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P1 reads X</a:t>
            </a:r>
          </a:p>
        </p:txBody>
      </p:sp>
      <p:sp>
        <p:nvSpPr>
          <p:cNvPr id="78" name="Rectangle 392"/>
          <p:cNvSpPr>
            <a:spLocks noChangeArrowheads="1"/>
          </p:cNvSpPr>
          <p:nvPr/>
        </p:nvSpPr>
        <p:spPr bwMode="auto">
          <a:xfrm>
            <a:off x="5486400" y="3917950"/>
            <a:ext cx="1066800" cy="3492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X=10</a:t>
            </a:r>
          </a:p>
        </p:txBody>
      </p:sp>
      <p:grpSp>
        <p:nvGrpSpPr>
          <p:cNvPr id="79" name="Group 396"/>
          <p:cNvGrpSpPr>
            <a:grpSpLocks/>
          </p:cNvGrpSpPr>
          <p:nvPr/>
        </p:nvGrpSpPr>
        <p:grpSpPr bwMode="auto">
          <a:xfrm>
            <a:off x="914400" y="2470150"/>
            <a:ext cx="5105400" cy="1447800"/>
            <a:chOff x="576" y="1556"/>
            <a:chExt cx="3216" cy="912"/>
          </a:xfrm>
        </p:grpSpPr>
        <p:sp>
          <p:nvSpPr>
            <p:cNvPr id="80" name="Rectangle 179"/>
            <p:cNvSpPr>
              <a:spLocks noChangeArrowheads="1"/>
            </p:cNvSpPr>
            <p:nvPr/>
          </p:nvSpPr>
          <p:spPr bwMode="auto">
            <a:xfrm>
              <a:off x="576" y="1556"/>
              <a:ext cx="672" cy="22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600"/>
                <a:t>X=10</a:t>
              </a:r>
            </a:p>
          </p:txBody>
        </p:sp>
        <p:sp>
          <p:nvSpPr>
            <p:cNvPr id="81" name="Rectangle 180"/>
            <p:cNvSpPr>
              <a:spLocks noChangeArrowheads="1"/>
            </p:cNvSpPr>
            <p:nvPr/>
          </p:nvSpPr>
          <p:spPr bwMode="auto">
            <a:xfrm>
              <a:off x="1248" y="1556"/>
              <a:ext cx="240" cy="220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</a:t>
              </a:r>
            </a:p>
          </p:txBody>
        </p:sp>
        <p:cxnSp>
          <p:nvCxnSpPr>
            <p:cNvPr id="82" name="AutoShape 395"/>
            <p:cNvCxnSpPr>
              <a:cxnSpLocks noChangeShapeType="1"/>
              <a:stCxn id="78" idx="0"/>
              <a:endCxn id="80" idx="2"/>
            </p:cNvCxnSpPr>
            <p:nvPr/>
          </p:nvCxnSpPr>
          <p:spPr bwMode="auto">
            <a:xfrm rot="5400000" flipH="1">
              <a:off x="2006" y="682"/>
              <a:ext cx="692" cy="2880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2974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MSI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57400" y="48768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" y="3657600"/>
            <a:ext cx="8153400" cy="609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76400" y="1057275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/>
              <a:t>P1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14400" y="1743075"/>
            <a:ext cx="2057400" cy="1076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Cache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1905000" y="151447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343400" y="1066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/>
              <a:t>P2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45720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7086600" y="1066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/>
              <a:t>P3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73152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143000" y="3138488"/>
            <a:ext cx="68580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7940675" y="3062288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0000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Bus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7315200" y="28336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4572000" y="28336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905000" y="28336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3581400" y="1752600"/>
            <a:ext cx="2057400" cy="1076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Cache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6324600" y="1752600"/>
            <a:ext cx="2057400" cy="1076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Cache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V="1">
            <a:off x="609600" y="3657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V="1">
            <a:off x="8763000" y="3657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609600" y="36576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4038600" y="3810000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4572000" y="33528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914400" y="2470150"/>
            <a:ext cx="1447800" cy="349250"/>
            <a:chOff x="576" y="1556"/>
            <a:chExt cx="912" cy="220"/>
          </a:xfrm>
        </p:grpSpPr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576" y="1556"/>
              <a:ext cx="672" cy="22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600"/>
                <a:t>X=10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1248" y="1556"/>
              <a:ext cx="240" cy="220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</a:t>
              </a:r>
            </a:p>
          </p:txBody>
        </p:sp>
      </p:grp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057400" y="4538663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057400" y="51816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057400" y="54864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2057400" y="57912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57400" y="60960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3276600" y="4538663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3276600" y="48768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3276600" y="51816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3276600" y="54864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3276600" y="57912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3276600" y="60960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4495800" y="4538663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4495800" y="48768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4495800" y="51816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4495800" y="54864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4495800" y="57912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4495800" y="60960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5715000" y="4538663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5715000" y="48768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5715000" y="51816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5715000" y="54864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5715000" y="57912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Rectangle 53"/>
          <p:cNvSpPr>
            <a:spLocks noChangeArrowheads="1"/>
          </p:cNvSpPr>
          <p:nvPr/>
        </p:nvSpPr>
        <p:spPr bwMode="auto">
          <a:xfrm>
            <a:off x="5715000" y="60960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Rectangle 54"/>
          <p:cNvSpPr>
            <a:spLocks noChangeArrowheads="1"/>
          </p:cNvSpPr>
          <p:nvPr/>
        </p:nvSpPr>
        <p:spPr bwMode="auto">
          <a:xfrm>
            <a:off x="7315200" y="4538663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Rectangle 55"/>
          <p:cNvSpPr>
            <a:spLocks noChangeArrowheads="1"/>
          </p:cNvSpPr>
          <p:nvPr/>
        </p:nvSpPr>
        <p:spPr bwMode="auto">
          <a:xfrm>
            <a:off x="7315200" y="48768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7315200" y="51816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Rectangle 57"/>
          <p:cNvSpPr>
            <a:spLocks noChangeArrowheads="1"/>
          </p:cNvSpPr>
          <p:nvPr/>
        </p:nvSpPr>
        <p:spPr bwMode="auto">
          <a:xfrm>
            <a:off x="7315200" y="54864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7315200" y="57912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59"/>
          <p:cNvSpPr>
            <a:spLocks noChangeArrowheads="1"/>
          </p:cNvSpPr>
          <p:nvPr/>
        </p:nvSpPr>
        <p:spPr bwMode="auto">
          <a:xfrm>
            <a:off x="7315200" y="60960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Rectangle 60"/>
          <p:cNvSpPr>
            <a:spLocks noChangeArrowheads="1"/>
          </p:cNvSpPr>
          <p:nvPr/>
        </p:nvSpPr>
        <p:spPr bwMode="auto">
          <a:xfrm>
            <a:off x="228600" y="4538663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Rectangle 61"/>
          <p:cNvSpPr>
            <a:spLocks noChangeArrowheads="1"/>
          </p:cNvSpPr>
          <p:nvPr/>
        </p:nvSpPr>
        <p:spPr bwMode="auto">
          <a:xfrm>
            <a:off x="228600" y="48768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Rectangle 62"/>
          <p:cNvSpPr>
            <a:spLocks noChangeArrowheads="1"/>
          </p:cNvSpPr>
          <p:nvPr/>
        </p:nvSpPr>
        <p:spPr bwMode="auto">
          <a:xfrm>
            <a:off x="228600" y="51816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" name="Rectangle 63"/>
          <p:cNvSpPr>
            <a:spLocks noChangeArrowheads="1"/>
          </p:cNvSpPr>
          <p:nvPr/>
        </p:nvSpPr>
        <p:spPr bwMode="auto">
          <a:xfrm>
            <a:off x="228600" y="54864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" name="Rectangle 64"/>
          <p:cNvSpPr>
            <a:spLocks noChangeArrowheads="1"/>
          </p:cNvSpPr>
          <p:nvPr/>
        </p:nvSpPr>
        <p:spPr bwMode="auto">
          <a:xfrm>
            <a:off x="228600" y="57912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228600" y="60960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Text Box 66"/>
          <p:cNvSpPr txBox="1">
            <a:spLocks noChangeArrowheads="1"/>
          </p:cNvSpPr>
          <p:nvPr/>
        </p:nvSpPr>
        <p:spPr bwMode="auto">
          <a:xfrm>
            <a:off x="238125" y="4495800"/>
            <a:ext cx="1738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Processor Action</a:t>
            </a:r>
          </a:p>
        </p:txBody>
      </p:sp>
      <p:sp>
        <p:nvSpPr>
          <p:cNvPr id="67" name="Text Box 67"/>
          <p:cNvSpPr txBox="1">
            <a:spLocks noChangeArrowheads="1"/>
          </p:cNvSpPr>
          <p:nvPr/>
        </p:nvSpPr>
        <p:spPr bwMode="auto">
          <a:xfrm>
            <a:off x="2130425" y="4510088"/>
            <a:ext cx="1144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State in P1</a:t>
            </a:r>
          </a:p>
        </p:txBody>
      </p:sp>
      <p:sp>
        <p:nvSpPr>
          <p:cNvPr id="68" name="Text Box 68"/>
          <p:cNvSpPr txBox="1">
            <a:spLocks noChangeArrowheads="1"/>
          </p:cNvSpPr>
          <p:nvPr/>
        </p:nvSpPr>
        <p:spPr bwMode="auto">
          <a:xfrm>
            <a:off x="3349625" y="4495800"/>
            <a:ext cx="1144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State in P2</a:t>
            </a:r>
          </a:p>
        </p:txBody>
      </p:sp>
      <p:sp>
        <p:nvSpPr>
          <p:cNvPr id="69" name="Text Box 69"/>
          <p:cNvSpPr txBox="1">
            <a:spLocks noChangeArrowheads="1"/>
          </p:cNvSpPr>
          <p:nvPr/>
        </p:nvSpPr>
        <p:spPr bwMode="auto">
          <a:xfrm>
            <a:off x="4492625" y="4495800"/>
            <a:ext cx="1144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State in P3</a:t>
            </a:r>
          </a:p>
        </p:txBody>
      </p:sp>
      <p:sp>
        <p:nvSpPr>
          <p:cNvPr id="70" name="Text Box 70"/>
          <p:cNvSpPr txBox="1">
            <a:spLocks noChangeArrowheads="1"/>
          </p:cNvSpPr>
          <p:nvPr/>
        </p:nvSpPr>
        <p:spPr bwMode="auto">
          <a:xfrm>
            <a:off x="5722938" y="4495800"/>
            <a:ext cx="1654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Bus Transaction</a:t>
            </a:r>
          </a:p>
        </p:txBody>
      </p:sp>
      <p:sp>
        <p:nvSpPr>
          <p:cNvPr id="71" name="Text Box 71"/>
          <p:cNvSpPr txBox="1">
            <a:spLocks noChangeArrowheads="1"/>
          </p:cNvSpPr>
          <p:nvPr/>
        </p:nvSpPr>
        <p:spPr bwMode="auto">
          <a:xfrm>
            <a:off x="7439025" y="4495800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Data Supplier</a:t>
            </a:r>
          </a:p>
        </p:txBody>
      </p:sp>
      <p:grpSp>
        <p:nvGrpSpPr>
          <p:cNvPr id="72" name="Group 72"/>
          <p:cNvGrpSpPr>
            <a:grpSpLocks/>
          </p:cNvGrpSpPr>
          <p:nvPr/>
        </p:nvGrpSpPr>
        <p:grpSpPr bwMode="auto">
          <a:xfrm>
            <a:off x="2527300" y="4829175"/>
            <a:ext cx="6235700" cy="381000"/>
            <a:chOff x="1592" y="3024"/>
            <a:chExt cx="3928" cy="240"/>
          </a:xfrm>
        </p:grpSpPr>
        <p:sp>
          <p:nvSpPr>
            <p:cNvPr id="73" name="Text Box 73"/>
            <p:cNvSpPr txBox="1">
              <a:spLocks noChangeArrowheads="1"/>
            </p:cNvSpPr>
            <p:nvPr/>
          </p:nvSpPr>
          <p:spPr bwMode="auto">
            <a:xfrm>
              <a:off x="1592" y="303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74" name="Text Box 74"/>
            <p:cNvSpPr txBox="1">
              <a:spLocks noChangeArrowheads="1"/>
            </p:cNvSpPr>
            <p:nvPr/>
          </p:nvSpPr>
          <p:spPr bwMode="auto">
            <a:xfrm>
              <a:off x="230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75" name="Text Box 75"/>
            <p:cNvSpPr txBox="1">
              <a:spLocks noChangeArrowheads="1"/>
            </p:cNvSpPr>
            <p:nvPr/>
          </p:nvSpPr>
          <p:spPr bwMode="auto">
            <a:xfrm>
              <a:off x="302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76" name="Text Box 76"/>
            <p:cNvSpPr txBox="1">
              <a:spLocks noChangeArrowheads="1"/>
            </p:cNvSpPr>
            <p:nvPr/>
          </p:nvSpPr>
          <p:spPr bwMode="auto">
            <a:xfrm>
              <a:off x="3840" y="3024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GETS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 Box 77"/>
            <p:cNvSpPr txBox="1">
              <a:spLocks noChangeArrowheads="1"/>
            </p:cNvSpPr>
            <p:nvPr/>
          </p:nvSpPr>
          <p:spPr bwMode="auto">
            <a:xfrm>
              <a:off x="4800" y="3024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Memory</a:t>
              </a:r>
            </a:p>
          </p:txBody>
        </p:sp>
      </p:grpSp>
      <p:sp>
        <p:nvSpPr>
          <p:cNvPr id="78" name="Text Box 78"/>
          <p:cNvSpPr txBox="1">
            <a:spLocks noChangeArrowheads="1"/>
          </p:cNvSpPr>
          <p:nvPr/>
        </p:nvSpPr>
        <p:spPr bwMode="auto">
          <a:xfrm>
            <a:off x="561975" y="4837113"/>
            <a:ext cx="1314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P1 reads X</a:t>
            </a:r>
          </a:p>
        </p:txBody>
      </p:sp>
      <p:sp>
        <p:nvSpPr>
          <p:cNvPr id="79" name="Text Box 79"/>
          <p:cNvSpPr txBox="1">
            <a:spLocks noChangeArrowheads="1"/>
          </p:cNvSpPr>
          <p:nvPr/>
        </p:nvSpPr>
        <p:spPr bwMode="auto">
          <a:xfrm>
            <a:off x="561975" y="5181600"/>
            <a:ext cx="131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P3 reads X</a:t>
            </a:r>
          </a:p>
        </p:txBody>
      </p:sp>
      <p:grpSp>
        <p:nvGrpSpPr>
          <p:cNvPr id="80" name="Group 81"/>
          <p:cNvGrpSpPr>
            <a:grpSpLocks/>
          </p:cNvGrpSpPr>
          <p:nvPr/>
        </p:nvGrpSpPr>
        <p:grpSpPr bwMode="auto">
          <a:xfrm>
            <a:off x="1143000" y="2828925"/>
            <a:ext cx="6210300" cy="817563"/>
            <a:chOff x="720" y="1782"/>
            <a:chExt cx="3912" cy="515"/>
          </a:xfrm>
        </p:grpSpPr>
        <p:sp>
          <p:nvSpPr>
            <p:cNvPr id="81" name="Text Box 30"/>
            <p:cNvSpPr txBox="1">
              <a:spLocks noChangeArrowheads="1"/>
            </p:cNvSpPr>
            <p:nvPr/>
          </p:nvSpPr>
          <p:spPr bwMode="auto">
            <a:xfrm>
              <a:off x="816" y="2064"/>
              <a:ext cx="5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GETS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82" name="AutoShape 80"/>
            <p:cNvCxnSpPr>
              <a:cxnSpLocks noChangeShapeType="1"/>
              <a:stCxn id="22" idx="2"/>
              <a:endCxn id="16" idx="1"/>
            </p:cNvCxnSpPr>
            <p:nvPr/>
          </p:nvCxnSpPr>
          <p:spPr bwMode="auto">
            <a:xfrm rot="5400000">
              <a:off x="2542" y="-40"/>
              <a:ext cx="267" cy="3912"/>
            </a:xfrm>
            <a:prstGeom prst="bentConnector4">
              <a:avLst>
                <a:gd name="adj1" fmla="val 100370"/>
                <a:gd name="adj2" fmla="val 94194"/>
              </a:avLst>
            </a:prstGeom>
            <a:noFill/>
            <a:ln w="12700">
              <a:solidFill>
                <a:srgbClr val="0000FF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3" name="Group 86"/>
          <p:cNvGrpSpPr>
            <a:grpSpLocks/>
          </p:cNvGrpSpPr>
          <p:nvPr/>
        </p:nvGrpSpPr>
        <p:grpSpPr bwMode="auto">
          <a:xfrm>
            <a:off x="4645025" y="2484438"/>
            <a:ext cx="3127375" cy="1325562"/>
            <a:chOff x="2926" y="1565"/>
            <a:chExt cx="1970" cy="835"/>
          </a:xfrm>
        </p:grpSpPr>
        <p:grpSp>
          <p:nvGrpSpPr>
            <p:cNvPr id="84" name="Group 82"/>
            <p:cNvGrpSpPr>
              <a:grpSpLocks/>
            </p:cNvGrpSpPr>
            <p:nvPr/>
          </p:nvGrpSpPr>
          <p:grpSpPr bwMode="auto">
            <a:xfrm>
              <a:off x="3984" y="1565"/>
              <a:ext cx="912" cy="220"/>
              <a:chOff x="576" y="1556"/>
              <a:chExt cx="912" cy="220"/>
            </a:xfrm>
          </p:grpSpPr>
          <p:sp>
            <p:nvSpPr>
              <p:cNvPr id="86" name="Rectangle 83"/>
              <p:cNvSpPr>
                <a:spLocks noChangeArrowheads="1"/>
              </p:cNvSpPr>
              <p:nvPr/>
            </p:nvSpPr>
            <p:spPr bwMode="auto">
              <a:xfrm>
                <a:off x="576" y="1556"/>
                <a:ext cx="672" cy="220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sz="1600"/>
                  <a:t>X=10</a:t>
                </a:r>
              </a:p>
            </p:txBody>
          </p:sp>
          <p:sp>
            <p:nvSpPr>
              <p:cNvPr id="87" name="Rectangle 84"/>
              <p:cNvSpPr>
                <a:spLocks noChangeArrowheads="1"/>
              </p:cNvSpPr>
              <p:nvPr/>
            </p:nvSpPr>
            <p:spPr bwMode="auto">
              <a:xfrm>
                <a:off x="1248" y="1556"/>
                <a:ext cx="240" cy="220"/>
              </a:xfrm>
              <a:prstGeom prst="rect">
                <a:avLst/>
              </a:prstGeom>
              <a:solidFill>
                <a:srgbClr val="FF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</a:p>
            </p:txBody>
          </p:sp>
        </p:grpSp>
        <p:cxnSp>
          <p:nvCxnSpPr>
            <p:cNvPr id="85" name="AutoShape 85"/>
            <p:cNvCxnSpPr>
              <a:cxnSpLocks noChangeShapeType="1"/>
              <a:stCxn id="26" idx="0"/>
              <a:endCxn id="86" idx="2"/>
            </p:cNvCxnSpPr>
            <p:nvPr/>
          </p:nvCxnSpPr>
          <p:spPr bwMode="auto">
            <a:xfrm rot="-5400000">
              <a:off x="3315" y="1396"/>
              <a:ext cx="615" cy="1394"/>
            </a:xfrm>
            <a:prstGeom prst="curvedConnector3">
              <a:avLst>
                <a:gd name="adj1" fmla="val 4991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2527300" y="5105400"/>
            <a:ext cx="6235700" cy="381000"/>
            <a:chOff x="1592" y="3024"/>
            <a:chExt cx="3928" cy="240"/>
          </a:xfrm>
        </p:grpSpPr>
        <p:sp>
          <p:nvSpPr>
            <p:cNvPr id="89" name="Text Box 88"/>
            <p:cNvSpPr txBox="1">
              <a:spLocks noChangeArrowheads="1"/>
            </p:cNvSpPr>
            <p:nvPr/>
          </p:nvSpPr>
          <p:spPr bwMode="auto">
            <a:xfrm>
              <a:off x="1592" y="303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90" name="Text Box 89"/>
            <p:cNvSpPr txBox="1">
              <a:spLocks noChangeArrowheads="1"/>
            </p:cNvSpPr>
            <p:nvPr/>
          </p:nvSpPr>
          <p:spPr bwMode="auto">
            <a:xfrm>
              <a:off x="230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91" name="Text Box 90"/>
            <p:cNvSpPr txBox="1">
              <a:spLocks noChangeArrowheads="1"/>
            </p:cNvSpPr>
            <p:nvPr/>
          </p:nvSpPr>
          <p:spPr bwMode="auto">
            <a:xfrm>
              <a:off x="302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92" name="Text Box 91"/>
            <p:cNvSpPr txBox="1">
              <a:spLocks noChangeArrowheads="1"/>
            </p:cNvSpPr>
            <p:nvPr/>
          </p:nvSpPr>
          <p:spPr bwMode="auto">
            <a:xfrm>
              <a:off x="3840" y="3024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GETS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 Box 92"/>
            <p:cNvSpPr txBox="1">
              <a:spLocks noChangeArrowheads="1"/>
            </p:cNvSpPr>
            <p:nvPr/>
          </p:nvSpPr>
          <p:spPr bwMode="auto">
            <a:xfrm>
              <a:off x="4800" y="3024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Memory</a:t>
              </a:r>
            </a:p>
          </p:txBody>
        </p:sp>
      </p:grp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5486400" y="3917950"/>
            <a:ext cx="1066800" cy="3492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X=10</a:t>
            </a:r>
          </a:p>
        </p:txBody>
      </p:sp>
      <p:sp>
        <p:nvSpPr>
          <p:cNvPr id="95" name="Text Box 112"/>
          <p:cNvSpPr txBox="1">
            <a:spLocks noChangeArrowheads="1"/>
          </p:cNvSpPr>
          <p:nvPr/>
        </p:nvSpPr>
        <p:spPr bwMode="auto">
          <a:xfrm>
            <a:off x="2814855" y="5462586"/>
            <a:ext cx="58161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Response comes from memory – more on this later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2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MSI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291513" y="6616700"/>
            <a:ext cx="606425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1100" b="1" kern="12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fld id="{745E5FDE-06AB-A54F-9749-7BC7541F0494}" type="slidenum">
              <a:rPr lang="en-US" altLang="zh-TW" smtClean="0">
                <a:solidFill>
                  <a:schemeClr val="bg2"/>
                </a:solidFill>
                <a:latin typeface="Franklin Gothic Book" charset="0"/>
              </a:rPr>
              <a:pPr eaLnBrk="1" hangingPunct="1"/>
              <a:t>15</a:t>
            </a:fld>
            <a:endParaRPr lang="en-US" altLang="zh-TW">
              <a:solidFill>
                <a:schemeClr val="bg2"/>
              </a:solidFill>
              <a:latin typeface="Franklin Gothic Book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057400" y="48768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09600" y="3657600"/>
            <a:ext cx="8153400" cy="609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676400" y="1057275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/>
              <a:t>P1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14400" y="1743075"/>
            <a:ext cx="2057400" cy="1076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Cache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1905000" y="151447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343400" y="1066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/>
              <a:t>P2</a:t>
            </a: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45720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086600" y="1066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/>
              <a:t>P3</a:t>
            </a: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73152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1143000" y="3138488"/>
            <a:ext cx="68580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7940675" y="3062288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0000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Bus</a:t>
            </a: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7315200" y="28336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4572000" y="28336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1905000" y="28336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3581400" y="1752600"/>
            <a:ext cx="2057400" cy="1076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Cache</a:t>
            </a: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6324600" y="1752600"/>
            <a:ext cx="2057400" cy="1076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Cache</a:t>
            </a: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 flipV="1">
            <a:off x="609600" y="3657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 flipV="1">
            <a:off x="8763000" y="3657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609600" y="36576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4038600" y="3810000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4572000" y="33528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914400" y="2470150"/>
            <a:ext cx="1447800" cy="349250"/>
            <a:chOff x="576" y="1556"/>
            <a:chExt cx="912" cy="220"/>
          </a:xfrm>
        </p:grpSpPr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576" y="1556"/>
              <a:ext cx="672" cy="22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600"/>
                <a:t>X=10</a:t>
              </a: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1248" y="1556"/>
              <a:ext cx="240" cy="220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</a:t>
              </a:r>
            </a:p>
          </p:txBody>
        </p:sp>
      </p:grp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2057400" y="4538663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2057400" y="51816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2057400" y="54864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2057400" y="57912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2057400" y="60960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3276600" y="4538663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3276600" y="48768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3276600" y="51816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3276600" y="54864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3276600" y="57912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3276600" y="60960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Rectangle 38"/>
          <p:cNvSpPr>
            <a:spLocks noChangeArrowheads="1"/>
          </p:cNvSpPr>
          <p:nvPr/>
        </p:nvSpPr>
        <p:spPr bwMode="auto">
          <a:xfrm>
            <a:off x="4495800" y="4538663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4495800" y="48768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4495800" y="51816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Rectangle 41"/>
          <p:cNvSpPr>
            <a:spLocks noChangeArrowheads="1"/>
          </p:cNvSpPr>
          <p:nvPr/>
        </p:nvSpPr>
        <p:spPr bwMode="auto">
          <a:xfrm>
            <a:off x="4495800" y="54864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4495800" y="57912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Rectangle 43"/>
          <p:cNvSpPr>
            <a:spLocks noChangeArrowheads="1"/>
          </p:cNvSpPr>
          <p:nvPr/>
        </p:nvSpPr>
        <p:spPr bwMode="auto">
          <a:xfrm>
            <a:off x="4495800" y="60960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Rectangle 44"/>
          <p:cNvSpPr>
            <a:spLocks noChangeArrowheads="1"/>
          </p:cNvSpPr>
          <p:nvPr/>
        </p:nvSpPr>
        <p:spPr bwMode="auto">
          <a:xfrm>
            <a:off x="5715000" y="4538663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Rectangle 45"/>
          <p:cNvSpPr>
            <a:spLocks noChangeArrowheads="1"/>
          </p:cNvSpPr>
          <p:nvPr/>
        </p:nvSpPr>
        <p:spPr bwMode="auto">
          <a:xfrm>
            <a:off x="5715000" y="48768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" name="Rectangle 46"/>
          <p:cNvSpPr>
            <a:spLocks noChangeArrowheads="1"/>
          </p:cNvSpPr>
          <p:nvPr/>
        </p:nvSpPr>
        <p:spPr bwMode="auto">
          <a:xfrm>
            <a:off x="5715000" y="51816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Rectangle 47"/>
          <p:cNvSpPr>
            <a:spLocks noChangeArrowheads="1"/>
          </p:cNvSpPr>
          <p:nvPr/>
        </p:nvSpPr>
        <p:spPr bwMode="auto">
          <a:xfrm>
            <a:off x="5715000" y="54864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Rectangle 48"/>
          <p:cNvSpPr>
            <a:spLocks noChangeArrowheads="1"/>
          </p:cNvSpPr>
          <p:nvPr/>
        </p:nvSpPr>
        <p:spPr bwMode="auto">
          <a:xfrm>
            <a:off x="5715000" y="57912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5715000" y="60960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Rectangle 50"/>
          <p:cNvSpPr>
            <a:spLocks noChangeArrowheads="1"/>
          </p:cNvSpPr>
          <p:nvPr/>
        </p:nvSpPr>
        <p:spPr bwMode="auto">
          <a:xfrm>
            <a:off x="7315200" y="4538663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" name="Rectangle 51"/>
          <p:cNvSpPr>
            <a:spLocks noChangeArrowheads="1"/>
          </p:cNvSpPr>
          <p:nvPr/>
        </p:nvSpPr>
        <p:spPr bwMode="auto">
          <a:xfrm>
            <a:off x="7315200" y="48768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Rectangle 52"/>
          <p:cNvSpPr>
            <a:spLocks noChangeArrowheads="1"/>
          </p:cNvSpPr>
          <p:nvPr/>
        </p:nvSpPr>
        <p:spPr bwMode="auto">
          <a:xfrm>
            <a:off x="7315200" y="51816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" name="Rectangle 53"/>
          <p:cNvSpPr>
            <a:spLocks noChangeArrowheads="1"/>
          </p:cNvSpPr>
          <p:nvPr/>
        </p:nvSpPr>
        <p:spPr bwMode="auto">
          <a:xfrm>
            <a:off x="7315200" y="54864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54"/>
          <p:cNvSpPr>
            <a:spLocks noChangeArrowheads="1"/>
          </p:cNvSpPr>
          <p:nvPr/>
        </p:nvSpPr>
        <p:spPr bwMode="auto">
          <a:xfrm>
            <a:off x="7315200" y="57912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Rectangle 55"/>
          <p:cNvSpPr>
            <a:spLocks noChangeArrowheads="1"/>
          </p:cNvSpPr>
          <p:nvPr/>
        </p:nvSpPr>
        <p:spPr bwMode="auto">
          <a:xfrm>
            <a:off x="7315200" y="60960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Rectangle 56"/>
          <p:cNvSpPr>
            <a:spLocks noChangeArrowheads="1"/>
          </p:cNvSpPr>
          <p:nvPr/>
        </p:nvSpPr>
        <p:spPr bwMode="auto">
          <a:xfrm>
            <a:off x="228600" y="4538663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Rectangle 57"/>
          <p:cNvSpPr>
            <a:spLocks noChangeArrowheads="1"/>
          </p:cNvSpPr>
          <p:nvPr/>
        </p:nvSpPr>
        <p:spPr bwMode="auto">
          <a:xfrm>
            <a:off x="228600" y="48768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" name="Rectangle 58"/>
          <p:cNvSpPr>
            <a:spLocks noChangeArrowheads="1"/>
          </p:cNvSpPr>
          <p:nvPr/>
        </p:nvSpPr>
        <p:spPr bwMode="auto">
          <a:xfrm>
            <a:off x="228600" y="51816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" name="Rectangle 59"/>
          <p:cNvSpPr>
            <a:spLocks noChangeArrowheads="1"/>
          </p:cNvSpPr>
          <p:nvPr/>
        </p:nvSpPr>
        <p:spPr bwMode="auto">
          <a:xfrm>
            <a:off x="228600" y="54864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Rectangle 60"/>
          <p:cNvSpPr>
            <a:spLocks noChangeArrowheads="1"/>
          </p:cNvSpPr>
          <p:nvPr/>
        </p:nvSpPr>
        <p:spPr bwMode="auto">
          <a:xfrm>
            <a:off x="228600" y="57912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Rectangle 61"/>
          <p:cNvSpPr>
            <a:spLocks noChangeArrowheads="1"/>
          </p:cNvSpPr>
          <p:nvPr/>
        </p:nvSpPr>
        <p:spPr bwMode="auto">
          <a:xfrm>
            <a:off x="228600" y="60960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" name="Text Box 62"/>
          <p:cNvSpPr txBox="1">
            <a:spLocks noChangeArrowheads="1"/>
          </p:cNvSpPr>
          <p:nvPr/>
        </p:nvSpPr>
        <p:spPr bwMode="auto">
          <a:xfrm>
            <a:off x="238125" y="4495800"/>
            <a:ext cx="1738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Processor Action</a:t>
            </a:r>
          </a:p>
        </p:txBody>
      </p:sp>
      <p:sp>
        <p:nvSpPr>
          <p:cNvPr id="68" name="Text Box 63"/>
          <p:cNvSpPr txBox="1">
            <a:spLocks noChangeArrowheads="1"/>
          </p:cNvSpPr>
          <p:nvPr/>
        </p:nvSpPr>
        <p:spPr bwMode="auto">
          <a:xfrm>
            <a:off x="2130425" y="4510088"/>
            <a:ext cx="1144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State in P1</a:t>
            </a:r>
          </a:p>
        </p:txBody>
      </p:sp>
      <p:sp>
        <p:nvSpPr>
          <p:cNvPr id="69" name="Text Box 64"/>
          <p:cNvSpPr txBox="1">
            <a:spLocks noChangeArrowheads="1"/>
          </p:cNvSpPr>
          <p:nvPr/>
        </p:nvSpPr>
        <p:spPr bwMode="auto">
          <a:xfrm>
            <a:off x="3349625" y="4495800"/>
            <a:ext cx="1144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State in P2</a:t>
            </a:r>
          </a:p>
        </p:txBody>
      </p:sp>
      <p:sp>
        <p:nvSpPr>
          <p:cNvPr id="70" name="Text Box 65"/>
          <p:cNvSpPr txBox="1">
            <a:spLocks noChangeArrowheads="1"/>
          </p:cNvSpPr>
          <p:nvPr/>
        </p:nvSpPr>
        <p:spPr bwMode="auto">
          <a:xfrm>
            <a:off x="4492625" y="4495800"/>
            <a:ext cx="1144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State in P3</a:t>
            </a:r>
          </a:p>
        </p:txBody>
      </p: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5722938" y="4495800"/>
            <a:ext cx="1654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Bus Transaction</a:t>
            </a:r>
          </a:p>
        </p:txBody>
      </p:sp>
      <p:sp>
        <p:nvSpPr>
          <p:cNvPr id="72" name="Text Box 67"/>
          <p:cNvSpPr txBox="1">
            <a:spLocks noChangeArrowheads="1"/>
          </p:cNvSpPr>
          <p:nvPr/>
        </p:nvSpPr>
        <p:spPr bwMode="auto">
          <a:xfrm>
            <a:off x="7439025" y="4495800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Data Supplier</a:t>
            </a:r>
          </a:p>
        </p:txBody>
      </p:sp>
      <p:grpSp>
        <p:nvGrpSpPr>
          <p:cNvPr id="73" name="Group 68"/>
          <p:cNvGrpSpPr>
            <a:grpSpLocks/>
          </p:cNvGrpSpPr>
          <p:nvPr/>
        </p:nvGrpSpPr>
        <p:grpSpPr bwMode="auto">
          <a:xfrm>
            <a:off x="2527300" y="4829175"/>
            <a:ext cx="6235700" cy="381000"/>
            <a:chOff x="1592" y="3024"/>
            <a:chExt cx="3928" cy="240"/>
          </a:xfrm>
        </p:grpSpPr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1592" y="303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75" name="Text Box 70"/>
            <p:cNvSpPr txBox="1">
              <a:spLocks noChangeArrowheads="1"/>
            </p:cNvSpPr>
            <p:nvPr/>
          </p:nvSpPr>
          <p:spPr bwMode="auto">
            <a:xfrm>
              <a:off x="230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76" name="Text Box 71"/>
            <p:cNvSpPr txBox="1">
              <a:spLocks noChangeArrowheads="1"/>
            </p:cNvSpPr>
            <p:nvPr/>
          </p:nvSpPr>
          <p:spPr bwMode="auto">
            <a:xfrm>
              <a:off x="302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77" name="Text Box 72"/>
            <p:cNvSpPr txBox="1">
              <a:spLocks noChangeArrowheads="1"/>
            </p:cNvSpPr>
            <p:nvPr/>
          </p:nvSpPr>
          <p:spPr bwMode="auto">
            <a:xfrm>
              <a:off x="3840" y="3024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GETS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 Box 73"/>
            <p:cNvSpPr txBox="1">
              <a:spLocks noChangeArrowheads="1"/>
            </p:cNvSpPr>
            <p:nvPr/>
          </p:nvSpPr>
          <p:spPr bwMode="auto">
            <a:xfrm>
              <a:off x="4800" y="3024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Memory</a:t>
              </a:r>
            </a:p>
          </p:txBody>
        </p:sp>
      </p:grpSp>
      <p:sp>
        <p:nvSpPr>
          <p:cNvPr id="79" name="Text Box 74"/>
          <p:cNvSpPr txBox="1">
            <a:spLocks noChangeArrowheads="1"/>
          </p:cNvSpPr>
          <p:nvPr/>
        </p:nvSpPr>
        <p:spPr bwMode="auto">
          <a:xfrm>
            <a:off x="561975" y="4837113"/>
            <a:ext cx="1314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P1 reads X</a:t>
            </a:r>
          </a:p>
        </p:txBody>
      </p:sp>
      <p:sp>
        <p:nvSpPr>
          <p:cNvPr id="80" name="Text Box 75"/>
          <p:cNvSpPr txBox="1">
            <a:spLocks noChangeArrowheads="1"/>
          </p:cNvSpPr>
          <p:nvPr/>
        </p:nvSpPr>
        <p:spPr bwMode="auto">
          <a:xfrm>
            <a:off x="561975" y="5181600"/>
            <a:ext cx="131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P3 reads X</a:t>
            </a:r>
          </a:p>
        </p:txBody>
      </p:sp>
      <p:sp>
        <p:nvSpPr>
          <p:cNvPr id="81" name="Rectangle 81"/>
          <p:cNvSpPr>
            <a:spLocks noChangeArrowheads="1"/>
          </p:cNvSpPr>
          <p:nvPr/>
        </p:nvSpPr>
        <p:spPr bwMode="auto">
          <a:xfrm>
            <a:off x="6324600" y="2486025"/>
            <a:ext cx="1066800" cy="3492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X=10</a:t>
            </a:r>
          </a:p>
        </p:txBody>
      </p:sp>
      <p:sp>
        <p:nvSpPr>
          <p:cNvPr id="82" name="Rectangle 82"/>
          <p:cNvSpPr>
            <a:spLocks noChangeArrowheads="1"/>
          </p:cNvSpPr>
          <p:nvPr/>
        </p:nvSpPr>
        <p:spPr bwMode="auto">
          <a:xfrm>
            <a:off x="7391400" y="2484438"/>
            <a:ext cx="381000" cy="349250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</a:p>
        </p:txBody>
      </p:sp>
      <p:grpSp>
        <p:nvGrpSpPr>
          <p:cNvPr id="83" name="Group 84"/>
          <p:cNvGrpSpPr>
            <a:grpSpLocks/>
          </p:cNvGrpSpPr>
          <p:nvPr/>
        </p:nvGrpSpPr>
        <p:grpSpPr bwMode="auto">
          <a:xfrm>
            <a:off x="2514600" y="5105400"/>
            <a:ext cx="6235700" cy="381000"/>
            <a:chOff x="1592" y="3024"/>
            <a:chExt cx="3928" cy="240"/>
          </a:xfrm>
        </p:grpSpPr>
        <p:sp>
          <p:nvSpPr>
            <p:cNvPr id="84" name="Text Box 85"/>
            <p:cNvSpPr txBox="1">
              <a:spLocks noChangeArrowheads="1"/>
            </p:cNvSpPr>
            <p:nvPr/>
          </p:nvSpPr>
          <p:spPr bwMode="auto">
            <a:xfrm>
              <a:off x="1592" y="303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85" name="Text Box 86"/>
            <p:cNvSpPr txBox="1">
              <a:spLocks noChangeArrowheads="1"/>
            </p:cNvSpPr>
            <p:nvPr/>
          </p:nvSpPr>
          <p:spPr bwMode="auto">
            <a:xfrm>
              <a:off x="230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86" name="Text Box 87"/>
            <p:cNvSpPr txBox="1">
              <a:spLocks noChangeArrowheads="1"/>
            </p:cNvSpPr>
            <p:nvPr/>
          </p:nvSpPr>
          <p:spPr bwMode="auto">
            <a:xfrm>
              <a:off x="302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87" name="Text Box 88"/>
            <p:cNvSpPr txBox="1">
              <a:spLocks noChangeArrowheads="1"/>
            </p:cNvSpPr>
            <p:nvPr/>
          </p:nvSpPr>
          <p:spPr bwMode="auto">
            <a:xfrm>
              <a:off x="3840" y="3024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GETS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88" name="Text Box 89"/>
            <p:cNvSpPr txBox="1">
              <a:spLocks noChangeArrowheads="1"/>
            </p:cNvSpPr>
            <p:nvPr/>
          </p:nvSpPr>
          <p:spPr bwMode="auto">
            <a:xfrm>
              <a:off x="4800" y="3024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Memory</a:t>
              </a:r>
            </a:p>
          </p:txBody>
        </p:sp>
      </p:grpSp>
      <p:sp>
        <p:nvSpPr>
          <p:cNvPr id="89" name="Text Box 90"/>
          <p:cNvSpPr txBox="1">
            <a:spLocks noChangeArrowheads="1"/>
          </p:cNvSpPr>
          <p:nvPr/>
        </p:nvSpPr>
        <p:spPr bwMode="auto">
          <a:xfrm>
            <a:off x="549275" y="5486400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P3 writes X</a:t>
            </a:r>
          </a:p>
        </p:txBody>
      </p:sp>
      <p:grpSp>
        <p:nvGrpSpPr>
          <p:cNvPr id="90" name="Group 95"/>
          <p:cNvGrpSpPr>
            <a:grpSpLocks/>
          </p:cNvGrpSpPr>
          <p:nvPr/>
        </p:nvGrpSpPr>
        <p:grpSpPr bwMode="auto">
          <a:xfrm>
            <a:off x="1143000" y="2828925"/>
            <a:ext cx="6210300" cy="817563"/>
            <a:chOff x="720" y="1782"/>
            <a:chExt cx="3912" cy="515"/>
          </a:xfrm>
        </p:grpSpPr>
        <p:sp>
          <p:nvSpPr>
            <p:cNvPr id="91" name="Text Box 77"/>
            <p:cNvSpPr txBox="1">
              <a:spLocks noChangeArrowheads="1"/>
            </p:cNvSpPr>
            <p:nvPr/>
          </p:nvSpPr>
          <p:spPr bwMode="auto">
            <a:xfrm>
              <a:off x="768" y="2064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FF0000"/>
                  </a:solidFill>
                </a:rPr>
                <a:t>INV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2" name="AutoShape 93"/>
            <p:cNvCxnSpPr>
              <a:cxnSpLocks noChangeShapeType="1"/>
            </p:cNvCxnSpPr>
            <p:nvPr/>
          </p:nvCxnSpPr>
          <p:spPr bwMode="auto">
            <a:xfrm rot="5400000">
              <a:off x="2542" y="-40"/>
              <a:ext cx="267" cy="3912"/>
            </a:xfrm>
            <a:prstGeom prst="bentConnector4">
              <a:avLst>
                <a:gd name="adj1" fmla="val 100370"/>
                <a:gd name="adj2" fmla="val 94194"/>
              </a:avLst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93" name="Line 96"/>
          <p:cNvSpPr>
            <a:spLocks noChangeShapeType="1"/>
          </p:cNvSpPr>
          <p:nvPr/>
        </p:nvSpPr>
        <p:spPr bwMode="auto">
          <a:xfrm flipV="1">
            <a:off x="2133600" y="28194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94" name="Group 97"/>
          <p:cNvGrpSpPr>
            <a:grpSpLocks/>
          </p:cNvGrpSpPr>
          <p:nvPr/>
        </p:nvGrpSpPr>
        <p:grpSpPr bwMode="auto">
          <a:xfrm>
            <a:off x="914400" y="2470150"/>
            <a:ext cx="1447800" cy="349250"/>
            <a:chOff x="576" y="1556"/>
            <a:chExt cx="912" cy="220"/>
          </a:xfrm>
        </p:grpSpPr>
        <p:sp>
          <p:nvSpPr>
            <p:cNvPr id="95" name="Rectangle 98"/>
            <p:cNvSpPr>
              <a:spLocks noChangeArrowheads="1"/>
            </p:cNvSpPr>
            <p:nvPr/>
          </p:nvSpPr>
          <p:spPr bwMode="auto">
            <a:xfrm>
              <a:off x="576" y="1556"/>
              <a:ext cx="672" cy="22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600"/>
                <a:t>---</a:t>
              </a:r>
            </a:p>
          </p:txBody>
        </p:sp>
        <p:sp>
          <p:nvSpPr>
            <p:cNvPr id="96" name="Rectangle 99"/>
            <p:cNvSpPr>
              <a:spLocks noChangeArrowheads="1"/>
            </p:cNvSpPr>
            <p:nvPr/>
          </p:nvSpPr>
          <p:spPr bwMode="auto">
            <a:xfrm>
              <a:off x="1248" y="1556"/>
              <a:ext cx="240" cy="220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</a:t>
              </a:r>
            </a:p>
          </p:txBody>
        </p:sp>
      </p:grpSp>
      <p:sp>
        <p:nvSpPr>
          <p:cNvPr id="97" name="Rectangle 100"/>
          <p:cNvSpPr>
            <a:spLocks noChangeArrowheads="1"/>
          </p:cNvSpPr>
          <p:nvPr/>
        </p:nvSpPr>
        <p:spPr bwMode="auto">
          <a:xfrm>
            <a:off x="7391400" y="2484438"/>
            <a:ext cx="381000" cy="349250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M</a:t>
            </a:r>
          </a:p>
        </p:txBody>
      </p:sp>
      <p:sp>
        <p:nvSpPr>
          <p:cNvPr id="98" name="Text Box 102"/>
          <p:cNvSpPr txBox="1">
            <a:spLocks noChangeArrowheads="1"/>
          </p:cNvSpPr>
          <p:nvPr/>
        </p:nvSpPr>
        <p:spPr bwMode="auto">
          <a:xfrm>
            <a:off x="2590800" y="5424488"/>
            <a:ext cx="266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99" name="Text Box 103"/>
          <p:cNvSpPr txBox="1">
            <a:spLocks noChangeArrowheads="1"/>
          </p:cNvSpPr>
          <p:nvPr/>
        </p:nvSpPr>
        <p:spPr bwMode="auto">
          <a:xfrm>
            <a:off x="3676650" y="5410200"/>
            <a:ext cx="657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---</a:t>
            </a:r>
          </a:p>
        </p:txBody>
      </p:sp>
      <p:sp>
        <p:nvSpPr>
          <p:cNvPr id="100" name="Text Box 104"/>
          <p:cNvSpPr txBox="1">
            <a:spLocks noChangeArrowheads="1"/>
          </p:cNvSpPr>
          <p:nvPr/>
        </p:nvSpPr>
        <p:spPr bwMode="auto">
          <a:xfrm>
            <a:off x="4819650" y="5410200"/>
            <a:ext cx="657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101" name="Text Box 105"/>
          <p:cNvSpPr txBox="1">
            <a:spLocks noChangeArrowheads="1"/>
          </p:cNvSpPr>
          <p:nvPr/>
        </p:nvSpPr>
        <p:spPr bwMode="auto">
          <a:xfrm>
            <a:off x="6096000" y="54102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INV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2" name="Text Box 106"/>
          <p:cNvSpPr txBox="1">
            <a:spLocks noChangeArrowheads="1"/>
          </p:cNvSpPr>
          <p:nvPr/>
        </p:nvSpPr>
        <p:spPr bwMode="auto">
          <a:xfrm>
            <a:off x="7613650" y="5410200"/>
            <a:ext cx="1230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endParaRPr lang="en-US">
              <a:solidFill>
                <a:srgbClr val="0000FF"/>
              </a:solidFill>
            </a:endParaRPr>
          </a:p>
        </p:txBody>
      </p:sp>
      <p:sp>
        <p:nvSpPr>
          <p:cNvPr id="103" name="Rectangle 109"/>
          <p:cNvSpPr>
            <a:spLocks noChangeArrowheads="1"/>
          </p:cNvSpPr>
          <p:nvPr/>
        </p:nvSpPr>
        <p:spPr bwMode="auto">
          <a:xfrm>
            <a:off x="5486400" y="3917950"/>
            <a:ext cx="1066800" cy="3492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X=10</a:t>
            </a:r>
          </a:p>
        </p:txBody>
      </p:sp>
      <p:sp>
        <p:nvSpPr>
          <p:cNvPr id="104" name="Rectangle 110"/>
          <p:cNvSpPr>
            <a:spLocks noChangeArrowheads="1"/>
          </p:cNvSpPr>
          <p:nvPr/>
        </p:nvSpPr>
        <p:spPr bwMode="auto">
          <a:xfrm>
            <a:off x="6324600" y="2484438"/>
            <a:ext cx="1066800" cy="3492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X=-25</a:t>
            </a:r>
          </a:p>
        </p:txBody>
      </p:sp>
      <p:sp>
        <p:nvSpPr>
          <p:cNvPr id="105" name="Text Box 111"/>
          <p:cNvSpPr txBox="1">
            <a:spLocks noChangeArrowheads="1"/>
          </p:cNvSpPr>
          <p:nvPr/>
        </p:nvSpPr>
        <p:spPr bwMode="auto">
          <a:xfrm>
            <a:off x="7620000" y="54102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27228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93" grpId="0" animBg="1"/>
      <p:bldP spid="97" grpId="0" animBg="1"/>
      <p:bldP spid="98" grpId="0"/>
      <p:bldP spid="99" grpId="0"/>
      <p:bldP spid="100" grpId="0"/>
      <p:bldP spid="101" grpId="0"/>
      <p:bldP spid="104" grpId="0" animBg="1"/>
      <p:bldP spid="10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MSI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57400" y="48768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" y="3657600"/>
            <a:ext cx="8153400" cy="609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76400" y="1057275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/>
              <a:t>P1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14400" y="1743075"/>
            <a:ext cx="2057400" cy="1076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Cache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1905000" y="151447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343400" y="1066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/>
              <a:t>P2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45720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7086600" y="1066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/>
              <a:t>P3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73152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143000" y="3138488"/>
            <a:ext cx="68580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7940675" y="3062288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0000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Bus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7315200" y="28336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4572000" y="28336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905000" y="28336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3581400" y="1752600"/>
            <a:ext cx="2057400" cy="1076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Cache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6324600" y="1752600"/>
            <a:ext cx="2057400" cy="1076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Cache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V="1">
            <a:off x="609600" y="3657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V="1">
            <a:off x="8763000" y="3657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609600" y="36576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4038600" y="3810000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4572000" y="33528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057400" y="4538663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057400" y="51816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7400" y="54864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057400" y="57912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057400" y="60960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276600" y="4538663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276600" y="48768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276600" y="51816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276600" y="54864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276600" y="57912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276600" y="60960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495800" y="4538663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495800" y="48768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4495800" y="51816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495800" y="54864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495800" y="57912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495800" y="60960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715000" y="4538663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5715000" y="48768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715000" y="51816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5715000" y="54864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5715000" y="57912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715000" y="60960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7315200" y="4538663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7315200" y="48768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7315200" y="51816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7315200" y="54864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315200" y="57912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7315200" y="60960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28600" y="4538663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228600" y="48768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28600" y="51816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228600" y="54864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228600" y="57912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228600" y="60960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" name="Text Box 62"/>
          <p:cNvSpPr txBox="1">
            <a:spLocks noChangeArrowheads="1"/>
          </p:cNvSpPr>
          <p:nvPr/>
        </p:nvSpPr>
        <p:spPr bwMode="auto">
          <a:xfrm>
            <a:off x="238125" y="4495800"/>
            <a:ext cx="1738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Processor Action</a:t>
            </a:r>
          </a:p>
        </p:txBody>
      </p:sp>
      <p:sp>
        <p:nvSpPr>
          <p:cNvPr id="64" name="Text Box 63"/>
          <p:cNvSpPr txBox="1">
            <a:spLocks noChangeArrowheads="1"/>
          </p:cNvSpPr>
          <p:nvPr/>
        </p:nvSpPr>
        <p:spPr bwMode="auto">
          <a:xfrm>
            <a:off x="2130425" y="4510088"/>
            <a:ext cx="1144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State in P1</a:t>
            </a:r>
          </a:p>
        </p:txBody>
      </p:sp>
      <p:sp>
        <p:nvSpPr>
          <p:cNvPr id="65" name="Text Box 64"/>
          <p:cNvSpPr txBox="1">
            <a:spLocks noChangeArrowheads="1"/>
          </p:cNvSpPr>
          <p:nvPr/>
        </p:nvSpPr>
        <p:spPr bwMode="auto">
          <a:xfrm>
            <a:off x="3349625" y="4495800"/>
            <a:ext cx="1144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State in P2</a:t>
            </a:r>
          </a:p>
        </p:txBody>
      </p:sp>
      <p:sp>
        <p:nvSpPr>
          <p:cNvPr id="66" name="Text Box 65"/>
          <p:cNvSpPr txBox="1">
            <a:spLocks noChangeArrowheads="1"/>
          </p:cNvSpPr>
          <p:nvPr/>
        </p:nvSpPr>
        <p:spPr bwMode="auto">
          <a:xfrm>
            <a:off x="4492625" y="4495800"/>
            <a:ext cx="1144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State in P3</a:t>
            </a:r>
          </a:p>
        </p:txBody>
      </p:sp>
      <p:sp>
        <p:nvSpPr>
          <p:cNvPr id="67" name="Text Box 66"/>
          <p:cNvSpPr txBox="1">
            <a:spLocks noChangeArrowheads="1"/>
          </p:cNvSpPr>
          <p:nvPr/>
        </p:nvSpPr>
        <p:spPr bwMode="auto">
          <a:xfrm>
            <a:off x="5722938" y="4495800"/>
            <a:ext cx="1654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Bus Transaction</a:t>
            </a:r>
          </a:p>
        </p:txBody>
      </p:sp>
      <p:sp>
        <p:nvSpPr>
          <p:cNvPr id="68" name="Text Box 67"/>
          <p:cNvSpPr txBox="1">
            <a:spLocks noChangeArrowheads="1"/>
          </p:cNvSpPr>
          <p:nvPr/>
        </p:nvSpPr>
        <p:spPr bwMode="auto">
          <a:xfrm>
            <a:off x="7439025" y="4495800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Data Supplier</a:t>
            </a:r>
          </a:p>
        </p:txBody>
      </p:sp>
      <p:grpSp>
        <p:nvGrpSpPr>
          <p:cNvPr id="69" name="Group 68"/>
          <p:cNvGrpSpPr>
            <a:grpSpLocks/>
          </p:cNvGrpSpPr>
          <p:nvPr/>
        </p:nvGrpSpPr>
        <p:grpSpPr bwMode="auto">
          <a:xfrm>
            <a:off x="2527300" y="4829175"/>
            <a:ext cx="6235700" cy="381000"/>
            <a:chOff x="1592" y="3024"/>
            <a:chExt cx="3928" cy="240"/>
          </a:xfrm>
        </p:grpSpPr>
        <p:sp>
          <p:nvSpPr>
            <p:cNvPr id="70" name="Text Box 69"/>
            <p:cNvSpPr txBox="1">
              <a:spLocks noChangeArrowheads="1"/>
            </p:cNvSpPr>
            <p:nvPr/>
          </p:nvSpPr>
          <p:spPr bwMode="auto">
            <a:xfrm>
              <a:off x="1592" y="303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71" name="Text Box 70"/>
            <p:cNvSpPr txBox="1">
              <a:spLocks noChangeArrowheads="1"/>
            </p:cNvSpPr>
            <p:nvPr/>
          </p:nvSpPr>
          <p:spPr bwMode="auto">
            <a:xfrm>
              <a:off x="230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72" name="Text Box 71"/>
            <p:cNvSpPr txBox="1">
              <a:spLocks noChangeArrowheads="1"/>
            </p:cNvSpPr>
            <p:nvPr/>
          </p:nvSpPr>
          <p:spPr bwMode="auto">
            <a:xfrm>
              <a:off x="302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73" name="Text Box 72"/>
            <p:cNvSpPr txBox="1">
              <a:spLocks noChangeArrowheads="1"/>
            </p:cNvSpPr>
            <p:nvPr/>
          </p:nvSpPr>
          <p:spPr bwMode="auto">
            <a:xfrm>
              <a:off x="3840" y="3024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GETS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74" name="Text Box 73"/>
            <p:cNvSpPr txBox="1">
              <a:spLocks noChangeArrowheads="1"/>
            </p:cNvSpPr>
            <p:nvPr/>
          </p:nvSpPr>
          <p:spPr bwMode="auto">
            <a:xfrm>
              <a:off x="4800" y="3024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Memory</a:t>
              </a:r>
            </a:p>
          </p:txBody>
        </p:sp>
      </p:grpSp>
      <p:sp>
        <p:nvSpPr>
          <p:cNvPr id="75" name="Text Box 74"/>
          <p:cNvSpPr txBox="1">
            <a:spLocks noChangeArrowheads="1"/>
          </p:cNvSpPr>
          <p:nvPr/>
        </p:nvSpPr>
        <p:spPr bwMode="auto">
          <a:xfrm>
            <a:off x="561975" y="4837113"/>
            <a:ext cx="1314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P1 reads X</a:t>
            </a:r>
          </a:p>
        </p:txBody>
      </p:sp>
      <p:sp>
        <p:nvSpPr>
          <p:cNvPr id="76" name="Text Box 75"/>
          <p:cNvSpPr txBox="1">
            <a:spLocks noChangeArrowheads="1"/>
          </p:cNvSpPr>
          <p:nvPr/>
        </p:nvSpPr>
        <p:spPr bwMode="auto">
          <a:xfrm>
            <a:off x="561975" y="5181600"/>
            <a:ext cx="131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P3 reads X</a:t>
            </a: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6324600" y="2484438"/>
            <a:ext cx="1066800" cy="3492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X=-25</a:t>
            </a: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7391400" y="2484438"/>
            <a:ext cx="381000" cy="349250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M</a:t>
            </a:r>
          </a:p>
        </p:txBody>
      </p: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2527300" y="5105400"/>
            <a:ext cx="6235700" cy="381000"/>
            <a:chOff x="1592" y="3024"/>
            <a:chExt cx="3928" cy="240"/>
          </a:xfrm>
        </p:grpSpPr>
        <p:sp>
          <p:nvSpPr>
            <p:cNvPr id="80" name="Text Box 79"/>
            <p:cNvSpPr txBox="1">
              <a:spLocks noChangeArrowheads="1"/>
            </p:cNvSpPr>
            <p:nvPr/>
          </p:nvSpPr>
          <p:spPr bwMode="auto">
            <a:xfrm>
              <a:off x="1592" y="303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81" name="Text Box 80"/>
            <p:cNvSpPr txBox="1">
              <a:spLocks noChangeArrowheads="1"/>
            </p:cNvSpPr>
            <p:nvPr/>
          </p:nvSpPr>
          <p:spPr bwMode="auto">
            <a:xfrm>
              <a:off x="230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82" name="Text Box 81"/>
            <p:cNvSpPr txBox="1">
              <a:spLocks noChangeArrowheads="1"/>
            </p:cNvSpPr>
            <p:nvPr/>
          </p:nvSpPr>
          <p:spPr bwMode="auto">
            <a:xfrm>
              <a:off x="302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83" name="Text Box 82"/>
            <p:cNvSpPr txBox="1">
              <a:spLocks noChangeArrowheads="1"/>
            </p:cNvSpPr>
            <p:nvPr/>
          </p:nvSpPr>
          <p:spPr bwMode="auto">
            <a:xfrm>
              <a:off x="3840" y="3024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GETS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84" name="Text Box 83"/>
            <p:cNvSpPr txBox="1">
              <a:spLocks noChangeArrowheads="1"/>
            </p:cNvSpPr>
            <p:nvPr/>
          </p:nvSpPr>
          <p:spPr bwMode="auto">
            <a:xfrm>
              <a:off x="4800" y="3024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Memory</a:t>
              </a:r>
            </a:p>
          </p:txBody>
        </p:sp>
      </p:grpSp>
      <p:sp>
        <p:nvSpPr>
          <p:cNvPr id="85" name="Text Box 84"/>
          <p:cNvSpPr txBox="1">
            <a:spLocks noChangeArrowheads="1"/>
          </p:cNvSpPr>
          <p:nvPr/>
        </p:nvSpPr>
        <p:spPr bwMode="auto">
          <a:xfrm>
            <a:off x="549275" y="5486400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P3 writes X</a:t>
            </a:r>
          </a:p>
        </p:txBody>
      </p:sp>
      <p:sp>
        <p:nvSpPr>
          <p:cNvPr id="86" name="Rectangle 90"/>
          <p:cNvSpPr>
            <a:spLocks noChangeArrowheads="1"/>
          </p:cNvSpPr>
          <p:nvPr/>
        </p:nvSpPr>
        <p:spPr bwMode="auto">
          <a:xfrm>
            <a:off x="914400" y="2470150"/>
            <a:ext cx="1066800" cy="3492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---</a:t>
            </a:r>
          </a:p>
        </p:txBody>
      </p:sp>
      <p:sp>
        <p:nvSpPr>
          <p:cNvPr id="87" name="Rectangle 91"/>
          <p:cNvSpPr>
            <a:spLocks noChangeArrowheads="1"/>
          </p:cNvSpPr>
          <p:nvPr/>
        </p:nvSpPr>
        <p:spPr bwMode="auto">
          <a:xfrm>
            <a:off x="1981200" y="2470150"/>
            <a:ext cx="381000" cy="349250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</a:p>
        </p:txBody>
      </p:sp>
      <p:grpSp>
        <p:nvGrpSpPr>
          <p:cNvPr id="88" name="Group 93"/>
          <p:cNvGrpSpPr>
            <a:grpSpLocks/>
          </p:cNvGrpSpPr>
          <p:nvPr/>
        </p:nvGrpSpPr>
        <p:grpSpPr bwMode="auto">
          <a:xfrm>
            <a:off x="2557463" y="5438775"/>
            <a:ext cx="6253162" cy="381000"/>
            <a:chOff x="1611" y="3426"/>
            <a:chExt cx="3939" cy="240"/>
          </a:xfrm>
        </p:grpSpPr>
        <p:sp>
          <p:nvSpPr>
            <p:cNvPr id="89" name="Text Box 94"/>
            <p:cNvSpPr txBox="1">
              <a:spLocks noChangeArrowheads="1"/>
            </p:cNvSpPr>
            <p:nvPr/>
          </p:nvSpPr>
          <p:spPr bwMode="auto">
            <a:xfrm>
              <a:off x="1611" y="3435"/>
              <a:ext cx="1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I</a:t>
              </a:r>
            </a:p>
          </p:txBody>
        </p:sp>
        <p:sp>
          <p:nvSpPr>
            <p:cNvPr id="90" name="Text Box 95"/>
            <p:cNvSpPr txBox="1">
              <a:spLocks noChangeArrowheads="1"/>
            </p:cNvSpPr>
            <p:nvPr/>
          </p:nvSpPr>
          <p:spPr bwMode="auto">
            <a:xfrm>
              <a:off x="2295" y="3426"/>
              <a:ext cx="4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91" name="Text Box 96"/>
            <p:cNvSpPr txBox="1">
              <a:spLocks noChangeArrowheads="1"/>
            </p:cNvSpPr>
            <p:nvPr/>
          </p:nvSpPr>
          <p:spPr bwMode="auto">
            <a:xfrm>
              <a:off x="3015" y="3426"/>
              <a:ext cx="4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M</a:t>
              </a:r>
            </a:p>
          </p:txBody>
        </p:sp>
        <p:sp>
          <p:nvSpPr>
            <p:cNvPr id="92" name="Text Box 97"/>
            <p:cNvSpPr txBox="1">
              <a:spLocks noChangeArrowheads="1"/>
            </p:cNvSpPr>
            <p:nvPr/>
          </p:nvSpPr>
          <p:spPr bwMode="auto">
            <a:xfrm>
              <a:off x="3831" y="3426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INV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 Box 98"/>
            <p:cNvSpPr txBox="1">
              <a:spLocks noChangeArrowheads="1"/>
            </p:cNvSpPr>
            <p:nvPr/>
          </p:nvSpPr>
          <p:spPr bwMode="auto">
            <a:xfrm>
              <a:off x="4775" y="3426"/>
              <a:ext cx="7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endParaRPr lang="en-US">
                <a:solidFill>
                  <a:srgbClr val="0000FF"/>
                </a:solidFill>
              </a:endParaRPr>
            </a:p>
          </p:txBody>
        </p:sp>
      </p:grpSp>
      <p:sp>
        <p:nvSpPr>
          <p:cNvPr id="94" name="Text Box 99"/>
          <p:cNvSpPr txBox="1">
            <a:spLocks noChangeArrowheads="1"/>
          </p:cNvSpPr>
          <p:nvPr/>
        </p:nvSpPr>
        <p:spPr bwMode="auto">
          <a:xfrm>
            <a:off x="560388" y="5791200"/>
            <a:ext cx="131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P1 reads X</a:t>
            </a:r>
          </a:p>
        </p:txBody>
      </p:sp>
      <p:grpSp>
        <p:nvGrpSpPr>
          <p:cNvPr id="95" name="Group 103"/>
          <p:cNvGrpSpPr>
            <a:grpSpLocks/>
          </p:cNvGrpSpPr>
          <p:nvPr/>
        </p:nvGrpSpPr>
        <p:grpSpPr bwMode="auto">
          <a:xfrm>
            <a:off x="2171700" y="2819400"/>
            <a:ext cx="5768975" cy="903288"/>
            <a:chOff x="1368" y="1776"/>
            <a:chExt cx="3634" cy="569"/>
          </a:xfrm>
        </p:grpSpPr>
        <p:sp>
          <p:nvSpPr>
            <p:cNvPr id="96" name="Text Box 86"/>
            <p:cNvSpPr txBox="1">
              <a:spLocks noChangeArrowheads="1"/>
            </p:cNvSpPr>
            <p:nvPr/>
          </p:nvSpPr>
          <p:spPr bwMode="auto">
            <a:xfrm>
              <a:off x="4320" y="2112"/>
              <a:ext cx="5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GETS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97" name="AutoShape 100"/>
            <p:cNvCxnSpPr>
              <a:cxnSpLocks noChangeShapeType="1"/>
              <a:stCxn id="87" idx="2"/>
            </p:cNvCxnSpPr>
            <p:nvPr/>
          </p:nvCxnSpPr>
          <p:spPr bwMode="auto">
            <a:xfrm rot="16200000" flipH="1">
              <a:off x="3050" y="94"/>
              <a:ext cx="269" cy="3634"/>
            </a:xfrm>
            <a:prstGeom prst="bentConnector2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98" name="AutoShape 102"/>
          <p:cNvCxnSpPr>
            <a:cxnSpLocks noChangeShapeType="1"/>
            <a:stCxn id="77" idx="2"/>
            <a:endCxn id="86" idx="2"/>
          </p:cNvCxnSpPr>
          <p:nvPr/>
        </p:nvCxnSpPr>
        <p:spPr bwMode="auto">
          <a:xfrm rot="16200000" flipV="1">
            <a:off x="4145756" y="121444"/>
            <a:ext cx="14288" cy="5410200"/>
          </a:xfrm>
          <a:prstGeom prst="bentConnector3">
            <a:avLst>
              <a:gd name="adj1" fmla="val -160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9" name="Rectangle 104"/>
          <p:cNvSpPr>
            <a:spLocks noChangeArrowheads="1"/>
          </p:cNvSpPr>
          <p:nvPr/>
        </p:nvSpPr>
        <p:spPr bwMode="auto">
          <a:xfrm>
            <a:off x="914400" y="2470150"/>
            <a:ext cx="1066800" cy="3492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X=-25</a:t>
            </a:r>
          </a:p>
        </p:txBody>
      </p:sp>
      <p:sp>
        <p:nvSpPr>
          <p:cNvPr id="100" name="Rectangle 105"/>
          <p:cNvSpPr>
            <a:spLocks noChangeArrowheads="1"/>
          </p:cNvSpPr>
          <p:nvPr/>
        </p:nvSpPr>
        <p:spPr bwMode="auto">
          <a:xfrm>
            <a:off x="1981200" y="2466975"/>
            <a:ext cx="381000" cy="349250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</a:p>
        </p:txBody>
      </p:sp>
      <p:sp>
        <p:nvSpPr>
          <p:cNvPr id="101" name="Rectangle 106"/>
          <p:cNvSpPr>
            <a:spLocks noChangeArrowheads="1"/>
          </p:cNvSpPr>
          <p:nvPr/>
        </p:nvSpPr>
        <p:spPr bwMode="auto">
          <a:xfrm>
            <a:off x="7391400" y="2484438"/>
            <a:ext cx="381000" cy="349250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</a:p>
        </p:txBody>
      </p:sp>
      <p:grpSp>
        <p:nvGrpSpPr>
          <p:cNvPr id="102" name="Group 107"/>
          <p:cNvGrpSpPr>
            <a:grpSpLocks/>
          </p:cNvGrpSpPr>
          <p:nvPr/>
        </p:nvGrpSpPr>
        <p:grpSpPr bwMode="auto">
          <a:xfrm>
            <a:off x="2557463" y="5776913"/>
            <a:ext cx="6253162" cy="381000"/>
            <a:chOff x="1611" y="3426"/>
            <a:chExt cx="3939" cy="240"/>
          </a:xfrm>
        </p:grpSpPr>
        <p:sp>
          <p:nvSpPr>
            <p:cNvPr id="103" name="Text Box 108"/>
            <p:cNvSpPr txBox="1">
              <a:spLocks noChangeArrowheads="1"/>
            </p:cNvSpPr>
            <p:nvPr/>
          </p:nvSpPr>
          <p:spPr bwMode="auto">
            <a:xfrm>
              <a:off x="1611" y="3435"/>
              <a:ext cx="1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104" name="Text Box 109"/>
            <p:cNvSpPr txBox="1">
              <a:spLocks noChangeArrowheads="1"/>
            </p:cNvSpPr>
            <p:nvPr/>
          </p:nvSpPr>
          <p:spPr bwMode="auto">
            <a:xfrm>
              <a:off x="2295" y="3426"/>
              <a:ext cx="4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105" name="Text Box 110"/>
            <p:cNvSpPr txBox="1">
              <a:spLocks noChangeArrowheads="1"/>
            </p:cNvSpPr>
            <p:nvPr/>
          </p:nvSpPr>
          <p:spPr bwMode="auto">
            <a:xfrm>
              <a:off x="3015" y="3426"/>
              <a:ext cx="4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106" name="Text Box 111"/>
            <p:cNvSpPr txBox="1">
              <a:spLocks noChangeArrowheads="1"/>
            </p:cNvSpPr>
            <p:nvPr/>
          </p:nvSpPr>
          <p:spPr bwMode="auto">
            <a:xfrm>
              <a:off x="3831" y="3426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GETS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07" name="Text Box 112"/>
            <p:cNvSpPr txBox="1">
              <a:spLocks noChangeArrowheads="1"/>
            </p:cNvSpPr>
            <p:nvPr/>
          </p:nvSpPr>
          <p:spPr bwMode="auto">
            <a:xfrm>
              <a:off x="4775" y="3426"/>
              <a:ext cx="7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P3 Cache</a:t>
              </a:r>
            </a:p>
          </p:txBody>
        </p:sp>
      </p:grpSp>
      <p:sp>
        <p:nvSpPr>
          <p:cNvPr id="108" name="Line 113"/>
          <p:cNvSpPr>
            <a:spLocks noChangeShapeType="1"/>
          </p:cNvSpPr>
          <p:nvPr/>
        </p:nvSpPr>
        <p:spPr bwMode="auto">
          <a:xfrm>
            <a:off x="6019800" y="3048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" name="Rectangle 114"/>
          <p:cNvSpPr>
            <a:spLocks noChangeArrowheads="1"/>
          </p:cNvSpPr>
          <p:nvPr/>
        </p:nvSpPr>
        <p:spPr bwMode="auto">
          <a:xfrm>
            <a:off x="5486400" y="3917950"/>
            <a:ext cx="1066800" cy="3492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X=10</a:t>
            </a:r>
          </a:p>
        </p:txBody>
      </p:sp>
      <p:sp>
        <p:nvSpPr>
          <p:cNvPr id="110" name="Rectangle 115"/>
          <p:cNvSpPr>
            <a:spLocks noChangeArrowheads="1"/>
          </p:cNvSpPr>
          <p:nvPr/>
        </p:nvSpPr>
        <p:spPr bwMode="auto">
          <a:xfrm>
            <a:off x="5486400" y="3917950"/>
            <a:ext cx="1066800" cy="3492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X=-25</a:t>
            </a:r>
          </a:p>
        </p:txBody>
      </p:sp>
      <p:sp>
        <p:nvSpPr>
          <p:cNvPr id="111" name="Text Box 116"/>
          <p:cNvSpPr txBox="1">
            <a:spLocks noChangeArrowheads="1"/>
          </p:cNvSpPr>
          <p:nvPr/>
        </p:nvSpPr>
        <p:spPr bwMode="auto">
          <a:xfrm>
            <a:off x="7620000" y="54102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71984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9" grpId="0" animBg="1"/>
      <p:bldP spid="100" grpId="0" animBg="1"/>
      <p:bldP spid="101" grpId="0" animBg="1"/>
      <p:bldP spid="108" grpId="0" animBg="1"/>
      <p:bldP spid="1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MSI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57400" y="48768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" y="3657600"/>
            <a:ext cx="8153400" cy="609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76400" y="1057275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/>
              <a:t>P1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14400" y="1743075"/>
            <a:ext cx="2057400" cy="1076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Cache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1905000" y="151447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343400" y="1066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/>
              <a:t>P2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45720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7086600" y="1066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/>
              <a:t>P3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7315200" y="1524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143000" y="3138488"/>
            <a:ext cx="68580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7940675" y="3062288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0000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Bus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7315200" y="28336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4572000" y="28336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905000" y="28336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3581400" y="1752600"/>
            <a:ext cx="2057400" cy="1076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Cache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6324600" y="1752600"/>
            <a:ext cx="2057400" cy="10763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Cache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V="1">
            <a:off x="609600" y="3657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V="1">
            <a:off x="8763000" y="3657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609600" y="36576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4038600" y="3810000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4572000" y="33528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2057400" y="4538663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057400" y="51816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2057400" y="54864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2057400" y="57912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2057400" y="60960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3276600" y="4538663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3276600" y="48768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3276600" y="51816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3276600" y="54864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3276600" y="57912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3276600" y="60960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4495800" y="4538663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4495800" y="48768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495800" y="51816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4495800" y="54864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4495800" y="57912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4495800" y="60960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5715000" y="4538663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5715000" y="48768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5715000" y="51816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5715000" y="54864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5715000" y="57912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5715000" y="60960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" name="Rectangle 47"/>
          <p:cNvSpPr>
            <a:spLocks noChangeArrowheads="1"/>
          </p:cNvSpPr>
          <p:nvPr/>
        </p:nvSpPr>
        <p:spPr bwMode="auto">
          <a:xfrm>
            <a:off x="7315200" y="4538663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Rectangle 48"/>
          <p:cNvSpPr>
            <a:spLocks noChangeArrowheads="1"/>
          </p:cNvSpPr>
          <p:nvPr/>
        </p:nvSpPr>
        <p:spPr bwMode="auto">
          <a:xfrm>
            <a:off x="7315200" y="48768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7315200" y="51816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Rectangle 50"/>
          <p:cNvSpPr>
            <a:spLocks noChangeArrowheads="1"/>
          </p:cNvSpPr>
          <p:nvPr/>
        </p:nvSpPr>
        <p:spPr bwMode="auto">
          <a:xfrm>
            <a:off x="7315200" y="54864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Rectangle 51"/>
          <p:cNvSpPr>
            <a:spLocks noChangeArrowheads="1"/>
          </p:cNvSpPr>
          <p:nvPr/>
        </p:nvSpPr>
        <p:spPr bwMode="auto">
          <a:xfrm>
            <a:off x="7315200" y="57912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" name="Rectangle 52"/>
          <p:cNvSpPr>
            <a:spLocks noChangeArrowheads="1"/>
          </p:cNvSpPr>
          <p:nvPr/>
        </p:nvSpPr>
        <p:spPr bwMode="auto">
          <a:xfrm>
            <a:off x="7315200" y="60960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Rectangle 53"/>
          <p:cNvSpPr>
            <a:spLocks noChangeArrowheads="1"/>
          </p:cNvSpPr>
          <p:nvPr/>
        </p:nvSpPr>
        <p:spPr bwMode="auto">
          <a:xfrm>
            <a:off x="228600" y="4538663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" name="Rectangle 54"/>
          <p:cNvSpPr>
            <a:spLocks noChangeArrowheads="1"/>
          </p:cNvSpPr>
          <p:nvPr/>
        </p:nvSpPr>
        <p:spPr bwMode="auto">
          <a:xfrm>
            <a:off x="228600" y="48768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55"/>
          <p:cNvSpPr>
            <a:spLocks noChangeArrowheads="1"/>
          </p:cNvSpPr>
          <p:nvPr/>
        </p:nvSpPr>
        <p:spPr bwMode="auto">
          <a:xfrm>
            <a:off x="228600" y="51816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Rectangle 56"/>
          <p:cNvSpPr>
            <a:spLocks noChangeArrowheads="1"/>
          </p:cNvSpPr>
          <p:nvPr/>
        </p:nvSpPr>
        <p:spPr bwMode="auto">
          <a:xfrm>
            <a:off x="228600" y="54864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Rectangle 57"/>
          <p:cNvSpPr>
            <a:spLocks noChangeArrowheads="1"/>
          </p:cNvSpPr>
          <p:nvPr/>
        </p:nvSpPr>
        <p:spPr bwMode="auto">
          <a:xfrm>
            <a:off x="228600" y="57912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Rectangle 58"/>
          <p:cNvSpPr>
            <a:spLocks noChangeArrowheads="1"/>
          </p:cNvSpPr>
          <p:nvPr/>
        </p:nvSpPr>
        <p:spPr bwMode="auto">
          <a:xfrm>
            <a:off x="228600" y="60960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" name="Text Box 59"/>
          <p:cNvSpPr txBox="1">
            <a:spLocks noChangeArrowheads="1"/>
          </p:cNvSpPr>
          <p:nvPr/>
        </p:nvSpPr>
        <p:spPr bwMode="auto">
          <a:xfrm>
            <a:off x="238125" y="4495800"/>
            <a:ext cx="1738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Processor Action</a:t>
            </a:r>
          </a:p>
        </p:txBody>
      </p:sp>
      <p:sp>
        <p:nvSpPr>
          <p:cNvPr id="64" name="Text Box 60"/>
          <p:cNvSpPr txBox="1">
            <a:spLocks noChangeArrowheads="1"/>
          </p:cNvSpPr>
          <p:nvPr/>
        </p:nvSpPr>
        <p:spPr bwMode="auto">
          <a:xfrm>
            <a:off x="2130425" y="4510088"/>
            <a:ext cx="1144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State in P1</a:t>
            </a:r>
          </a:p>
        </p:txBody>
      </p:sp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3349625" y="4495800"/>
            <a:ext cx="1144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State in P2</a:t>
            </a:r>
          </a:p>
        </p:txBody>
      </p:sp>
      <p:sp>
        <p:nvSpPr>
          <p:cNvPr id="66" name="Text Box 62"/>
          <p:cNvSpPr txBox="1">
            <a:spLocks noChangeArrowheads="1"/>
          </p:cNvSpPr>
          <p:nvPr/>
        </p:nvSpPr>
        <p:spPr bwMode="auto">
          <a:xfrm>
            <a:off x="4492625" y="4495800"/>
            <a:ext cx="1144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State in P3</a:t>
            </a:r>
          </a:p>
        </p:txBody>
      </p: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5722938" y="4495800"/>
            <a:ext cx="1654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Bus Transaction</a:t>
            </a:r>
          </a:p>
        </p:txBody>
      </p:sp>
      <p:sp>
        <p:nvSpPr>
          <p:cNvPr id="68" name="Text Box 64"/>
          <p:cNvSpPr txBox="1">
            <a:spLocks noChangeArrowheads="1"/>
          </p:cNvSpPr>
          <p:nvPr/>
        </p:nvSpPr>
        <p:spPr bwMode="auto">
          <a:xfrm>
            <a:off x="7439025" y="4495800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b="1">
                <a:latin typeface="Arial Narrow" charset="0"/>
              </a:rPr>
              <a:t>Data Supplier</a:t>
            </a:r>
          </a:p>
        </p:txBody>
      </p:sp>
      <p:grpSp>
        <p:nvGrpSpPr>
          <p:cNvPr id="69" name="Group 65"/>
          <p:cNvGrpSpPr>
            <a:grpSpLocks/>
          </p:cNvGrpSpPr>
          <p:nvPr/>
        </p:nvGrpSpPr>
        <p:grpSpPr bwMode="auto">
          <a:xfrm>
            <a:off x="2527300" y="4829175"/>
            <a:ext cx="6235700" cy="381000"/>
            <a:chOff x="1592" y="3024"/>
            <a:chExt cx="3928" cy="240"/>
          </a:xfrm>
        </p:grpSpPr>
        <p:sp>
          <p:nvSpPr>
            <p:cNvPr id="70" name="Text Box 66"/>
            <p:cNvSpPr txBox="1">
              <a:spLocks noChangeArrowheads="1"/>
            </p:cNvSpPr>
            <p:nvPr/>
          </p:nvSpPr>
          <p:spPr bwMode="auto">
            <a:xfrm>
              <a:off x="1592" y="303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71" name="Text Box 67"/>
            <p:cNvSpPr txBox="1">
              <a:spLocks noChangeArrowheads="1"/>
            </p:cNvSpPr>
            <p:nvPr/>
          </p:nvSpPr>
          <p:spPr bwMode="auto">
            <a:xfrm>
              <a:off x="230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72" name="Text Box 68"/>
            <p:cNvSpPr txBox="1">
              <a:spLocks noChangeArrowheads="1"/>
            </p:cNvSpPr>
            <p:nvPr/>
          </p:nvSpPr>
          <p:spPr bwMode="auto">
            <a:xfrm>
              <a:off x="302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73" name="Text Box 69"/>
            <p:cNvSpPr txBox="1">
              <a:spLocks noChangeArrowheads="1"/>
            </p:cNvSpPr>
            <p:nvPr/>
          </p:nvSpPr>
          <p:spPr bwMode="auto">
            <a:xfrm>
              <a:off x="3840" y="3024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GETS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74" name="Text Box 70"/>
            <p:cNvSpPr txBox="1">
              <a:spLocks noChangeArrowheads="1"/>
            </p:cNvSpPr>
            <p:nvPr/>
          </p:nvSpPr>
          <p:spPr bwMode="auto">
            <a:xfrm>
              <a:off x="4800" y="3024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Memory</a:t>
              </a:r>
            </a:p>
          </p:txBody>
        </p:sp>
      </p:grpSp>
      <p:sp>
        <p:nvSpPr>
          <p:cNvPr id="75" name="Text Box 71"/>
          <p:cNvSpPr txBox="1">
            <a:spLocks noChangeArrowheads="1"/>
          </p:cNvSpPr>
          <p:nvPr/>
        </p:nvSpPr>
        <p:spPr bwMode="auto">
          <a:xfrm>
            <a:off x="561975" y="4837113"/>
            <a:ext cx="1314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P1 reads X</a:t>
            </a:r>
          </a:p>
        </p:txBody>
      </p:sp>
      <p:sp>
        <p:nvSpPr>
          <p:cNvPr id="76" name="Text Box 72"/>
          <p:cNvSpPr txBox="1">
            <a:spLocks noChangeArrowheads="1"/>
          </p:cNvSpPr>
          <p:nvPr/>
        </p:nvSpPr>
        <p:spPr bwMode="auto">
          <a:xfrm>
            <a:off x="561975" y="5181600"/>
            <a:ext cx="131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P3 reads X</a:t>
            </a:r>
          </a:p>
        </p:txBody>
      </p:sp>
      <p:sp>
        <p:nvSpPr>
          <p:cNvPr id="77" name="Rectangle 73"/>
          <p:cNvSpPr>
            <a:spLocks noChangeArrowheads="1"/>
          </p:cNvSpPr>
          <p:nvPr/>
        </p:nvSpPr>
        <p:spPr bwMode="auto">
          <a:xfrm>
            <a:off x="6324600" y="2484438"/>
            <a:ext cx="1066800" cy="3492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X=-25</a:t>
            </a:r>
          </a:p>
        </p:txBody>
      </p:sp>
      <p:sp>
        <p:nvSpPr>
          <p:cNvPr id="78" name="Rectangle 74"/>
          <p:cNvSpPr>
            <a:spLocks noChangeArrowheads="1"/>
          </p:cNvSpPr>
          <p:nvPr/>
        </p:nvSpPr>
        <p:spPr bwMode="auto">
          <a:xfrm>
            <a:off x="7391400" y="2484438"/>
            <a:ext cx="381000" cy="349250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M</a:t>
            </a:r>
          </a:p>
        </p:txBody>
      </p:sp>
      <p:grpSp>
        <p:nvGrpSpPr>
          <p:cNvPr id="79" name="Group 75"/>
          <p:cNvGrpSpPr>
            <a:grpSpLocks/>
          </p:cNvGrpSpPr>
          <p:nvPr/>
        </p:nvGrpSpPr>
        <p:grpSpPr bwMode="auto">
          <a:xfrm>
            <a:off x="2527300" y="5105400"/>
            <a:ext cx="6235700" cy="381000"/>
            <a:chOff x="1592" y="3024"/>
            <a:chExt cx="3928" cy="240"/>
          </a:xfrm>
        </p:grpSpPr>
        <p:sp>
          <p:nvSpPr>
            <p:cNvPr id="80" name="Text Box 76"/>
            <p:cNvSpPr txBox="1">
              <a:spLocks noChangeArrowheads="1"/>
            </p:cNvSpPr>
            <p:nvPr/>
          </p:nvSpPr>
          <p:spPr bwMode="auto">
            <a:xfrm>
              <a:off x="1592" y="303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81" name="Text Box 77"/>
            <p:cNvSpPr txBox="1">
              <a:spLocks noChangeArrowheads="1"/>
            </p:cNvSpPr>
            <p:nvPr/>
          </p:nvSpPr>
          <p:spPr bwMode="auto">
            <a:xfrm>
              <a:off x="230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82" name="Text Box 78"/>
            <p:cNvSpPr txBox="1">
              <a:spLocks noChangeArrowheads="1"/>
            </p:cNvSpPr>
            <p:nvPr/>
          </p:nvSpPr>
          <p:spPr bwMode="auto">
            <a:xfrm>
              <a:off x="3024" y="302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83" name="Text Box 79"/>
            <p:cNvSpPr txBox="1">
              <a:spLocks noChangeArrowheads="1"/>
            </p:cNvSpPr>
            <p:nvPr/>
          </p:nvSpPr>
          <p:spPr bwMode="auto">
            <a:xfrm>
              <a:off x="3840" y="3024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GETS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84" name="Text Box 80"/>
            <p:cNvSpPr txBox="1">
              <a:spLocks noChangeArrowheads="1"/>
            </p:cNvSpPr>
            <p:nvPr/>
          </p:nvSpPr>
          <p:spPr bwMode="auto">
            <a:xfrm>
              <a:off x="4800" y="3024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Memory</a:t>
              </a:r>
            </a:p>
          </p:txBody>
        </p:sp>
      </p:grpSp>
      <p:sp>
        <p:nvSpPr>
          <p:cNvPr id="85" name="Text Box 81"/>
          <p:cNvSpPr txBox="1">
            <a:spLocks noChangeArrowheads="1"/>
          </p:cNvSpPr>
          <p:nvPr/>
        </p:nvSpPr>
        <p:spPr bwMode="auto">
          <a:xfrm>
            <a:off x="549275" y="5486400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P3 writes X</a:t>
            </a:r>
          </a:p>
        </p:txBody>
      </p:sp>
      <p:grpSp>
        <p:nvGrpSpPr>
          <p:cNvPr id="86" name="Group 84"/>
          <p:cNvGrpSpPr>
            <a:grpSpLocks/>
          </p:cNvGrpSpPr>
          <p:nvPr/>
        </p:nvGrpSpPr>
        <p:grpSpPr bwMode="auto">
          <a:xfrm>
            <a:off x="2557463" y="5438775"/>
            <a:ext cx="6253162" cy="381000"/>
            <a:chOff x="1611" y="3426"/>
            <a:chExt cx="3939" cy="240"/>
          </a:xfrm>
        </p:grpSpPr>
        <p:sp>
          <p:nvSpPr>
            <p:cNvPr id="87" name="Text Box 85"/>
            <p:cNvSpPr txBox="1">
              <a:spLocks noChangeArrowheads="1"/>
            </p:cNvSpPr>
            <p:nvPr/>
          </p:nvSpPr>
          <p:spPr bwMode="auto">
            <a:xfrm>
              <a:off x="1611" y="3435"/>
              <a:ext cx="1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I</a:t>
              </a:r>
            </a:p>
          </p:txBody>
        </p:sp>
        <p:sp>
          <p:nvSpPr>
            <p:cNvPr id="88" name="Text Box 86"/>
            <p:cNvSpPr txBox="1">
              <a:spLocks noChangeArrowheads="1"/>
            </p:cNvSpPr>
            <p:nvPr/>
          </p:nvSpPr>
          <p:spPr bwMode="auto">
            <a:xfrm>
              <a:off x="2295" y="3426"/>
              <a:ext cx="4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89" name="Text Box 87"/>
            <p:cNvSpPr txBox="1">
              <a:spLocks noChangeArrowheads="1"/>
            </p:cNvSpPr>
            <p:nvPr/>
          </p:nvSpPr>
          <p:spPr bwMode="auto">
            <a:xfrm>
              <a:off x="3015" y="3426"/>
              <a:ext cx="4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M</a:t>
              </a:r>
            </a:p>
          </p:txBody>
        </p:sp>
        <p:sp>
          <p:nvSpPr>
            <p:cNvPr id="90" name="Text Box 88"/>
            <p:cNvSpPr txBox="1">
              <a:spLocks noChangeArrowheads="1"/>
            </p:cNvSpPr>
            <p:nvPr/>
          </p:nvSpPr>
          <p:spPr bwMode="auto">
            <a:xfrm>
              <a:off x="3831" y="3426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INV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91" name="Text Box 89"/>
            <p:cNvSpPr txBox="1">
              <a:spLocks noChangeArrowheads="1"/>
            </p:cNvSpPr>
            <p:nvPr/>
          </p:nvSpPr>
          <p:spPr bwMode="auto">
            <a:xfrm>
              <a:off x="4775" y="3426"/>
              <a:ext cx="7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endParaRPr lang="en-US">
                <a:solidFill>
                  <a:srgbClr val="0000FF"/>
                </a:solidFill>
              </a:endParaRPr>
            </a:p>
          </p:txBody>
        </p:sp>
      </p:grpSp>
      <p:sp>
        <p:nvSpPr>
          <p:cNvPr id="92" name="Text Box 90"/>
          <p:cNvSpPr txBox="1">
            <a:spLocks noChangeArrowheads="1"/>
          </p:cNvSpPr>
          <p:nvPr/>
        </p:nvSpPr>
        <p:spPr bwMode="auto">
          <a:xfrm>
            <a:off x="560388" y="5791200"/>
            <a:ext cx="131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P1 reads X</a:t>
            </a:r>
          </a:p>
        </p:txBody>
      </p:sp>
      <p:sp>
        <p:nvSpPr>
          <p:cNvPr id="93" name="Rectangle 95"/>
          <p:cNvSpPr>
            <a:spLocks noChangeArrowheads="1"/>
          </p:cNvSpPr>
          <p:nvPr/>
        </p:nvSpPr>
        <p:spPr bwMode="auto">
          <a:xfrm>
            <a:off x="914400" y="2470150"/>
            <a:ext cx="1066800" cy="3492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X=-25</a:t>
            </a:r>
          </a:p>
        </p:txBody>
      </p:sp>
      <p:sp>
        <p:nvSpPr>
          <p:cNvPr id="94" name="Rectangle 96"/>
          <p:cNvSpPr>
            <a:spLocks noChangeArrowheads="1"/>
          </p:cNvSpPr>
          <p:nvPr/>
        </p:nvSpPr>
        <p:spPr bwMode="auto">
          <a:xfrm>
            <a:off x="1981200" y="2470150"/>
            <a:ext cx="381000" cy="349250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</a:p>
        </p:txBody>
      </p:sp>
      <p:sp>
        <p:nvSpPr>
          <p:cNvPr id="95" name="Rectangle 97"/>
          <p:cNvSpPr>
            <a:spLocks noChangeArrowheads="1"/>
          </p:cNvSpPr>
          <p:nvPr/>
        </p:nvSpPr>
        <p:spPr bwMode="auto">
          <a:xfrm>
            <a:off x="7391400" y="2484438"/>
            <a:ext cx="381000" cy="349250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</a:p>
        </p:txBody>
      </p:sp>
      <p:grpSp>
        <p:nvGrpSpPr>
          <p:cNvPr id="96" name="Group 98"/>
          <p:cNvGrpSpPr>
            <a:grpSpLocks/>
          </p:cNvGrpSpPr>
          <p:nvPr/>
        </p:nvGrpSpPr>
        <p:grpSpPr bwMode="auto">
          <a:xfrm>
            <a:off x="2557463" y="5776913"/>
            <a:ext cx="6253162" cy="381000"/>
            <a:chOff x="1611" y="3426"/>
            <a:chExt cx="3939" cy="240"/>
          </a:xfrm>
        </p:grpSpPr>
        <p:sp>
          <p:nvSpPr>
            <p:cNvPr id="97" name="Text Box 99"/>
            <p:cNvSpPr txBox="1">
              <a:spLocks noChangeArrowheads="1"/>
            </p:cNvSpPr>
            <p:nvPr/>
          </p:nvSpPr>
          <p:spPr bwMode="auto">
            <a:xfrm>
              <a:off x="1611" y="3435"/>
              <a:ext cx="1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98" name="Text Box 100"/>
            <p:cNvSpPr txBox="1">
              <a:spLocks noChangeArrowheads="1"/>
            </p:cNvSpPr>
            <p:nvPr/>
          </p:nvSpPr>
          <p:spPr bwMode="auto">
            <a:xfrm>
              <a:off x="2295" y="3426"/>
              <a:ext cx="4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---</a:t>
              </a:r>
            </a:p>
          </p:txBody>
        </p:sp>
        <p:sp>
          <p:nvSpPr>
            <p:cNvPr id="99" name="Text Box 101"/>
            <p:cNvSpPr txBox="1">
              <a:spLocks noChangeArrowheads="1"/>
            </p:cNvSpPr>
            <p:nvPr/>
          </p:nvSpPr>
          <p:spPr bwMode="auto">
            <a:xfrm>
              <a:off x="3015" y="3426"/>
              <a:ext cx="4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100" name="Text Box 102"/>
            <p:cNvSpPr txBox="1">
              <a:spLocks noChangeArrowheads="1"/>
            </p:cNvSpPr>
            <p:nvPr/>
          </p:nvSpPr>
          <p:spPr bwMode="auto">
            <a:xfrm>
              <a:off x="3831" y="3426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GETS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01" name="Text Box 103"/>
            <p:cNvSpPr txBox="1">
              <a:spLocks noChangeArrowheads="1"/>
            </p:cNvSpPr>
            <p:nvPr/>
          </p:nvSpPr>
          <p:spPr bwMode="auto">
            <a:xfrm>
              <a:off x="4775" y="3426"/>
              <a:ext cx="7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P3 Cache</a:t>
              </a:r>
            </a:p>
          </p:txBody>
        </p:sp>
      </p:grpSp>
      <p:sp>
        <p:nvSpPr>
          <p:cNvPr id="102" name="Rectangle 105"/>
          <p:cNvSpPr>
            <a:spLocks noChangeArrowheads="1"/>
          </p:cNvSpPr>
          <p:nvPr/>
        </p:nvSpPr>
        <p:spPr bwMode="auto">
          <a:xfrm>
            <a:off x="5486400" y="3917950"/>
            <a:ext cx="1066800" cy="3492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X=10</a:t>
            </a:r>
          </a:p>
        </p:txBody>
      </p:sp>
      <p:sp>
        <p:nvSpPr>
          <p:cNvPr id="103" name="Rectangle 106"/>
          <p:cNvSpPr>
            <a:spLocks noChangeArrowheads="1"/>
          </p:cNvSpPr>
          <p:nvPr/>
        </p:nvSpPr>
        <p:spPr bwMode="auto">
          <a:xfrm>
            <a:off x="5486400" y="3917950"/>
            <a:ext cx="1066800" cy="3492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X=-25</a:t>
            </a:r>
          </a:p>
        </p:txBody>
      </p:sp>
      <p:sp>
        <p:nvSpPr>
          <p:cNvPr id="104" name="Text Box 107"/>
          <p:cNvSpPr txBox="1">
            <a:spLocks noChangeArrowheads="1"/>
          </p:cNvSpPr>
          <p:nvPr/>
        </p:nvSpPr>
        <p:spPr bwMode="auto">
          <a:xfrm>
            <a:off x="577850" y="6096000"/>
            <a:ext cx="131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/>
              <a:t>P2 reads X</a:t>
            </a:r>
          </a:p>
        </p:txBody>
      </p:sp>
      <p:grpSp>
        <p:nvGrpSpPr>
          <p:cNvPr id="105" name="Group 112"/>
          <p:cNvGrpSpPr>
            <a:grpSpLocks/>
          </p:cNvGrpSpPr>
          <p:nvPr/>
        </p:nvGrpSpPr>
        <p:grpSpPr bwMode="auto">
          <a:xfrm>
            <a:off x="1143000" y="2828925"/>
            <a:ext cx="6858000" cy="741363"/>
            <a:chOff x="720" y="1782"/>
            <a:chExt cx="4320" cy="467"/>
          </a:xfrm>
        </p:grpSpPr>
        <p:grpSp>
          <p:nvGrpSpPr>
            <p:cNvPr id="106" name="Group 110"/>
            <p:cNvGrpSpPr>
              <a:grpSpLocks/>
            </p:cNvGrpSpPr>
            <p:nvPr/>
          </p:nvGrpSpPr>
          <p:grpSpPr bwMode="auto">
            <a:xfrm>
              <a:off x="720" y="1782"/>
              <a:ext cx="4320" cy="267"/>
              <a:chOff x="720" y="1782"/>
              <a:chExt cx="4320" cy="267"/>
            </a:xfrm>
          </p:grpSpPr>
          <p:cxnSp>
            <p:nvCxnSpPr>
              <p:cNvPr id="108" name="AutoShape 108"/>
              <p:cNvCxnSpPr>
                <a:cxnSpLocks noChangeShapeType="1"/>
                <a:stCxn id="21" idx="2"/>
                <a:endCxn id="16" idx="1"/>
              </p:cNvCxnSpPr>
              <p:nvPr/>
            </p:nvCxnSpPr>
            <p:spPr bwMode="auto">
              <a:xfrm rot="5400000">
                <a:off x="1678" y="824"/>
                <a:ext cx="267" cy="2184"/>
              </a:xfrm>
              <a:prstGeom prst="bentConnector4">
                <a:avLst>
                  <a:gd name="adj1" fmla="val 100370"/>
                  <a:gd name="adj2" fmla="val 90796"/>
                </a:avLst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9" name="AutoShape 109"/>
              <p:cNvCxnSpPr>
                <a:cxnSpLocks noChangeShapeType="1"/>
                <a:stCxn id="21" idx="2"/>
                <a:endCxn id="16" idx="3"/>
              </p:cNvCxnSpPr>
              <p:nvPr/>
            </p:nvCxnSpPr>
            <p:spPr bwMode="auto">
              <a:xfrm rot="16200000" flipH="1">
                <a:off x="3838" y="848"/>
                <a:ext cx="267" cy="2136"/>
              </a:xfrm>
              <a:prstGeom prst="bentConnector4">
                <a:avLst>
                  <a:gd name="adj1" fmla="val 100370"/>
                  <a:gd name="adj2" fmla="val 88995"/>
                </a:avLst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7" name="Text Box 111"/>
            <p:cNvSpPr txBox="1">
              <a:spLocks noChangeArrowheads="1"/>
            </p:cNvSpPr>
            <p:nvPr/>
          </p:nvSpPr>
          <p:spPr bwMode="auto">
            <a:xfrm>
              <a:off x="2592" y="2016"/>
              <a:ext cx="5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GETS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10" name="Group 117"/>
          <p:cNvGrpSpPr>
            <a:grpSpLocks/>
          </p:cNvGrpSpPr>
          <p:nvPr/>
        </p:nvGrpSpPr>
        <p:grpSpPr bwMode="auto">
          <a:xfrm>
            <a:off x="3581400" y="2484438"/>
            <a:ext cx="2438400" cy="1433512"/>
            <a:chOff x="2256" y="1565"/>
            <a:chExt cx="1536" cy="903"/>
          </a:xfrm>
        </p:grpSpPr>
        <p:sp>
          <p:nvSpPr>
            <p:cNvPr id="111" name="Rectangle 114"/>
            <p:cNvSpPr>
              <a:spLocks noChangeArrowheads="1"/>
            </p:cNvSpPr>
            <p:nvPr/>
          </p:nvSpPr>
          <p:spPr bwMode="auto">
            <a:xfrm>
              <a:off x="2256" y="1565"/>
              <a:ext cx="672" cy="22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600"/>
                <a:t>X=-25</a:t>
              </a:r>
            </a:p>
          </p:txBody>
        </p:sp>
        <p:sp>
          <p:nvSpPr>
            <p:cNvPr id="112" name="Rectangle 115"/>
            <p:cNvSpPr>
              <a:spLocks noChangeArrowheads="1"/>
            </p:cNvSpPr>
            <p:nvPr/>
          </p:nvSpPr>
          <p:spPr bwMode="auto">
            <a:xfrm>
              <a:off x="2928" y="1565"/>
              <a:ext cx="240" cy="220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</a:t>
              </a:r>
            </a:p>
          </p:txBody>
        </p:sp>
        <p:cxnSp>
          <p:nvCxnSpPr>
            <p:cNvPr id="113" name="AutoShape 116"/>
            <p:cNvCxnSpPr>
              <a:cxnSpLocks noChangeShapeType="1"/>
              <a:stCxn id="103" idx="0"/>
              <a:endCxn id="111" idx="2"/>
            </p:cNvCxnSpPr>
            <p:nvPr/>
          </p:nvCxnSpPr>
          <p:spPr bwMode="auto">
            <a:xfrm rot="5400000" flipH="1">
              <a:off x="2850" y="1527"/>
              <a:ext cx="683" cy="1200"/>
            </a:xfrm>
            <a:prstGeom prst="curvedConnector3">
              <a:avLst>
                <a:gd name="adj1" fmla="val 49926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14" name="Group 118"/>
          <p:cNvGrpSpPr>
            <a:grpSpLocks/>
          </p:cNvGrpSpPr>
          <p:nvPr/>
        </p:nvGrpSpPr>
        <p:grpSpPr bwMode="auto">
          <a:xfrm>
            <a:off x="2543175" y="6062663"/>
            <a:ext cx="6253163" cy="381000"/>
            <a:chOff x="1611" y="3426"/>
            <a:chExt cx="3939" cy="240"/>
          </a:xfrm>
        </p:grpSpPr>
        <p:sp>
          <p:nvSpPr>
            <p:cNvPr id="115" name="Text Box 119"/>
            <p:cNvSpPr txBox="1">
              <a:spLocks noChangeArrowheads="1"/>
            </p:cNvSpPr>
            <p:nvPr/>
          </p:nvSpPr>
          <p:spPr bwMode="auto">
            <a:xfrm>
              <a:off x="1611" y="3435"/>
              <a:ext cx="1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116" name="Text Box 120"/>
            <p:cNvSpPr txBox="1">
              <a:spLocks noChangeArrowheads="1"/>
            </p:cNvSpPr>
            <p:nvPr/>
          </p:nvSpPr>
          <p:spPr bwMode="auto">
            <a:xfrm>
              <a:off x="2295" y="3426"/>
              <a:ext cx="4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117" name="Text Box 121"/>
            <p:cNvSpPr txBox="1">
              <a:spLocks noChangeArrowheads="1"/>
            </p:cNvSpPr>
            <p:nvPr/>
          </p:nvSpPr>
          <p:spPr bwMode="auto">
            <a:xfrm>
              <a:off x="3015" y="3426"/>
              <a:ext cx="4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118" name="Text Box 122"/>
            <p:cNvSpPr txBox="1">
              <a:spLocks noChangeArrowheads="1"/>
            </p:cNvSpPr>
            <p:nvPr/>
          </p:nvSpPr>
          <p:spPr bwMode="auto">
            <a:xfrm>
              <a:off x="3831" y="3426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00FF"/>
                  </a:solidFill>
                </a:rPr>
                <a:t>GETS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9" name="Text Box 123"/>
            <p:cNvSpPr txBox="1">
              <a:spLocks noChangeArrowheads="1"/>
            </p:cNvSpPr>
            <p:nvPr/>
          </p:nvSpPr>
          <p:spPr bwMode="auto">
            <a:xfrm>
              <a:off x="4775" y="3426"/>
              <a:ext cx="7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</a:rPr>
                <a:t>Memory</a:t>
              </a:r>
            </a:p>
          </p:txBody>
        </p:sp>
      </p:grpSp>
      <p:sp>
        <p:nvSpPr>
          <p:cNvPr id="120" name="Text Box 124"/>
          <p:cNvSpPr txBox="1">
            <a:spLocks noChangeArrowheads="1"/>
          </p:cNvSpPr>
          <p:nvPr/>
        </p:nvSpPr>
        <p:spPr bwMode="auto">
          <a:xfrm>
            <a:off x="7620000" y="54102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60100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8085628" cy="913751"/>
          </a:xfrm>
        </p:spPr>
        <p:txBody>
          <a:bodyPr/>
          <a:lstStyle/>
          <a:p>
            <a:r>
              <a:rPr lang="en-US" dirty="0" smtClean="0"/>
              <a:t>Who responds with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Line in M in another cache</a:t>
            </a:r>
          </a:p>
          <a:p>
            <a:pPr lvl="1"/>
            <a:r>
              <a:rPr lang="en-US" dirty="0" smtClean="0"/>
              <a:t>Performs </a:t>
            </a:r>
            <a:r>
              <a:rPr lang="en-US" dirty="0" err="1" smtClean="0"/>
              <a:t>Writeback</a:t>
            </a:r>
            <a:endParaRPr lang="en-US" dirty="0" smtClean="0"/>
          </a:p>
          <a:p>
            <a:pPr lvl="1"/>
            <a:r>
              <a:rPr lang="en-US" dirty="0" smtClean="0"/>
              <a:t>Two implementations</a:t>
            </a:r>
          </a:p>
          <a:p>
            <a:pPr lvl="2"/>
            <a:r>
              <a:rPr lang="en-US" dirty="0" smtClean="0"/>
              <a:t>Snooper puts “Abort” on Bus</a:t>
            </a:r>
            <a:endParaRPr lang="en-US" dirty="0"/>
          </a:p>
          <a:p>
            <a:pPr lvl="3"/>
            <a:r>
              <a:rPr lang="en-US" dirty="0" smtClean="0"/>
              <a:t>requester has to retry</a:t>
            </a:r>
          </a:p>
          <a:p>
            <a:pPr lvl="3"/>
            <a:r>
              <a:rPr lang="en-US" dirty="0" smtClean="0"/>
              <a:t>Memory will respond with clean data</a:t>
            </a:r>
            <a:endParaRPr lang="en-US" dirty="0"/>
          </a:p>
          <a:p>
            <a:pPr lvl="2"/>
            <a:r>
              <a:rPr lang="en-US" dirty="0" smtClean="0"/>
              <a:t>Snooper puts “Intervene” on Bus</a:t>
            </a:r>
          </a:p>
          <a:p>
            <a:pPr lvl="3"/>
            <a:r>
              <a:rPr lang="en-US" dirty="0" smtClean="0"/>
              <a:t>Requester should read the </a:t>
            </a:r>
            <a:r>
              <a:rPr lang="en-US" dirty="0" err="1" smtClean="0"/>
              <a:t>writeback</a:t>
            </a:r>
            <a:r>
              <a:rPr lang="en-US" dirty="0" smtClean="0"/>
              <a:t> data</a:t>
            </a:r>
          </a:p>
          <a:p>
            <a:pPr lvl="3"/>
            <a:r>
              <a:rPr lang="en-US" dirty="0" smtClean="0"/>
              <a:t>Memory should not respond</a:t>
            </a:r>
            <a:endParaRPr lang="en-US" dirty="0"/>
          </a:p>
          <a:p>
            <a:r>
              <a:rPr lang="en-US" dirty="0" smtClean="0"/>
              <a:t>Line in S in another cache</a:t>
            </a:r>
          </a:p>
          <a:p>
            <a:pPr lvl="1"/>
            <a:r>
              <a:rPr lang="en-US" dirty="0" smtClean="0"/>
              <a:t>Memory responds</a:t>
            </a:r>
          </a:p>
          <a:p>
            <a:pPr lvl="2"/>
            <a:r>
              <a:rPr lang="en-US" dirty="0" smtClean="0"/>
              <a:t>Problem?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0420" y="5543563"/>
            <a:ext cx="10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Delay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4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 Programming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4538"/>
            <a:ext cx="8563971" cy="5103832"/>
          </a:xfrm>
        </p:spPr>
        <p:txBody>
          <a:bodyPr>
            <a:normAutofit fontScale="92500"/>
          </a:bodyPr>
          <a:lstStyle/>
          <a:p>
            <a:r>
              <a:rPr lang="en-US" dirty="0"/>
              <a:t>Single-Writer Multiple Reader</a:t>
            </a:r>
          </a:p>
          <a:p>
            <a:pPr lvl="1"/>
            <a:r>
              <a:rPr lang="en-US" b="1" dirty="0"/>
              <a:t>Example: </a:t>
            </a:r>
            <a:r>
              <a:rPr lang="en-US" dirty="0"/>
              <a:t>a weather simulation program</a:t>
            </a:r>
          </a:p>
          <a:p>
            <a:pPr lvl="1"/>
            <a:r>
              <a:rPr lang="en-US" b="1" dirty="0"/>
              <a:t>Shared variables: </a:t>
            </a:r>
            <a:r>
              <a:rPr lang="en-US" dirty="0"/>
              <a:t>Temperature (T) and Pressure (P)</a:t>
            </a:r>
          </a:p>
          <a:p>
            <a:pPr lvl="1"/>
            <a:r>
              <a:rPr lang="en-US" b="1" dirty="0"/>
              <a:t>Reads: </a:t>
            </a:r>
            <a:r>
              <a:rPr lang="en-US" dirty="0"/>
              <a:t>All cores read P and T and compute weather conditions across distributed regions (in parallel) </a:t>
            </a:r>
          </a:p>
          <a:p>
            <a:pPr lvl="1"/>
            <a:r>
              <a:rPr lang="en-US" b="1" dirty="0" smtClean="0"/>
              <a:t>Write</a:t>
            </a:r>
            <a:r>
              <a:rPr lang="en-US" b="1" dirty="0"/>
              <a:t>: </a:t>
            </a:r>
            <a:r>
              <a:rPr lang="en-US" dirty="0"/>
              <a:t>Cores take turns to periodically update T and </a:t>
            </a:r>
            <a:r>
              <a:rPr lang="en-US" dirty="0" smtClean="0"/>
              <a:t>P</a:t>
            </a:r>
            <a:endParaRPr lang="en-US" dirty="0"/>
          </a:p>
          <a:p>
            <a:r>
              <a:rPr lang="en-US" dirty="0" smtClean="0"/>
              <a:t>Shared Memory Implementation</a:t>
            </a:r>
          </a:p>
          <a:p>
            <a:pPr lvl="1"/>
            <a:r>
              <a:rPr lang="en-US" dirty="0" smtClean="0"/>
              <a:t>All cores read T and P in S state</a:t>
            </a:r>
          </a:p>
          <a:p>
            <a:pPr lvl="1"/>
            <a:r>
              <a:rPr lang="en-US" dirty="0" smtClean="0"/>
              <a:t>Updating core converts it to M invalidating copies in other caches</a:t>
            </a:r>
          </a:p>
          <a:p>
            <a:pPr lvl="1"/>
            <a:r>
              <a:rPr lang="en-US" dirty="0" smtClean="0"/>
              <a:t>All cores have to bring it into cache again in S state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3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Mid-semester Feedback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Extra reading material to supplement lectures</a:t>
            </a:r>
          </a:p>
          <a:p>
            <a:pPr lvl="1"/>
            <a:r>
              <a:rPr lang="en-US" dirty="0" smtClean="0"/>
              <a:t>Class Website has reading material from Hennessy and Patterson!</a:t>
            </a:r>
          </a:p>
          <a:p>
            <a:pPr lvl="2"/>
            <a:r>
              <a:rPr lang="en-US" sz="2000" dirty="0">
                <a:hlinkClick r:id="rId3"/>
              </a:rPr>
              <a:t>http://tusharkrishna.ece.gatech.edu/teaching/aca_f16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r>
              <a:rPr lang="en-US" dirty="0" smtClean="0"/>
              <a:t>Discuss problems in class</a:t>
            </a:r>
          </a:p>
          <a:p>
            <a:pPr lvl="1"/>
            <a:r>
              <a:rPr lang="en-US" dirty="0" smtClean="0"/>
              <a:t>Some examples discussed in class</a:t>
            </a:r>
          </a:p>
          <a:p>
            <a:pPr lvl="2"/>
            <a:r>
              <a:rPr lang="en-US" dirty="0" err="1" smtClean="0"/>
              <a:t>Tomasulo’s</a:t>
            </a:r>
            <a:r>
              <a:rPr lang="en-US" dirty="0" smtClean="0"/>
              <a:t>, ROB, VA </a:t>
            </a:r>
            <a:r>
              <a:rPr lang="en-US" dirty="0" smtClean="0">
                <a:sym typeface="Wingdings"/>
              </a:rPr>
              <a:t> PA, </a:t>
            </a:r>
            <a:r>
              <a:rPr lang="is-IS" dirty="0" smtClean="0">
                <a:sym typeface="Wingdings"/>
              </a:rPr>
              <a:t>…</a:t>
            </a:r>
            <a:endParaRPr lang="en-US" dirty="0" smtClean="0"/>
          </a:p>
          <a:p>
            <a:pPr lvl="1"/>
            <a:r>
              <a:rPr lang="en-US" dirty="0" smtClean="0"/>
              <a:t>This is not an undergraduate course </a:t>
            </a:r>
            <a:r>
              <a:rPr lang="en-US" dirty="0" smtClean="0">
                <a:sym typeface="Wingdings"/>
              </a:rPr>
              <a:t> less spoon feeding</a:t>
            </a:r>
            <a:endParaRPr lang="en-US" dirty="0" smtClean="0"/>
          </a:p>
          <a:p>
            <a:pPr lvl="2"/>
            <a:r>
              <a:rPr lang="en-US" dirty="0" smtClean="0"/>
              <a:t>Leverage recitations and office hours wisely</a:t>
            </a:r>
          </a:p>
          <a:p>
            <a:pPr lvl="2"/>
            <a:r>
              <a:rPr lang="en-US" dirty="0" smtClean="0"/>
              <a:t>Focus on understanding concepts in class</a:t>
            </a:r>
          </a:p>
          <a:p>
            <a:r>
              <a:rPr lang="en-US" dirty="0" smtClean="0"/>
              <a:t>Pace of lectures</a:t>
            </a:r>
          </a:p>
          <a:p>
            <a:pPr lvl="1"/>
            <a:r>
              <a:rPr lang="en-US" dirty="0" smtClean="0"/>
              <a:t>Just right </a:t>
            </a:r>
            <a:r>
              <a:rPr lang="en-US" dirty="0" smtClean="0"/>
              <a:t>~40</a:t>
            </a:r>
            <a:r>
              <a:rPr lang="en-US" dirty="0" smtClean="0"/>
              <a:t>%, Fast </a:t>
            </a:r>
            <a:r>
              <a:rPr lang="en-US" dirty="0" smtClean="0"/>
              <a:t>~60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Some topics were expected to be review</a:t>
            </a:r>
          </a:p>
          <a:p>
            <a:pPr lvl="2"/>
            <a:r>
              <a:rPr lang="en-US" dirty="0" smtClean="0"/>
              <a:t>Pipelines and Basic Caches </a:t>
            </a:r>
            <a:r>
              <a:rPr lang="en-US" dirty="0" smtClean="0">
                <a:sym typeface="Wingdings"/>
              </a:rPr>
              <a:t> if you don’t have the background, read appendix from Hennessy and Patterson</a:t>
            </a:r>
          </a:p>
          <a:p>
            <a:pPr lvl="1"/>
            <a:r>
              <a:rPr lang="en-US" dirty="0" smtClean="0">
                <a:sym typeface="Wingdings"/>
              </a:rPr>
              <a:t>We will go more slowly through Cache Coherence as it is an advanced topic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9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 Programming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745" y="1174539"/>
            <a:ext cx="8479256" cy="51818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Multiple-Writer Multiple Reader</a:t>
            </a:r>
          </a:p>
          <a:p>
            <a:pPr lvl="1"/>
            <a:r>
              <a:rPr lang="en-US" b="1" dirty="0"/>
              <a:t>Example: </a:t>
            </a:r>
            <a:r>
              <a:rPr lang="en-US" dirty="0"/>
              <a:t>a shared task queue.</a:t>
            </a:r>
          </a:p>
          <a:p>
            <a:pPr lvl="1"/>
            <a:r>
              <a:rPr lang="en-US" b="1" dirty="0"/>
              <a:t>Shared variables: </a:t>
            </a:r>
            <a:r>
              <a:rPr lang="en-US" dirty="0"/>
              <a:t>Head (H) and Tail (T) pointers</a:t>
            </a:r>
          </a:p>
          <a:p>
            <a:pPr lvl="1"/>
            <a:r>
              <a:rPr lang="en-US" b="1" dirty="0"/>
              <a:t>Reads: </a:t>
            </a:r>
            <a:r>
              <a:rPr lang="en-US" dirty="0"/>
              <a:t>All cores pull tasks from Head</a:t>
            </a:r>
          </a:p>
          <a:p>
            <a:pPr lvl="1"/>
            <a:r>
              <a:rPr lang="en-US" b="1" dirty="0"/>
              <a:t>Writes: </a:t>
            </a:r>
            <a:r>
              <a:rPr lang="en-US" dirty="0"/>
              <a:t>All cores push tasks to Tail</a:t>
            </a:r>
          </a:p>
          <a:p>
            <a:r>
              <a:rPr lang="en-US" dirty="0" smtClean="0"/>
              <a:t>Shared Memory Implementation</a:t>
            </a:r>
          </a:p>
          <a:p>
            <a:pPr lvl="1"/>
            <a:r>
              <a:rPr lang="en-US" dirty="0" smtClean="0"/>
              <a:t>Each core reading to queue needs to bring Head in M state, read the value at Mem[Head], and then increment Head by 1</a:t>
            </a:r>
          </a:p>
          <a:p>
            <a:pPr lvl="1"/>
            <a:r>
              <a:rPr lang="en-US" dirty="0" smtClean="0"/>
              <a:t>Each core writing to queue </a:t>
            </a:r>
            <a:r>
              <a:rPr lang="en-US" dirty="0"/>
              <a:t>needs to bring </a:t>
            </a:r>
            <a:r>
              <a:rPr lang="en-US" dirty="0" smtClean="0"/>
              <a:t>Tail in </a:t>
            </a:r>
            <a:r>
              <a:rPr lang="en-US" dirty="0"/>
              <a:t>M state, read the value at Mem</a:t>
            </a:r>
            <a:r>
              <a:rPr lang="en-US" dirty="0" smtClean="0"/>
              <a:t>[Tail]</a:t>
            </a:r>
            <a:r>
              <a:rPr lang="en-US" dirty="0"/>
              <a:t>, and then increment </a:t>
            </a:r>
            <a:r>
              <a:rPr lang="en-US" dirty="0" smtClean="0"/>
              <a:t>Tail by 1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What if some other core also wants to bring Head in M state and invalidates this copy before it is </a:t>
            </a:r>
            <a:r>
              <a:rPr lang="en-US" dirty="0" smtClean="0">
                <a:solidFill>
                  <a:srgbClr val="C00000"/>
                </a:solidFill>
              </a:rPr>
              <a:t>incremented?</a:t>
            </a:r>
          </a:p>
          <a:p>
            <a:pPr lvl="2"/>
            <a:r>
              <a:rPr lang="en-US" dirty="0" smtClean="0"/>
              <a:t>For correctness, need to </a:t>
            </a:r>
            <a:r>
              <a:rPr lang="en-US" b="1" i="1" dirty="0" smtClean="0"/>
              <a:t>lock</a:t>
            </a:r>
            <a:r>
              <a:rPr lang="en-US" dirty="0" smtClean="0"/>
              <a:t> Head and Tail such that no other cache invalidates it while CPU acting on it</a:t>
            </a:r>
          </a:p>
          <a:p>
            <a:pPr lvl="2"/>
            <a:r>
              <a:rPr lang="en-US" dirty="0" smtClean="0"/>
              <a:t>We will talk a little bit about locks when we discuss Memory Consistency</a:t>
            </a:r>
          </a:p>
          <a:p>
            <a:pPr lvl="2"/>
            <a:r>
              <a:rPr lang="en-US" dirty="0" smtClean="0"/>
              <a:t>Most important topic in parallel programming courses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4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Optimizations: 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Read-Modify-Write is very common</a:t>
            </a:r>
          </a:p>
          <a:p>
            <a:pPr lvl="1"/>
            <a:r>
              <a:rPr lang="en-US" dirty="0" smtClean="0"/>
              <a:t>What is the problem with MSI?</a:t>
            </a:r>
          </a:p>
          <a:p>
            <a:pPr lvl="1"/>
            <a:endParaRPr lang="en-US" dirty="0"/>
          </a:p>
          <a:p>
            <a:r>
              <a:rPr lang="en-US" dirty="0" smtClean="0"/>
              <a:t>Solution: E state (Exclusive, clean)</a:t>
            </a:r>
          </a:p>
          <a:p>
            <a:pPr lvl="1"/>
            <a:r>
              <a:rPr lang="en-US" dirty="0" smtClean="0"/>
              <a:t>If no other sharers, line comes in E instead of S</a:t>
            </a:r>
          </a:p>
          <a:p>
            <a:pPr lvl="1"/>
            <a:r>
              <a:rPr lang="en-US" dirty="0" smtClean="0"/>
              <a:t>Silent upgrades to M without requiring invalidates</a:t>
            </a:r>
          </a:p>
          <a:p>
            <a:pPr lvl="1"/>
            <a:r>
              <a:rPr lang="en-US" dirty="0" smtClean="0"/>
              <a:t>Can respond with data and transition to S</a:t>
            </a:r>
          </a:p>
          <a:p>
            <a:pPr lvl="2"/>
            <a:r>
              <a:rPr lang="en-US" dirty="0" smtClean="0"/>
              <a:t>Memory adds a bit signifying that the Owner for the line is one of the caches (M or E). Useful in on-chip domain since memory latency very high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26190" y="1688747"/>
            <a:ext cx="293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Send invalidates whenever S to 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16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MESI Protocol: CPU Initiated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810466" y="1283732"/>
            <a:ext cx="1371600" cy="1219200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3886200" y="1893332"/>
            <a:ext cx="1371600" cy="1219200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981200" y="4179332"/>
            <a:ext cx="1371600" cy="1219200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5486400" y="3874532"/>
            <a:ext cx="1371600" cy="1219200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</a:t>
            </a:r>
          </a:p>
        </p:txBody>
      </p:sp>
      <p:cxnSp>
        <p:nvCxnSpPr>
          <p:cNvPr id="14" name="Shape 8"/>
          <p:cNvCxnSpPr>
            <a:stCxn id="13" idx="7"/>
            <a:endCxn id="11" idx="6"/>
          </p:cNvCxnSpPr>
          <p:nvPr/>
        </p:nvCxnSpPr>
        <p:spPr bwMode="auto">
          <a:xfrm rot="16200000" flipV="1">
            <a:off x="5182393" y="2578339"/>
            <a:ext cx="1550148" cy="1399334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477000" y="2731532"/>
            <a:ext cx="206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Write Miss </a:t>
            </a:r>
            <a:r>
              <a:rPr lang="en-US" dirty="0" smtClean="0"/>
              <a:t>/ </a:t>
            </a:r>
            <a:r>
              <a:rPr lang="en-US" dirty="0" err="1" smtClean="0"/>
              <a:t>GetX</a:t>
            </a:r>
            <a:endParaRPr lang="en-US" dirty="0"/>
          </a:p>
        </p:txBody>
      </p:sp>
      <p:cxnSp>
        <p:nvCxnSpPr>
          <p:cNvPr id="16" name="Shape 10"/>
          <p:cNvCxnSpPr>
            <a:stCxn id="13" idx="3"/>
            <a:endCxn id="12" idx="4"/>
          </p:cNvCxnSpPr>
          <p:nvPr/>
        </p:nvCxnSpPr>
        <p:spPr bwMode="auto">
          <a:xfrm rot="5400000">
            <a:off x="3935459" y="3646725"/>
            <a:ext cx="483348" cy="3020266"/>
          </a:xfrm>
          <a:prstGeom prst="curvedConnector3">
            <a:avLst>
              <a:gd name="adj1" fmla="val 147295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581400" y="5659398"/>
            <a:ext cx="207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Read miss </a:t>
            </a:r>
            <a:r>
              <a:rPr lang="en-US" dirty="0" smtClean="0"/>
              <a:t>/ </a:t>
            </a:r>
            <a:r>
              <a:rPr lang="en-US" dirty="0" err="1" smtClean="0"/>
              <a:t>GetS</a:t>
            </a:r>
            <a:endParaRPr lang="en-US" dirty="0" smtClean="0"/>
          </a:p>
        </p:txBody>
      </p:sp>
      <p:cxnSp>
        <p:nvCxnSpPr>
          <p:cNvPr id="18" name="Shape 10"/>
          <p:cNvCxnSpPr>
            <a:stCxn id="11" idx="4"/>
            <a:endCxn id="13" idx="2"/>
          </p:cNvCxnSpPr>
          <p:nvPr/>
        </p:nvCxnSpPr>
        <p:spPr bwMode="auto">
          <a:xfrm rot="16200000" flipH="1">
            <a:off x="4343400" y="3341132"/>
            <a:ext cx="1371600" cy="914400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648200" y="3188732"/>
            <a:ext cx="1758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Replacement</a:t>
            </a:r>
          </a:p>
          <a:p>
            <a:r>
              <a:rPr lang="en-US" dirty="0" smtClean="0"/>
              <a:t> / PUTX</a:t>
            </a:r>
            <a:endParaRPr lang="en-US" dirty="0"/>
          </a:p>
        </p:txBody>
      </p:sp>
      <p:cxnSp>
        <p:nvCxnSpPr>
          <p:cNvPr id="20" name="Shape 10"/>
          <p:cNvCxnSpPr>
            <a:stCxn id="12" idx="0"/>
            <a:endCxn id="11" idx="2"/>
          </p:cNvCxnSpPr>
          <p:nvPr/>
        </p:nvCxnSpPr>
        <p:spPr bwMode="auto">
          <a:xfrm rot="5400000" flipH="1" flipV="1">
            <a:off x="2438400" y="2731532"/>
            <a:ext cx="1676400" cy="1219200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849188" y="363113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Write Hit </a:t>
            </a:r>
            <a:r>
              <a:rPr lang="en-US" dirty="0" smtClean="0"/>
              <a:t>/ </a:t>
            </a:r>
            <a:r>
              <a:rPr lang="en-US" dirty="0" err="1" smtClean="0"/>
              <a:t>Inv</a:t>
            </a:r>
            <a:endParaRPr lang="en-US" dirty="0"/>
          </a:p>
        </p:txBody>
      </p:sp>
      <p:cxnSp>
        <p:nvCxnSpPr>
          <p:cNvPr id="22" name="Shape 10"/>
          <p:cNvCxnSpPr>
            <a:stCxn id="12" idx="2"/>
            <a:endCxn id="12" idx="3"/>
          </p:cNvCxnSpPr>
          <p:nvPr/>
        </p:nvCxnSpPr>
        <p:spPr bwMode="auto">
          <a:xfrm rot="10800000" flipH="1" flipV="1">
            <a:off x="1981200" y="4788932"/>
            <a:ext cx="200866" cy="431052"/>
          </a:xfrm>
          <a:prstGeom prst="curvedConnector4">
            <a:avLst>
              <a:gd name="adj1" fmla="val -113807"/>
              <a:gd name="adj2" fmla="val 19445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81000" y="5017532"/>
            <a:ext cx="14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Read Hit </a:t>
            </a:r>
            <a:r>
              <a:rPr lang="en-US" dirty="0" smtClean="0"/>
              <a:t>/--</a:t>
            </a:r>
            <a:endParaRPr lang="en-US" dirty="0"/>
          </a:p>
        </p:txBody>
      </p:sp>
      <p:cxnSp>
        <p:nvCxnSpPr>
          <p:cNvPr id="24" name="Shape 10"/>
          <p:cNvCxnSpPr>
            <a:stCxn id="11" idx="0"/>
            <a:endCxn id="11" idx="7"/>
          </p:cNvCxnSpPr>
          <p:nvPr/>
        </p:nvCxnSpPr>
        <p:spPr bwMode="auto">
          <a:xfrm rot="16200000" flipH="1">
            <a:off x="4725193" y="1740139"/>
            <a:ext cx="178548" cy="484934"/>
          </a:xfrm>
          <a:prstGeom prst="curvedConnector3">
            <a:avLst>
              <a:gd name="adj1" fmla="val -12803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4791331" y="1182745"/>
            <a:ext cx="24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Write or Read Hit </a:t>
            </a:r>
            <a:r>
              <a:rPr lang="en-US" dirty="0" smtClean="0"/>
              <a:t>/ --</a:t>
            </a:r>
            <a:endParaRPr lang="en-US" dirty="0"/>
          </a:p>
        </p:txBody>
      </p:sp>
      <p:cxnSp>
        <p:nvCxnSpPr>
          <p:cNvPr id="26" name="Shape 10"/>
          <p:cNvCxnSpPr>
            <a:stCxn id="12" idx="6"/>
          </p:cNvCxnSpPr>
          <p:nvPr/>
        </p:nvCxnSpPr>
        <p:spPr bwMode="auto">
          <a:xfrm flipV="1">
            <a:off x="3352800" y="4712732"/>
            <a:ext cx="2209800" cy="7620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3352800" y="4394422"/>
            <a:ext cx="2109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Replacement </a:t>
            </a:r>
            <a:r>
              <a:rPr lang="en-US" dirty="0" smtClean="0"/>
              <a:t>/ --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88677" y="48635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651725" y="5987396"/>
            <a:ext cx="195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(if other sharers)</a:t>
            </a:r>
          </a:p>
        </p:txBody>
      </p:sp>
      <p:cxnSp>
        <p:nvCxnSpPr>
          <p:cNvPr id="30" name="Shape 10"/>
          <p:cNvCxnSpPr>
            <a:stCxn id="13" idx="3"/>
          </p:cNvCxnSpPr>
          <p:nvPr/>
        </p:nvCxnSpPr>
        <p:spPr bwMode="auto">
          <a:xfrm rot="5400000" flipH="1">
            <a:off x="2493396" y="1721315"/>
            <a:ext cx="2412251" cy="3975488"/>
          </a:xfrm>
          <a:prstGeom prst="curvedConnector4">
            <a:avLst>
              <a:gd name="adj1" fmla="val -9477"/>
              <a:gd name="adj2" fmla="val 52526"/>
            </a:avLst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173858" y="5290066"/>
            <a:ext cx="207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Read miss </a:t>
            </a:r>
            <a:r>
              <a:rPr lang="en-US" dirty="0" smtClean="0">
                <a:solidFill>
                  <a:srgbClr val="FF0000"/>
                </a:solidFill>
              </a:rPr>
              <a:t>/ </a:t>
            </a:r>
            <a:r>
              <a:rPr lang="en-US" dirty="0" err="1" smtClean="0">
                <a:solidFill>
                  <a:srgbClr val="FF0000"/>
                </a:solidFill>
              </a:rPr>
              <a:t>GetS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18412" y="5636714"/>
            <a:ext cx="13978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(if </a:t>
            </a:r>
            <a:r>
              <a:rPr lang="en-US" dirty="0" smtClean="0">
                <a:solidFill>
                  <a:srgbClr val="FF0000"/>
                </a:solidFill>
              </a:rPr>
              <a:t>no other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sharers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36" name="Shape 10"/>
          <p:cNvCxnSpPr/>
          <p:nvPr/>
        </p:nvCxnSpPr>
        <p:spPr bwMode="auto">
          <a:xfrm rot="10800000" flipH="1" flipV="1">
            <a:off x="810466" y="1893332"/>
            <a:ext cx="200866" cy="431052"/>
          </a:xfrm>
          <a:prstGeom prst="curvedConnector4">
            <a:avLst>
              <a:gd name="adj1" fmla="val -113807"/>
              <a:gd name="adj2" fmla="val 194454"/>
            </a:avLst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50233" y="2751850"/>
            <a:ext cx="14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Read Hit </a:t>
            </a:r>
            <a:r>
              <a:rPr lang="en-US" dirty="0" smtClean="0">
                <a:solidFill>
                  <a:srgbClr val="FF0000"/>
                </a:solidFill>
              </a:rPr>
              <a:t>/--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hape 10"/>
          <p:cNvCxnSpPr>
            <a:endCxn id="11" idx="1"/>
          </p:cNvCxnSpPr>
          <p:nvPr/>
        </p:nvCxnSpPr>
        <p:spPr bwMode="auto">
          <a:xfrm>
            <a:off x="2182066" y="1552077"/>
            <a:ext cx="1905000" cy="519803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7" name="Straight Connector 46"/>
          <p:cNvCxnSpPr/>
          <p:nvPr/>
        </p:nvCxnSpPr>
        <p:spPr>
          <a:xfrm>
            <a:off x="5298336" y="5134262"/>
            <a:ext cx="916058" cy="5429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622028" y="1168841"/>
            <a:ext cx="142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Write Hit </a:t>
            </a:r>
            <a:r>
              <a:rPr lang="en-US" dirty="0" smtClean="0">
                <a:solidFill>
                  <a:srgbClr val="FF0000"/>
                </a:solidFill>
              </a:rPr>
              <a:t>/--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298336" y="1640992"/>
            <a:ext cx="41750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>
                <a:solidFill>
                  <a:srgbClr val="0000FF"/>
                </a:solidFill>
              </a:rPr>
              <a:t>CPU </a:t>
            </a:r>
            <a:r>
              <a:rPr lang="en-US" sz="2200" dirty="0" smtClean="0">
                <a:solidFill>
                  <a:srgbClr val="0000FF"/>
                </a:solidFill>
              </a:rPr>
              <a:t>Action </a:t>
            </a:r>
            <a:r>
              <a:rPr lang="en-US" sz="2200" dirty="0">
                <a:solidFill>
                  <a:srgbClr val="0000FF"/>
                </a:solidFill>
              </a:rPr>
              <a:t>/ Bus </a:t>
            </a:r>
            <a:r>
              <a:rPr lang="en-US" sz="2200" dirty="0" smtClean="0">
                <a:solidFill>
                  <a:srgbClr val="0000FF"/>
                </a:solidFill>
              </a:rPr>
              <a:t>Action</a:t>
            </a:r>
            <a:endParaRPr lang="en-US" sz="2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66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4" grpId="0"/>
      <p:bldP spid="35" grpId="0"/>
      <p:bldP spid="37" grpId="0"/>
      <p:bldP spid="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MESI Protocol: Snooper Initiated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3886200" y="1893332"/>
            <a:ext cx="1371600" cy="1219200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981200" y="4179332"/>
            <a:ext cx="1371600" cy="1219200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486400" y="3874532"/>
            <a:ext cx="1371600" cy="1219200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</a:t>
            </a:r>
          </a:p>
        </p:txBody>
      </p:sp>
      <p:cxnSp>
        <p:nvCxnSpPr>
          <p:cNvPr id="10" name="Shape 8"/>
          <p:cNvCxnSpPr/>
          <p:nvPr/>
        </p:nvCxnSpPr>
        <p:spPr bwMode="auto">
          <a:xfrm rot="16200000" flipV="1">
            <a:off x="5182393" y="2459068"/>
            <a:ext cx="1550148" cy="1399334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lg" len="lg"/>
            <a:tailEnd type="non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980861" y="2228020"/>
            <a:ext cx="175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GetX</a:t>
            </a:r>
            <a:r>
              <a:rPr lang="en-US" dirty="0" smtClean="0"/>
              <a:t> / PUTX</a:t>
            </a:r>
            <a:endParaRPr lang="en-US" dirty="0"/>
          </a:p>
        </p:txBody>
      </p:sp>
      <p:cxnSp>
        <p:nvCxnSpPr>
          <p:cNvPr id="12" name="Shape 10"/>
          <p:cNvCxnSpPr/>
          <p:nvPr/>
        </p:nvCxnSpPr>
        <p:spPr bwMode="auto">
          <a:xfrm rot="5400000">
            <a:off x="4324551" y="3799124"/>
            <a:ext cx="254748" cy="2639266"/>
          </a:xfrm>
          <a:prstGeom prst="curvedConnector3">
            <a:avLst>
              <a:gd name="adj1" fmla="val 18973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lg" len="lg"/>
            <a:tailEnd type="non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143974" y="3128490"/>
            <a:ext cx="148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GetS</a:t>
            </a:r>
            <a:r>
              <a:rPr lang="en-US" dirty="0" smtClean="0"/>
              <a:t> / PUTX</a:t>
            </a:r>
          </a:p>
        </p:txBody>
      </p:sp>
      <p:cxnSp>
        <p:nvCxnSpPr>
          <p:cNvPr id="14" name="Shape 10"/>
          <p:cNvCxnSpPr/>
          <p:nvPr/>
        </p:nvCxnSpPr>
        <p:spPr bwMode="auto">
          <a:xfrm rot="10800000" flipH="1" flipV="1">
            <a:off x="1973585" y="4788931"/>
            <a:ext cx="200866" cy="431052"/>
          </a:xfrm>
          <a:prstGeom prst="curvedConnector4">
            <a:avLst>
              <a:gd name="adj1" fmla="val -113807"/>
              <a:gd name="adj2" fmla="val 19445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83957" y="5035317"/>
            <a:ext cx="111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GetS</a:t>
            </a:r>
            <a:r>
              <a:rPr lang="en-US" dirty="0" smtClean="0"/>
              <a:t> / --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424157" y="5557334"/>
            <a:ext cx="19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GetX</a:t>
            </a:r>
            <a:r>
              <a:rPr lang="en-US" dirty="0" smtClean="0"/>
              <a:t> </a:t>
            </a:r>
            <a:r>
              <a:rPr lang="en-US" dirty="0" smtClean="0"/>
              <a:t> or INV / </a:t>
            </a:r>
            <a:r>
              <a:rPr lang="en-US" dirty="0" smtClean="0"/>
              <a:t>--</a:t>
            </a:r>
          </a:p>
        </p:txBody>
      </p:sp>
      <p:cxnSp>
        <p:nvCxnSpPr>
          <p:cNvPr id="17" name="Shape 10"/>
          <p:cNvCxnSpPr/>
          <p:nvPr/>
        </p:nvCxnSpPr>
        <p:spPr bwMode="auto">
          <a:xfrm rot="5400000" flipH="1" flipV="1">
            <a:off x="2700257" y="2960213"/>
            <a:ext cx="1447800" cy="838200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lg" len="lg"/>
            <a:tailEnd type="none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810466" y="1283732"/>
            <a:ext cx="1371600" cy="1219200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9679" y="2615355"/>
            <a:ext cx="105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GetS</a:t>
            </a:r>
            <a:r>
              <a:rPr lang="en-US" dirty="0" smtClean="0">
                <a:solidFill>
                  <a:srgbClr val="FF0000"/>
                </a:solidFill>
              </a:rPr>
              <a:t> / *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hape 10"/>
          <p:cNvCxnSpPr>
            <a:stCxn id="8" idx="1"/>
            <a:endCxn id="18" idx="4"/>
          </p:cNvCxnSpPr>
          <p:nvPr/>
        </p:nvCxnSpPr>
        <p:spPr bwMode="auto">
          <a:xfrm rot="16200000" flipV="1">
            <a:off x="911692" y="3087506"/>
            <a:ext cx="1854948" cy="68580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lg" len="lg"/>
            <a:tailEnd type="none"/>
          </a:ln>
          <a:effectLst/>
        </p:spPr>
      </p:cxnSp>
      <p:cxnSp>
        <p:nvCxnSpPr>
          <p:cNvPr id="23" name="Shape 10"/>
          <p:cNvCxnSpPr>
            <a:endCxn id="18" idx="5"/>
          </p:cNvCxnSpPr>
          <p:nvPr/>
        </p:nvCxnSpPr>
        <p:spPr bwMode="auto">
          <a:xfrm rot="10800000">
            <a:off x="1981200" y="2324384"/>
            <a:ext cx="3505200" cy="1854948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lg" len="lg"/>
            <a:tailEnd type="non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174711" y="2555753"/>
            <a:ext cx="108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GetX</a:t>
            </a:r>
            <a:r>
              <a:rPr lang="en-US" dirty="0" smtClean="0">
                <a:solidFill>
                  <a:srgbClr val="FF0000"/>
                </a:solidFill>
              </a:rPr>
              <a:t> / 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33512" y="5557334"/>
            <a:ext cx="33981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 </a:t>
            </a:r>
            <a:r>
              <a:rPr lang="en-US" smtClean="0">
                <a:solidFill>
                  <a:srgbClr val="FF0000"/>
                </a:solidFill>
              </a:rPr>
              <a:t>Could respond with data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Depends on implementation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873884" y="1283732"/>
            <a:ext cx="52578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 smtClean="0">
                <a:solidFill>
                  <a:srgbClr val="0000FF"/>
                </a:solidFill>
              </a:rPr>
              <a:t>Observed Bus action </a:t>
            </a:r>
            <a:r>
              <a:rPr lang="en-US" sz="2200" dirty="0">
                <a:solidFill>
                  <a:srgbClr val="0000FF"/>
                </a:solidFill>
              </a:rPr>
              <a:t>/ Bus action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00942" y="2906422"/>
            <a:ext cx="21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</a:t>
            </a:r>
            <a:r>
              <a:rPr lang="en-US" b="1" dirty="0" smtClean="0"/>
              <a:t>t happens if line in E sees a INV on the </a:t>
            </a:r>
            <a:r>
              <a:rPr lang="en-US" b="1" smtClean="0"/>
              <a:t>bus?</a:t>
            </a:r>
            <a:endParaRPr lang="en-US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7034137" y="3885953"/>
            <a:ext cx="20812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432FF"/>
                </a:solidFill>
              </a:rPr>
              <a:t>Not possible! No other core should have a copy of the line</a:t>
            </a:r>
            <a:endParaRPr lang="en-US" i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93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7" grpId="0"/>
      <p:bldP spid="24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detect if there is some other sharer?</a:t>
            </a:r>
          </a:p>
          <a:p>
            <a:pPr lvl="1"/>
            <a:r>
              <a:rPr lang="en-US" dirty="0" smtClean="0">
                <a:sym typeface="Symbol" pitchFamily="18" charset="2"/>
              </a:rPr>
              <a:t>“share</a:t>
            </a:r>
            <a:r>
              <a:rPr lang="en-US" dirty="0">
                <a:sym typeface="Symbol" pitchFamily="18" charset="2"/>
              </a:rPr>
              <a:t>” </a:t>
            </a:r>
            <a:r>
              <a:rPr lang="en-US" dirty="0" smtClean="0">
                <a:sym typeface="Symbol" pitchFamily="18" charset="2"/>
              </a:rPr>
              <a:t>bit (</a:t>
            </a:r>
            <a:r>
              <a:rPr lang="en-US" dirty="0">
                <a:sym typeface="Symbol" pitchFamily="18" charset="2"/>
              </a:rPr>
              <a:t>“HITM” on the </a:t>
            </a:r>
            <a:r>
              <a:rPr lang="en-US" dirty="0" smtClean="0">
                <a:sym typeface="Symbol" pitchFamily="18" charset="2"/>
              </a:rPr>
              <a:t>Intel P6 </a:t>
            </a:r>
            <a:r>
              <a:rPr lang="en-US" dirty="0">
                <a:sym typeface="Symbol" pitchFamily="18" charset="2"/>
              </a:rPr>
              <a:t>bus)</a:t>
            </a:r>
          </a:p>
          <a:p>
            <a:pPr lvl="2"/>
            <a:r>
              <a:rPr lang="en-US" dirty="0">
                <a:sym typeface="Symbol" pitchFamily="18" charset="2"/>
              </a:rPr>
              <a:t>Always 0, except when somebody pulls it to 1</a:t>
            </a:r>
          </a:p>
          <a:p>
            <a:pPr lvl="3"/>
            <a:r>
              <a:rPr lang="en-US" dirty="0">
                <a:sym typeface="Symbol" pitchFamily="18" charset="2"/>
              </a:rPr>
              <a:t>This is called “hardwired or</a:t>
            </a:r>
            <a:r>
              <a:rPr lang="en-US" dirty="0" smtClean="0">
                <a:sym typeface="Symbol" pitchFamily="18" charset="2"/>
              </a:rPr>
              <a:t>”</a:t>
            </a:r>
          </a:p>
          <a:p>
            <a:pPr lvl="2"/>
            <a:r>
              <a:rPr lang="en-US" dirty="0" smtClean="0">
                <a:sym typeface="Symbol" pitchFamily="18" charset="2"/>
              </a:rPr>
              <a:t>Suppose P1 sends GETS, and P2 has line in S</a:t>
            </a:r>
          </a:p>
          <a:p>
            <a:pPr lvl="3"/>
            <a:r>
              <a:rPr lang="en-US" dirty="0" smtClean="0">
                <a:sym typeface="Symbol" pitchFamily="18" charset="2"/>
              </a:rPr>
              <a:t>P2 pulls “share” bit to 1</a:t>
            </a:r>
          </a:p>
          <a:p>
            <a:pPr lvl="3"/>
            <a:r>
              <a:rPr lang="en-US" dirty="0" smtClean="0">
                <a:sym typeface="Symbol" pitchFamily="18" charset="2"/>
              </a:rPr>
              <a:t>P1 transitions to S if “share” is 1, to E if “share” is 0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2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Observation: M</a:t>
            </a:r>
            <a:r>
              <a:rPr lang="en-US" dirty="0" smtClean="0">
                <a:sym typeface="Wingdings"/>
              </a:rPr>
              <a:t>S requires </a:t>
            </a:r>
            <a:r>
              <a:rPr lang="en-US" dirty="0" err="1" smtClean="0">
                <a:sym typeface="Wingdings"/>
              </a:rPr>
              <a:t>writeback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Problem when frequent read-write sharing</a:t>
            </a:r>
          </a:p>
          <a:p>
            <a:pPr lvl="1"/>
            <a:r>
              <a:rPr lang="en-US" dirty="0" smtClean="0">
                <a:sym typeface="Wingdings"/>
              </a:rPr>
              <a:t>How to defer the </a:t>
            </a:r>
            <a:r>
              <a:rPr lang="en-US" dirty="0" err="1" smtClean="0">
                <a:sym typeface="Wingdings"/>
              </a:rPr>
              <a:t>writeback</a:t>
            </a:r>
            <a:r>
              <a:rPr lang="en-US" dirty="0" smtClean="0">
                <a:sym typeface="Wingdings"/>
              </a:rPr>
              <a:t>?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Solution: O state (Owner, dirty)</a:t>
            </a:r>
          </a:p>
          <a:p>
            <a:pPr lvl="1"/>
            <a:r>
              <a:rPr lang="en-US" dirty="0" smtClean="0">
                <a:sym typeface="Wingdings"/>
              </a:rPr>
              <a:t>O = S + responsibility of </a:t>
            </a:r>
            <a:r>
              <a:rPr lang="en-US" dirty="0" err="1" smtClean="0">
                <a:sym typeface="Wingdings"/>
              </a:rPr>
              <a:t>writeback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On a GETS, MO transition and provide data</a:t>
            </a:r>
          </a:p>
          <a:p>
            <a:pPr lvl="2"/>
            <a:r>
              <a:rPr lang="en-US" dirty="0" smtClean="0">
                <a:sym typeface="Wingdings"/>
              </a:rPr>
              <a:t>Memory is still stale</a:t>
            </a:r>
          </a:p>
          <a:p>
            <a:pPr lvl="1"/>
            <a:r>
              <a:rPr lang="en-US" dirty="0" smtClean="0">
                <a:sym typeface="Wingdings"/>
              </a:rPr>
              <a:t>When does data get written back?</a:t>
            </a:r>
          </a:p>
          <a:p>
            <a:pPr lvl="2"/>
            <a:r>
              <a:rPr lang="en-US" i="1" dirty="0" smtClean="0">
                <a:sym typeface="Wingdings"/>
              </a:rPr>
              <a:t>[Or O could be transferred to some other Sharer].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29172" y="5162750"/>
            <a:ext cx="181365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sym typeface="Wingdings"/>
              </a:rPr>
              <a:t>On Eviction. 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 and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MSI</a:t>
            </a:r>
            <a:r>
              <a:rPr lang="en-US" dirty="0">
                <a:sym typeface="Wingdings"/>
              </a:rPr>
              <a:t>, MESI, MOSI, MOESI</a:t>
            </a:r>
          </a:p>
          <a:p>
            <a:r>
              <a:rPr lang="en-US" dirty="0"/>
              <a:t>States != Protocols</a:t>
            </a:r>
          </a:p>
          <a:p>
            <a:r>
              <a:rPr lang="en-US" dirty="0"/>
              <a:t>States are the “destination,” protocol defines “how to get there”</a:t>
            </a:r>
          </a:p>
          <a:p>
            <a:r>
              <a:rPr lang="en-US" dirty="0"/>
              <a:t>A protocol can support some state=&gt;state transitions but not others</a:t>
            </a:r>
          </a:p>
          <a:p>
            <a:pPr lvl="1"/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M</a:t>
            </a:r>
            <a:r>
              <a:rPr lang="en-US" dirty="0" smtClean="0">
                <a:sym typeface="Wingdings"/>
              </a:rPr>
              <a:t>O or MI on a GETS</a:t>
            </a:r>
            <a:endParaRPr lang="en-US" dirty="0"/>
          </a:p>
          <a:p>
            <a:pPr marL="628650" lvl="1" indent="0">
              <a:buNone/>
            </a:pPr>
            <a:r>
              <a:rPr lang="en-US" dirty="0"/>
              <a:t>This is the choice of the protocol designer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431794"/>
            <a:ext cx="8305801" cy="3846575"/>
          </a:xfrm>
        </p:spPr>
        <p:txBody>
          <a:bodyPr/>
          <a:lstStyle/>
          <a:p>
            <a:r>
              <a:rPr lang="en-US" dirty="0" smtClean="0"/>
              <a:t>What if Core A writes </a:t>
            </a:r>
            <a:r>
              <a:rPr lang="en-US" dirty="0" err="1" smtClean="0"/>
              <a:t>Word</a:t>
            </a:r>
            <a:r>
              <a:rPr lang="en-US" baseline="-25000" dirty="0" err="1" smtClean="0"/>
              <a:t>i</a:t>
            </a:r>
            <a:r>
              <a:rPr lang="en-US" dirty="0" smtClean="0"/>
              <a:t> and Core B writes </a:t>
            </a:r>
            <a:r>
              <a:rPr lang="en-US" dirty="0" err="1" smtClean="0"/>
              <a:t>Word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The cache line keeps ping ponging between the cores (i.e., misses and invalidates) because the addresses are in the same block/line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391527"/>
            <a:ext cx="1420918" cy="74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State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1878117" y="1391527"/>
            <a:ext cx="1420918" cy="74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Line </a:t>
            </a:r>
            <a:r>
              <a:rPr lang="en-US" sz="2200" dirty="0" err="1" smtClean="0"/>
              <a:t>Addr</a:t>
            </a:r>
            <a:endParaRPr 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3299035" y="1391527"/>
            <a:ext cx="1420918" cy="74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Word 0</a:t>
            </a:r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4719953" y="1391527"/>
            <a:ext cx="1420918" cy="74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Word 1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6872076" y="1391527"/>
            <a:ext cx="1420918" cy="74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Word N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6323448" y="1553647"/>
            <a:ext cx="50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615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151462"/>
            <a:ext cx="8686802" cy="913751"/>
          </a:xfrm>
        </p:spPr>
        <p:txBody>
          <a:bodyPr/>
          <a:lstStyle/>
          <a:p>
            <a:r>
              <a:rPr lang="en-US" dirty="0" smtClean="0"/>
              <a:t>Split-Transaction and Pipelined Buses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8" y="1580667"/>
            <a:ext cx="1015570" cy="4728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72767" y="2084326"/>
            <a:ext cx="1688955" cy="4728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61722" y="2557175"/>
            <a:ext cx="1688955" cy="472849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50677" y="1580667"/>
            <a:ext cx="1015570" cy="472849"/>
          </a:xfrm>
          <a:prstGeom prst="rect">
            <a:avLst/>
          </a:prstGeom>
          <a:solidFill>
            <a:srgbClr val="FFD49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66246" y="2084326"/>
            <a:ext cx="1688955" cy="472849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Delay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9698" y="3188353"/>
            <a:ext cx="8660959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1340" y="3219847"/>
            <a:ext cx="374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Simple</a:t>
            </a:r>
            <a:r>
              <a:rPr lang="en-US" dirty="0" smtClean="0"/>
              <a:t>, but </a:t>
            </a:r>
            <a:r>
              <a:rPr lang="en-US" b="1" dirty="0" smtClean="0">
                <a:solidFill>
                  <a:srgbClr val="800000"/>
                </a:solidFill>
              </a:rPr>
              <a:t>low throughput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4316" y="1134838"/>
            <a:ext cx="32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Atomic Transaction Bus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501504" y="4232412"/>
            <a:ext cx="1015570" cy="472849"/>
          </a:xfrm>
          <a:prstGeom prst="rect">
            <a:avLst/>
          </a:prstGeom>
          <a:solidFill>
            <a:srgbClr val="FFD49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Req1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17074" y="4736071"/>
            <a:ext cx="1688955" cy="472849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06029" y="5208920"/>
            <a:ext cx="1688955" cy="472849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8622" y="3786583"/>
            <a:ext cx="424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Split-Transaction </a:t>
            </a:r>
            <a:r>
              <a:rPr lang="en-US" b="1" i="1" dirty="0" smtClean="0"/>
              <a:t>(Non Atomic)</a:t>
            </a:r>
            <a:r>
              <a:rPr lang="en-US" b="1" dirty="0" smtClean="0"/>
              <a:t> Bus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1686756" y="4226483"/>
            <a:ext cx="1015570" cy="472849"/>
          </a:xfrm>
          <a:prstGeom prst="rect">
            <a:avLst/>
          </a:prstGeom>
          <a:solidFill>
            <a:srgbClr val="FFD49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Req2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866039" y="4234064"/>
            <a:ext cx="1015570" cy="472849"/>
          </a:xfrm>
          <a:prstGeom prst="rect">
            <a:avLst/>
          </a:prstGeom>
          <a:solidFill>
            <a:srgbClr val="FFD49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Req3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5725" y="4736071"/>
            <a:ext cx="1688955" cy="472849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021769" y="5208920"/>
            <a:ext cx="1688955" cy="472849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21340" y="5663013"/>
            <a:ext cx="5753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Supports multiple simultaneous transactions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Higher Throughput but Responses out of order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55201" y="2557175"/>
            <a:ext cx="1588799" cy="472849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2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Non-Atomicity </a:t>
            </a:r>
            <a:r>
              <a:rPr lang="en-US" dirty="0" smtClean="0">
                <a:sym typeface="Wingdings"/>
              </a:rPr>
              <a:t> Transient States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5840506" y="1679664"/>
            <a:ext cx="982870" cy="882801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840506" y="3250611"/>
            <a:ext cx="982870" cy="882801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840506" y="5064738"/>
            <a:ext cx="982870" cy="882801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2562518" y="2121065"/>
            <a:ext cx="1162001" cy="109430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sym typeface="Wingdings"/>
              </a:rPr>
              <a:t>M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823932" y="4282022"/>
            <a:ext cx="1162001" cy="109430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Arial" charset="0"/>
                <a:sym typeface="Wingdings"/>
              </a:rPr>
              <a:t>IS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84772" y="3494653"/>
            <a:ext cx="1162001" cy="109430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Arial" charset="0"/>
                <a:sym typeface="Wingdings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sym typeface="Wingdings"/>
              </a:rPr>
              <a:t>M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hape 10"/>
          <p:cNvCxnSpPr>
            <a:stCxn id="13" idx="7"/>
            <a:endCxn id="7" idx="2"/>
          </p:cNvCxnSpPr>
          <p:nvPr/>
        </p:nvCxnSpPr>
        <p:spPr bwMode="auto">
          <a:xfrm rot="5400000" flipH="1" flipV="1">
            <a:off x="4617298" y="1058115"/>
            <a:ext cx="160258" cy="2286158"/>
          </a:xfrm>
          <a:prstGeom prst="curvedConnector4">
            <a:avLst>
              <a:gd name="adj1" fmla="val 142645"/>
              <a:gd name="adj2" fmla="val 4840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Shape 10"/>
          <p:cNvCxnSpPr>
            <a:endCxn id="7" idx="1"/>
          </p:cNvCxnSpPr>
          <p:nvPr/>
        </p:nvCxnSpPr>
        <p:spPr bwMode="auto">
          <a:xfrm flipV="1">
            <a:off x="1132717" y="1808947"/>
            <a:ext cx="4851727" cy="1685706"/>
          </a:xfrm>
          <a:prstGeom prst="curvedConnector4">
            <a:avLst>
              <a:gd name="adj1" fmla="val -219"/>
              <a:gd name="adj2" fmla="val 12123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Shape 10"/>
          <p:cNvCxnSpPr>
            <a:stCxn id="14" idx="7"/>
            <a:endCxn id="11" idx="2"/>
          </p:cNvCxnSpPr>
          <p:nvPr/>
        </p:nvCxnSpPr>
        <p:spPr bwMode="auto">
          <a:xfrm rot="5400000" flipH="1" flipV="1">
            <a:off x="4453000" y="3054774"/>
            <a:ext cx="750268" cy="2024744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4" name="Shape 10"/>
          <p:cNvCxnSpPr>
            <a:stCxn id="12" idx="3"/>
          </p:cNvCxnSpPr>
          <p:nvPr/>
        </p:nvCxnSpPr>
        <p:spPr bwMode="auto">
          <a:xfrm rot="5400000" flipH="1">
            <a:off x="2943934" y="2777747"/>
            <a:ext cx="1229295" cy="4851725"/>
          </a:xfrm>
          <a:prstGeom prst="curvedConnector4">
            <a:avLst>
              <a:gd name="adj1" fmla="val -18596"/>
              <a:gd name="adj2" fmla="val 9994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8" name="Shape 10"/>
          <p:cNvCxnSpPr/>
          <p:nvPr/>
        </p:nvCxnSpPr>
        <p:spPr bwMode="auto">
          <a:xfrm rot="10800000">
            <a:off x="3815764" y="5231561"/>
            <a:ext cx="2024743" cy="442629"/>
          </a:xfrm>
          <a:prstGeom prst="curvedConnector3">
            <a:avLst>
              <a:gd name="adj1" fmla="val 100049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9" name="Shape 10"/>
          <p:cNvCxnSpPr>
            <a:stCxn id="11" idx="1"/>
          </p:cNvCxnSpPr>
          <p:nvPr/>
        </p:nvCxnSpPr>
        <p:spPr bwMode="auto">
          <a:xfrm rot="16200000" flipV="1">
            <a:off x="4589837" y="1985287"/>
            <a:ext cx="529290" cy="2259924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1836662" y="5448925"/>
            <a:ext cx="107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BusReq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208193" y="2156281"/>
            <a:ext cx="107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BusGnt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352989" y="5191664"/>
            <a:ext cx="107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BusReq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724520" y="1664292"/>
            <a:ext cx="107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BusGnt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724519" y="3533794"/>
            <a:ext cx="107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BusGnt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010400" y="5813827"/>
            <a:ext cx="193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Stable States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0" y="5834918"/>
            <a:ext cx="193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Transient States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010400" y="1299571"/>
            <a:ext cx="2126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Higher Complexity</a:t>
            </a:r>
          </a:p>
          <a:p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Race conditions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151822" y="2615208"/>
            <a:ext cx="1985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800000"/>
                </a:solidFill>
              </a:rPr>
              <a:t>What if another core sends GETX while one core is in I</a:t>
            </a:r>
            <a:r>
              <a:rPr lang="en-US" i="1" dirty="0" smtClean="0">
                <a:solidFill>
                  <a:srgbClr val="800000"/>
                </a:solidFill>
                <a:sym typeface="Wingdings"/>
              </a:rPr>
              <a:t>M?</a:t>
            </a:r>
            <a:endParaRPr lang="en-US" i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8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66" grpId="0"/>
      <p:bldP spid="67" grpId="0"/>
      <p:bldP spid="68" grpId="0"/>
      <p:bldP spid="69" grpId="0"/>
      <p:bldP spid="70" grpId="0"/>
      <p:bldP spid="72" grpId="0"/>
      <p:bldP spid="73" grpId="0"/>
      <p:bldP spid="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4 is out</a:t>
            </a:r>
          </a:p>
          <a:p>
            <a:pPr lvl="1"/>
            <a:r>
              <a:rPr lang="en-US" dirty="0" smtClean="0"/>
              <a:t>Make sure you start early! I can’t stress this enough</a:t>
            </a:r>
          </a:p>
          <a:p>
            <a:r>
              <a:rPr lang="en-US" dirty="0" smtClean="0"/>
              <a:t>Recitation session on Monday will go through code structure</a:t>
            </a:r>
          </a:p>
          <a:p>
            <a:pPr lvl="1"/>
            <a:r>
              <a:rPr lang="en-US" dirty="0" smtClean="0"/>
              <a:t>Details also in the lab handout</a:t>
            </a:r>
          </a:p>
          <a:p>
            <a:r>
              <a:rPr lang="en-US" dirty="0" smtClean="0"/>
              <a:t>Lab 4 lets you earn up to 5 points (5 absolute points) of extra-credit</a:t>
            </a:r>
          </a:p>
          <a:p>
            <a:pPr lvl="1"/>
            <a:r>
              <a:rPr lang="en-US" dirty="0" smtClean="0"/>
              <a:t>Enough to move a grade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47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151462"/>
            <a:ext cx="8305801" cy="913751"/>
          </a:xfrm>
        </p:spPr>
        <p:txBody>
          <a:bodyPr/>
          <a:lstStyle/>
          <a:p>
            <a:r>
              <a:rPr lang="en-US" dirty="0" smtClean="0"/>
              <a:t>Challenges with Snoopy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Broadcast every request</a:t>
            </a:r>
          </a:p>
          <a:p>
            <a:pPr lvl="1"/>
            <a:r>
              <a:rPr lang="en-US" dirty="0" smtClean="0"/>
              <a:t>Bandwidth and Energy Consumption</a:t>
            </a:r>
          </a:p>
          <a:p>
            <a:r>
              <a:rPr lang="en-US" dirty="0" smtClean="0"/>
              <a:t>Need a network topology with an “ordering” point</a:t>
            </a:r>
          </a:p>
          <a:p>
            <a:pPr lvl="1"/>
            <a:r>
              <a:rPr lang="en-US" dirty="0" smtClean="0"/>
              <a:t>What is the “ordering” point in the Bus?</a:t>
            </a:r>
          </a:p>
          <a:p>
            <a:pPr lvl="1"/>
            <a:r>
              <a:rPr lang="en-US" dirty="0" smtClean="0"/>
              <a:t>Challenge with Bus?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Other possible topologies?</a:t>
            </a:r>
          </a:p>
          <a:p>
            <a:pPr lvl="1"/>
            <a:r>
              <a:rPr lang="en-US" dirty="0" smtClean="0"/>
              <a:t>Will a Mesh work?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37184" y="3259606"/>
            <a:ext cx="1553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Bus Arbiter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1980" y="4734531"/>
            <a:ext cx="1553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1411" y="3773074"/>
            <a:ext cx="1553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Bandwidth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63216" y="5153967"/>
            <a:ext cx="174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as-is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70827" y="56289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[See </a:t>
            </a:r>
            <a:r>
              <a:rPr lang="en-US" dirty="0" err="1">
                <a:solidFill>
                  <a:srgbClr val="FF0000"/>
                </a:solidFill>
              </a:rPr>
              <a:t>Agarwal</a:t>
            </a:r>
            <a:r>
              <a:rPr lang="en-US" dirty="0">
                <a:solidFill>
                  <a:srgbClr val="FF0000"/>
                </a:solidFill>
              </a:rPr>
              <a:t> et al., In-Network Snoop Ordering, HPCA 2009]</a:t>
            </a:r>
          </a:p>
        </p:txBody>
      </p:sp>
    </p:spTree>
    <p:extLst>
      <p:ext uri="{BB962C8B-B14F-4D97-AF65-F5344CB8AC3E}">
        <p14:creationId xmlns:p14="http://schemas.microsoft.com/office/powerpoint/2010/main" val="31513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Cache </a:t>
            </a:r>
            <a:r>
              <a:rPr lang="en-US" dirty="0" smtClean="0"/>
              <a:t>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Preserve Program Order</a:t>
            </a:r>
          </a:p>
          <a:p>
            <a:pPr lvl="1"/>
            <a:r>
              <a:rPr lang="en-US" i="1" dirty="0">
                <a:sym typeface="Symbol" pitchFamily="18" charset="2"/>
              </a:rPr>
              <a:t>If no sharing, each processor acts like a uniprocessor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Write Propagation</a:t>
            </a:r>
          </a:p>
          <a:p>
            <a:pPr lvl="1"/>
            <a:r>
              <a:rPr lang="en-US" dirty="0"/>
              <a:t>Writes </a:t>
            </a:r>
            <a:r>
              <a:rPr lang="en-US" i="1" dirty="0"/>
              <a:t>eventually</a:t>
            </a:r>
            <a:r>
              <a:rPr lang="en-US" dirty="0"/>
              <a:t> become visible to all processors</a:t>
            </a:r>
          </a:p>
          <a:p>
            <a:pPr lvl="1"/>
            <a:endParaRPr lang="en-US" dirty="0"/>
          </a:p>
          <a:p>
            <a:r>
              <a:rPr lang="en-US" b="1" dirty="0"/>
              <a:t>Write Serialization</a:t>
            </a:r>
          </a:p>
          <a:p>
            <a:pPr lvl="1"/>
            <a:r>
              <a:rPr lang="en-US" dirty="0"/>
              <a:t>Writes to the same location are serialized: two writes to location X are seen in the same order by all processors.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7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Order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0643" y="1336657"/>
            <a:ext cx="1583057" cy="1413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LD A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ST A 1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LD A</a:t>
            </a:r>
          </a:p>
          <a:p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1856" y="1336657"/>
            <a:ext cx="1725977" cy="1413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ST A 2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LD A</a:t>
            </a:r>
          </a:p>
          <a:p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629" y="2749900"/>
            <a:ext cx="124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Core 0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94762" y="2736390"/>
            <a:ext cx="124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Core 3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21341" y="3785752"/>
            <a:ext cx="1930588" cy="1699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1. LD A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2. ST A 1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3. LD A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4. ST A 2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5. LD A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51794" y="3785752"/>
            <a:ext cx="1930588" cy="1699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1. LD A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2. ST A 2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3. LD A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4. ST A 1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5. LD A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70921" y="3785752"/>
            <a:ext cx="1930588" cy="1699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ST A 2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LD A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LD A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4. ST A 1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5. LD A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82466" y="5899385"/>
            <a:ext cx="253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Valid program order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423002" y="4417761"/>
            <a:ext cx="45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03077" y="4425341"/>
            <a:ext cx="45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78818" y="1715767"/>
            <a:ext cx="74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3977" y="5485049"/>
            <a:ext cx="179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A=2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73729" y="5485049"/>
            <a:ext cx="164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A=1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82277" y="5485049"/>
            <a:ext cx="129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A=1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7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Write Propagation</a:t>
            </a:r>
          </a:p>
          <a:p>
            <a:pPr lvl="1"/>
            <a:r>
              <a:rPr lang="en-US" dirty="0"/>
              <a:t>Update-based protocols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Update </a:t>
            </a:r>
            <a:r>
              <a:rPr lang="en-US" dirty="0"/>
              <a:t>all cached copies </a:t>
            </a:r>
            <a:r>
              <a:rPr lang="en-US" dirty="0">
                <a:solidFill>
                  <a:srgbClr val="C00000"/>
                </a:solidFill>
              </a:rPr>
              <a:t>after</a:t>
            </a:r>
            <a:r>
              <a:rPr lang="en-US" dirty="0"/>
              <a:t> performing the write</a:t>
            </a:r>
          </a:p>
          <a:p>
            <a:pPr lvl="1"/>
            <a:r>
              <a:rPr lang="en-US" dirty="0"/>
              <a:t>Invalidate-based protocols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Invalidate</a:t>
            </a:r>
            <a:r>
              <a:rPr lang="en-US" dirty="0"/>
              <a:t> all cached copies </a:t>
            </a:r>
            <a:r>
              <a:rPr lang="en-US" dirty="0">
                <a:solidFill>
                  <a:srgbClr val="C00000"/>
                </a:solidFill>
              </a:rPr>
              <a:t>before</a:t>
            </a:r>
            <a:r>
              <a:rPr lang="en-US" dirty="0"/>
              <a:t> performing the </a:t>
            </a:r>
            <a:r>
              <a:rPr lang="en-US" dirty="0" smtClean="0"/>
              <a:t>write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Most common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endParaRPr lang="en-US" dirty="0"/>
          </a:p>
          <a:p>
            <a:r>
              <a:rPr lang="en-US" dirty="0"/>
              <a:t>Typical Policies	</a:t>
            </a:r>
          </a:p>
          <a:p>
            <a:pPr lvl="1"/>
            <a:r>
              <a:rPr lang="en-US" dirty="0"/>
              <a:t>Write-through + Write no-allocate + Update</a:t>
            </a:r>
          </a:p>
          <a:p>
            <a:pPr lvl="1"/>
            <a:r>
              <a:rPr lang="en-US" dirty="0"/>
              <a:t>Write-back + Write-allocate + Invalidate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Write Serialization</a:t>
            </a:r>
          </a:p>
          <a:p>
            <a:pPr lvl="1"/>
            <a:r>
              <a:rPr lang="en-US" dirty="0"/>
              <a:t>Snoopy Protocols</a:t>
            </a:r>
          </a:p>
          <a:p>
            <a:pPr lvl="2"/>
            <a:r>
              <a:rPr lang="en-US" dirty="0"/>
              <a:t>All caches observe writes in same order on a shared bus</a:t>
            </a:r>
          </a:p>
          <a:p>
            <a:pPr lvl="1"/>
            <a:r>
              <a:rPr lang="en-US" dirty="0"/>
              <a:t>Directory protocols</a:t>
            </a:r>
          </a:p>
          <a:p>
            <a:pPr lvl="2"/>
            <a:r>
              <a:rPr lang="en-US" dirty="0"/>
              <a:t>A “directory” tracks content of private caches and serializes requests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6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MSI Protocol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613458"/>
              </p:ext>
            </p:extLst>
          </p:nvPr>
        </p:nvGraphicFramePr>
        <p:xfrm>
          <a:off x="175650" y="1580668"/>
          <a:ext cx="8587350" cy="195894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467087"/>
                <a:gridCol w="1467087"/>
                <a:gridCol w="1877872"/>
                <a:gridCol w="1024017"/>
                <a:gridCol w="2751287"/>
              </a:tblGrid>
              <a:tr h="381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latin typeface="+mn-lt"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My copy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Others?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/>
                        <a:t>Memory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/>
                        <a:t> Notes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latin typeface="+mn-lt"/>
                        </a:rPr>
                        <a:t>Modified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/>
                        <a:t>Present + Dirty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/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/>
                        <a:t>Stale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solidFill>
                            <a:srgbClr val="FF0000"/>
                          </a:solidFill>
                        </a:rPr>
                        <a:t>must write back on replacement</a:t>
                      </a:r>
                      <a:r>
                        <a:rPr lang="en-US" sz="1400" u="none" strike="noStrike" dirty="0"/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latin typeface="+mn-lt"/>
                        </a:rPr>
                        <a:t>Shared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/>
                        <a:t>Present </a:t>
                      </a:r>
                      <a:r>
                        <a:rPr lang="en-US" sz="1400" u="none" strike="noStrike" baseline="0" dirty="0" smtClean="0"/>
                        <a:t>+ C</a:t>
                      </a:r>
                      <a:r>
                        <a:rPr lang="en-US" sz="1400" u="none" strike="noStrike" dirty="0" smtClean="0"/>
                        <a:t>lean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/>
                        <a:t>Yes</a:t>
                      </a:r>
                      <a:r>
                        <a:rPr lang="en-US" sz="1400" u="none" strike="noStrike" baseline="0" dirty="0" smtClean="0"/>
                        <a:t> (possible) </a:t>
                      </a:r>
                      <a:r>
                        <a:rPr lang="en-US" sz="1400" u="none" strike="noStrike" dirty="0" smtClean="0"/>
                        <a:t>correct, </a:t>
                      </a:r>
                      <a:r>
                        <a:rPr lang="en-US" sz="1400" u="none" strike="noStrike" dirty="0"/>
                        <a:t>clean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/>
                        <a:t>Clean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rgbClr val="FF0000"/>
                          </a:solidFill>
                        </a:rPr>
                        <a:t>can discard on replacement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latin typeface="+mn-lt"/>
                        </a:rPr>
                        <a:t>Invalid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I</a:t>
                      </a:r>
                      <a:r>
                        <a:rPr lang="en-US" sz="1400" u="none" strike="noStrike" dirty="0" smtClean="0"/>
                        <a:t>nvalid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/>
                        <a:t>Unknown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/>
                        <a:t>Unknown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55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Protocols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10,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L21: Cache Coherence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>
            <a:off x="1965850" y="2342846"/>
            <a:ext cx="0" cy="217306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3515923" y="2342846"/>
            <a:ext cx="0" cy="217306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356250" y="2659275"/>
            <a:ext cx="1143000" cy="838200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$</a:t>
            </a:r>
            <a:endParaRPr lang="en-US" sz="1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956450" y="2659275"/>
            <a:ext cx="1143000" cy="838200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$</a:t>
            </a:r>
            <a:endParaRPr lang="en-US" sz="1800" dirty="0"/>
          </a:p>
        </p:txBody>
      </p:sp>
      <p:sp>
        <p:nvSpPr>
          <p:cNvPr id="11" name="Oval 10"/>
          <p:cNvSpPr/>
          <p:nvPr/>
        </p:nvSpPr>
        <p:spPr>
          <a:xfrm>
            <a:off x="1196504" y="1404378"/>
            <a:ext cx="1477841" cy="9236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776618" y="1404378"/>
            <a:ext cx="1477841" cy="9236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Core 2</a:t>
            </a:r>
            <a:endParaRPr lang="en-US" dirty="0"/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>
            <a:off x="6915580" y="2342845"/>
            <a:ext cx="0" cy="2173063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5315380" y="2342846"/>
            <a:ext cx="0" cy="217306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705780" y="2659275"/>
            <a:ext cx="1143000" cy="838200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$</a:t>
            </a:r>
            <a:endParaRPr lang="en-US" sz="1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305980" y="2659275"/>
            <a:ext cx="1143000" cy="838200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$</a:t>
            </a:r>
            <a:endParaRPr lang="en-US" sz="1800" dirty="0"/>
          </a:p>
        </p:txBody>
      </p:sp>
      <p:sp>
        <p:nvSpPr>
          <p:cNvPr id="17" name="Oval 16"/>
          <p:cNvSpPr/>
          <p:nvPr/>
        </p:nvSpPr>
        <p:spPr>
          <a:xfrm>
            <a:off x="4589407" y="1404378"/>
            <a:ext cx="1477841" cy="9236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Core 3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219648" y="1404378"/>
            <a:ext cx="1477841" cy="9236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Core 4</a:t>
            </a:r>
            <a:endParaRPr lang="en-US" dirty="0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918791" y="4515910"/>
            <a:ext cx="7282772" cy="0"/>
          </a:xfrm>
          <a:prstGeom prst="line">
            <a:avLst/>
          </a:prstGeom>
          <a:ln w="76200" cmpd="sng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3460857" y="5164973"/>
            <a:ext cx="1981200" cy="990600"/>
          </a:xfrm>
          <a:prstGeom prst="rect">
            <a:avLst/>
          </a:prstGeom>
          <a:solidFill>
            <a:srgbClr val="C5E176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/>
              <a:t>Main Memory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2070" y="4529420"/>
            <a:ext cx="69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Bus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805583" y="2366279"/>
            <a:ext cx="1216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Private Caches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855518" y="5315828"/>
            <a:ext cx="1216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Shared Memory</a:t>
            </a:r>
            <a:endParaRPr lang="en-US" b="1" dirty="0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1394350" y="3877361"/>
            <a:ext cx="1143000" cy="458199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Snooper</a:t>
            </a:r>
            <a:endParaRPr lang="en-US" sz="1800" dirty="0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2956450" y="3877361"/>
            <a:ext cx="1143000" cy="458199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Snooper</a:t>
            </a:r>
            <a:endParaRPr lang="en-US" sz="1800" dirty="0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4743880" y="3877361"/>
            <a:ext cx="1143000" cy="458199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Snooper</a:t>
            </a:r>
            <a:endParaRPr lang="en-US" sz="1800" dirty="0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6305980" y="3877361"/>
            <a:ext cx="1143000" cy="458199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Snooper</a:t>
            </a:r>
            <a:endParaRPr lang="en-US" sz="1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672169" y="2175220"/>
            <a:ext cx="587361" cy="450551"/>
            <a:chOff x="866122" y="2143364"/>
            <a:chExt cx="587361" cy="450551"/>
          </a:xfrm>
        </p:grpSpPr>
        <p:sp>
          <p:nvSpPr>
            <p:cNvPr id="29" name="Up Arrow 28"/>
            <p:cNvSpPr/>
            <p:nvPr/>
          </p:nvSpPr>
          <p:spPr>
            <a:xfrm>
              <a:off x="866122" y="2143364"/>
              <a:ext cx="277713" cy="418809"/>
            </a:xfrm>
            <a:prstGeom prst="upArrow">
              <a:avLst/>
            </a:prstGeom>
            <a:solidFill>
              <a:srgbClr val="00005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Up Arrow 29"/>
            <p:cNvSpPr/>
            <p:nvPr/>
          </p:nvSpPr>
          <p:spPr>
            <a:xfrm rot="10800000">
              <a:off x="1130324" y="2175220"/>
              <a:ext cx="323159" cy="418695"/>
            </a:xfrm>
            <a:prstGeom prst="upArrow">
              <a:avLst/>
            </a:prstGeom>
            <a:solidFill>
              <a:srgbClr val="00005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85681" y="3426810"/>
            <a:ext cx="587361" cy="450551"/>
            <a:chOff x="866122" y="2143364"/>
            <a:chExt cx="587361" cy="450551"/>
          </a:xfrm>
          <a:solidFill>
            <a:schemeClr val="accent1"/>
          </a:solidFill>
        </p:grpSpPr>
        <p:sp>
          <p:nvSpPr>
            <p:cNvPr id="32" name="Up Arrow 31"/>
            <p:cNvSpPr/>
            <p:nvPr/>
          </p:nvSpPr>
          <p:spPr>
            <a:xfrm>
              <a:off x="866122" y="2143364"/>
              <a:ext cx="277713" cy="418809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Up Arrow 32"/>
            <p:cNvSpPr/>
            <p:nvPr/>
          </p:nvSpPr>
          <p:spPr>
            <a:xfrm rot="10800000">
              <a:off x="1130324" y="2175220"/>
              <a:ext cx="323159" cy="418695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6551" y="2148200"/>
            <a:ext cx="163214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Core and 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Snooper </a:t>
            </a:r>
          </a:p>
          <a:p>
            <a:r>
              <a:rPr lang="en-US" i="1" dirty="0">
                <a:solidFill>
                  <a:srgbClr val="0000FF"/>
                </a:solidFill>
              </a:rPr>
              <a:t>c</a:t>
            </a:r>
            <a:r>
              <a:rPr lang="en-US" i="1" dirty="0" smtClean="0">
                <a:solidFill>
                  <a:srgbClr val="0000FF"/>
                </a:solidFill>
              </a:rPr>
              <a:t>an 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change state of cache lines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>
            <a:off x="4451457" y="4515909"/>
            <a:ext cx="0" cy="64165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0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46684</TotalTime>
  <Words>2531</Words>
  <Application>Microsoft Macintosh PowerPoint</Application>
  <PresentationFormat>On-screen Show (4:3)</PresentationFormat>
  <Paragraphs>655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 Narrow</vt:lpstr>
      <vt:lpstr>Calibri</vt:lpstr>
      <vt:lpstr>Century Gothic</vt:lpstr>
      <vt:lpstr>Courier</vt:lpstr>
      <vt:lpstr>Franklin Gothic Book</vt:lpstr>
      <vt:lpstr>Symbol</vt:lpstr>
      <vt:lpstr>Tahoma</vt:lpstr>
      <vt:lpstr>Wingdings</vt:lpstr>
      <vt:lpstr>Wingdings 2</vt:lpstr>
      <vt:lpstr>新細明體</vt:lpstr>
      <vt:lpstr>Arial</vt:lpstr>
      <vt:lpstr>Plaza</vt:lpstr>
      <vt:lpstr>Lecture 21: Cache Coherence II</vt:lpstr>
      <vt:lpstr>Mid-semester Feedback Forms</vt:lpstr>
      <vt:lpstr>Lab 4</vt:lpstr>
      <vt:lpstr>Back to Cache Coherence</vt:lpstr>
      <vt:lpstr>Program Order</vt:lpstr>
      <vt:lpstr>Implementing Coherence</vt:lpstr>
      <vt:lpstr>Implementing Coherence</vt:lpstr>
      <vt:lpstr>MSI Protocol</vt:lpstr>
      <vt:lpstr>Snoopy Protocols</vt:lpstr>
      <vt:lpstr>State Transitions: CPU-initiated</vt:lpstr>
      <vt:lpstr>State Transitions: Snooper-initiated</vt:lpstr>
      <vt:lpstr>State Transitions</vt:lpstr>
      <vt:lpstr>MSI Example</vt:lpstr>
      <vt:lpstr>MSI Example</vt:lpstr>
      <vt:lpstr>MSI Example</vt:lpstr>
      <vt:lpstr>MSI Example</vt:lpstr>
      <vt:lpstr>MSI Example</vt:lpstr>
      <vt:lpstr>Who responds with data?</vt:lpstr>
      <vt:lpstr>Shared Memory Programming Examples</vt:lpstr>
      <vt:lpstr>Shared Memory Programming Examples</vt:lpstr>
      <vt:lpstr>Optimizations: E State</vt:lpstr>
      <vt:lpstr>MESI Protocol: CPU Initiated</vt:lpstr>
      <vt:lpstr>MESI Protocol: Snooper Initiated</vt:lpstr>
      <vt:lpstr>Implementing E</vt:lpstr>
      <vt:lpstr>More Optimizations</vt:lpstr>
      <vt:lpstr>Protocols and States</vt:lpstr>
      <vt:lpstr>False Sharing</vt:lpstr>
      <vt:lpstr>Split-Transaction and Pipelined Buses</vt:lpstr>
      <vt:lpstr>Non-Atomicity  Transient States</vt:lpstr>
      <vt:lpstr>Challenges with Snoopy Protocols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Krishna</dc:creator>
  <cp:lastModifiedBy>Microsoft Office User</cp:lastModifiedBy>
  <cp:revision>3131</cp:revision>
  <cp:lastPrinted>2015-09-15T20:25:11Z</cp:lastPrinted>
  <dcterms:created xsi:type="dcterms:W3CDTF">2015-01-11T02:17:33Z</dcterms:created>
  <dcterms:modified xsi:type="dcterms:W3CDTF">2016-11-10T16:08:06Z</dcterms:modified>
</cp:coreProperties>
</file>