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573" r:id="rId2"/>
    <p:sldId id="1110" r:id="rId3"/>
    <p:sldId id="1106" r:id="rId4"/>
    <p:sldId id="1107" r:id="rId5"/>
    <p:sldId id="1108" r:id="rId6"/>
    <p:sldId id="1109" r:id="rId7"/>
    <p:sldId id="10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66CCFF"/>
    <a:srgbClr val="0080FF"/>
    <a:srgbClr val="FF00FF"/>
    <a:srgbClr val="66FFFF"/>
    <a:srgbClr val="000053"/>
    <a:srgbClr val="000080"/>
    <a:srgbClr val="C5E176"/>
    <a:srgbClr val="408000"/>
    <a:srgbClr val="8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88298" autoAdjust="0"/>
  </p:normalViewPr>
  <p:slideViewPr>
    <p:cSldViewPr snapToGrid="0" snapToObjects="1">
      <p:cViewPr>
        <p:scale>
          <a:sx n="90" d="100"/>
          <a:sy n="90" d="100"/>
        </p:scale>
        <p:origin x="2456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800000"/>
                </a:solidFill>
              </a:rPr>
              <a:t>What if another core sends GETX while one core is in I</a:t>
            </a:r>
            <a:r>
              <a:rPr lang="en-US" i="1" dirty="0" smtClean="0">
                <a:solidFill>
                  <a:srgbClr val="800000"/>
                </a:solidFill>
                <a:sym typeface="Wingdings"/>
              </a:rPr>
              <a:t>M?</a:t>
            </a:r>
            <a:endParaRPr lang="en-US" i="1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More</a:t>
            </a:r>
            <a:r>
              <a:rPr lang="en-US" baseline="0" dirty="0" smtClean="0"/>
              <a:t> transient states!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1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15,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ECE 4100/6100 | Fall 2016 | L22: Cache Coherence III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15,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22:</a:t>
            </a:r>
            <a:br>
              <a:rPr lang="en-US" sz="4800" dirty="0" smtClean="0"/>
            </a:br>
            <a:r>
              <a:rPr lang="en-US" sz="4800" dirty="0" smtClean="0"/>
              <a:t>Cache Coherence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40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Some Lecture slides adapted from MIT EECS 6.823 (D. Sanchez)</a:t>
            </a: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/>
              </a:rPr>
              <a:t>States: MSI</a:t>
            </a:r>
            <a:r>
              <a:rPr lang="en-US" dirty="0">
                <a:sym typeface="Wingdings"/>
              </a:rPr>
              <a:t>, MESI, MOSI, </a:t>
            </a:r>
            <a:r>
              <a:rPr lang="en-US" dirty="0" smtClean="0">
                <a:sym typeface="Wingdings"/>
              </a:rPr>
              <a:t>MOESI</a:t>
            </a:r>
          </a:p>
          <a:p>
            <a:pPr lvl="1"/>
            <a:r>
              <a:rPr lang="en-US" dirty="0" smtClean="0">
                <a:sym typeface="Wingdings"/>
              </a:rPr>
              <a:t>Transient states: IM, IS, SM,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 …</a:t>
            </a:r>
            <a:endParaRPr lang="en-US" dirty="0">
              <a:sym typeface="Wingdings"/>
            </a:endParaRPr>
          </a:p>
          <a:p>
            <a:r>
              <a:rPr lang="en-US" dirty="0" smtClean="0"/>
              <a:t>Protocols: state transition rules + </a:t>
            </a:r>
            <a:r>
              <a:rPr lang="en-US" dirty="0" err="1" smtClean="0"/>
              <a:t>NoC</a:t>
            </a:r>
            <a:r>
              <a:rPr lang="en-US" dirty="0" smtClean="0"/>
              <a:t> messages</a:t>
            </a:r>
          </a:p>
          <a:p>
            <a:pPr lvl="1"/>
            <a:r>
              <a:rPr lang="en-US" dirty="0" smtClean="0"/>
              <a:t>Triggered by </a:t>
            </a:r>
            <a:r>
              <a:rPr lang="en-US" i="1" dirty="0" smtClean="0"/>
              <a:t>request</a:t>
            </a:r>
            <a:r>
              <a:rPr lang="en-US" dirty="0" smtClean="0"/>
              <a:t> from CPU or </a:t>
            </a:r>
            <a:r>
              <a:rPr lang="en-US" dirty="0" err="1" smtClean="0"/>
              <a:t>NoC</a:t>
            </a:r>
            <a:endParaRPr lang="en-US" dirty="0" smtClean="0"/>
          </a:p>
          <a:p>
            <a:pPr lvl="1"/>
            <a:r>
              <a:rPr lang="en-US" dirty="0" smtClean="0"/>
              <a:t>Protocol designer defines the rules</a:t>
            </a:r>
          </a:p>
          <a:p>
            <a:pPr lvl="2"/>
            <a:r>
              <a:rPr lang="en-US" dirty="0" smtClean="0"/>
              <a:t>Example:</a:t>
            </a:r>
          </a:p>
          <a:p>
            <a:pPr marL="4572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State (S):</a:t>
            </a:r>
          </a:p>
          <a:p>
            <a:pPr marL="685800" lvl="3" indent="0">
              <a:buNone/>
            </a:pPr>
            <a:r>
              <a:rPr lang="en-US" b="1" dirty="0" smtClean="0"/>
              <a:t>   if</a:t>
            </a:r>
            <a:r>
              <a:rPr lang="en-US" dirty="0" smtClean="0"/>
              <a:t> (Write Miss)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err="1" smtClean="0"/>
              <a:t>next_state</a:t>
            </a:r>
            <a:r>
              <a:rPr lang="en-US" dirty="0" smtClean="0"/>
              <a:t> = (S</a:t>
            </a:r>
            <a:r>
              <a:rPr lang="en-US" dirty="0" smtClean="0">
                <a:sym typeface="Wingdings"/>
              </a:rPr>
              <a:t>M)</a:t>
            </a:r>
          </a:p>
          <a:p>
            <a:pPr marL="685800" lvl="3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	      </a:t>
            </a:r>
            <a:r>
              <a:rPr lang="en-US" dirty="0" err="1" smtClean="0">
                <a:sym typeface="Wingdings"/>
              </a:rPr>
              <a:t>out_message</a:t>
            </a:r>
            <a:r>
              <a:rPr lang="en-US" dirty="0" smtClean="0">
                <a:sym typeface="Wingdings"/>
              </a:rPr>
              <a:t> = GETX</a:t>
            </a:r>
            <a:endParaRPr lang="en-US" dirty="0" smtClean="0"/>
          </a:p>
          <a:p>
            <a:pPr marL="457200" lvl="2" indent="0">
              <a:buNone/>
            </a:pPr>
            <a:r>
              <a:rPr lang="en-US" dirty="0"/>
              <a:t> </a:t>
            </a:r>
            <a:r>
              <a:rPr lang="en-US" dirty="0" smtClean="0"/>
              <a:t>  State (I</a:t>
            </a:r>
            <a:r>
              <a:rPr lang="en-US" dirty="0" smtClean="0">
                <a:sym typeface="Wingdings"/>
              </a:rPr>
              <a:t>M):</a:t>
            </a:r>
          </a:p>
          <a:p>
            <a:pPr marL="685800" lvl="3" indent="0">
              <a:buNone/>
            </a:pPr>
            <a:r>
              <a:rPr lang="en-US" b="1" dirty="0" smtClean="0">
                <a:sym typeface="Wingdings"/>
              </a:rPr>
              <a:t>	if</a:t>
            </a:r>
            <a:r>
              <a:rPr lang="en-US" dirty="0" smtClean="0">
                <a:sym typeface="Wingdings"/>
              </a:rPr>
              <a:t> (</a:t>
            </a:r>
            <a:r>
              <a:rPr lang="en-US" dirty="0" err="1" smtClean="0">
                <a:sym typeface="Wingdings"/>
              </a:rPr>
              <a:t>recv</a:t>
            </a:r>
            <a:r>
              <a:rPr lang="en-US" dirty="0" smtClean="0">
                <a:sym typeface="Wingdings"/>
              </a:rPr>
              <a:t> == data) </a:t>
            </a:r>
            <a:r>
              <a:rPr lang="en-US" b="1" dirty="0" smtClean="0">
                <a:sym typeface="Wingdings"/>
              </a:rPr>
              <a:t>then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next_state</a:t>
            </a:r>
            <a:r>
              <a:rPr lang="en-US" dirty="0" smtClean="0">
                <a:sym typeface="Wingdings"/>
              </a:rPr>
              <a:t> = M</a:t>
            </a:r>
          </a:p>
          <a:p>
            <a:pPr marL="685800" lvl="3" indent="0">
              <a:buNone/>
            </a:pPr>
            <a:r>
              <a:rPr lang="en-US" b="1" dirty="0" smtClean="0">
                <a:sym typeface="Wingdings"/>
              </a:rPr>
              <a:t>	if</a:t>
            </a:r>
            <a:r>
              <a:rPr lang="en-US" dirty="0" smtClean="0">
                <a:sym typeface="Wingdings"/>
              </a:rPr>
              <a:t> (</a:t>
            </a:r>
            <a:r>
              <a:rPr lang="en-US" dirty="0" err="1" smtClean="0">
                <a:sym typeface="Wingdings"/>
              </a:rPr>
              <a:t>recv</a:t>
            </a:r>
            <a:r>
              <a:rPr lang="en-US" dirty="0" smtClean="0">
                <a:sym typeface="Wingdings"/>
              </a:rPr>
              <a:t> == GETX) </a:t>
            </a:r>
            <a:r>
              <a:rPr lang="en-US" b="1" dirty="0" smtClean="0">
                <a:sym typeface="Wingdings"/>
              </a:rPr>
              <a:t>then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next_state</a:t>
            </a:r>
            <a:r>
              <a:rPr lang="en-US" dirty="0" smtClean="0">
                <a:sym typeface="Wingdings"/>
              </a:rPr>
              <a:t> = State (IMI)</a:t>
            </a:r>
          </a:p>
          <a:p>
            <a:pPr lvl="1"/>
            <a:r>
              <a:rPr lang="en-US" dirty="0" smtClean="0"/>
              <a:t>Snoopy and Directory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31794"/>
            <a:ext cx="8305801" cy="3846575"/>
          </a:xfrm>
        </p:spPr>
        <p:txBody>
          <a:bodyPr/>
          <a:lstStyle/>
          <a:p>
            <a:r>
              <a:rPr lang="en-US" dirty="0" smtClean="0"/>
              <a:t>What if Core A writes </a:t>
            </a:r>
            <a:r>
              <a:rPr lang="en-US" dirty="0" err="1" smtClean="0"/>
              <a:t>Word</a:t>
            </a:r>
            <a:r>
              <a:rPr lang="en-US" baseline="-25000" dirty="0" err="1" smtClean="0"/>
              <a:t>i</a:t>
            </a:r>
            <a:r>
              <a:rPr lang="en-US" dirty="0" smtClean="0"/>
              <a:t> and Core B writes </a:t>
            </a:r>
            <a:r>
              <a:rPr lang="en-US" dirty="0" err="1" smtClean="0"/>
              <a:t>Word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cache line keeps ping ponging between the cores (i.e., misses and invalidates) because the addresses are in the same block/line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State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878117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Line </a:t>
            </a:r>
            <a:r>
              <a:rPr lang="en-US" sz="2200" dirty="0" err="1" smtClean="0"/>
              <a:t>Addr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3299035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0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4719953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1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6872076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N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3448" y="1553647"/>
            <a:ext cx="5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23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686802" cy="913751"/>
          </a:xfrm>
        </p:spPr>
        <p:txBody>
          <a:bodyPr/>
          <a:lstStyle/>
          <a:p>
            <a:r>
              <a:rPr lang="en-US" dirty="0" smtClean="0"/>
              <a:t>Split-Transaction and Pipelined Buses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8" y="1580667"/>
            <a:ext cx="1015570" cy="472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2767" y="2084326"/>
            <a:ext cx="1688955" cy="472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1722" y="2557175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0677" y="1580667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6246" y="2084326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9698" y="3188353"/>
            <a:ext cx="866095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340" y="3219847"/>
            <a:ext cx="37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Simple</a:t>
            </a:r>
            <a:r>
              <a:rPr lang="en-US" dirty="0" smtClean="0"/>
              <a:t>, but </a:t>
            </a:r>
            <a:r>
              <a:rPr lang="en-US" b="1" dirty="0" smtClean="0">
                <a:solidFill>
                  <a:srgbClr val="800000"/>
                </a:solidFill>
              </a:rPr>
              <a:t>low throughput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16" y="1134838"/>
            <a:ext cx="32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Atomic Transaction Bus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01504" y="4232412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Req1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17074" y="4736071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06029" y="5208920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8622" y="3786583"/>
            <a:ext cx="424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Split-Transaction </a:t>
            </a:r>
            <a:r>
              <a:rPr lang="en-US" b="1" i="1" dirty="0" smtClean="0"/>
              <a:t>(Non Atomic)</a:t>
            </a:r>
            <a:r>
              <a:rPr lang="en-US" b="1" dirty="0" smtClean="0"/>
              <a:t> Bus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686756" y="4226483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Req2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66039" y="4234064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Req3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5725" y="4736071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21769" y="5208920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1340" y="5663013"/>
            <a:ext cx="575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Supports multiple simultaneous transactions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Higher Throughput but Responses out of order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55201" y="2557175"/>
            <a:ext cx="1588799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Non-Atomicity </a:t>
            </a:r>
            <a:r>
              <a:rPr lang="en-US" dirty="0" smtClean="0">
                <a:sym typeface="Wingdings"/>
              </a:rPr>
              <a:t> Transient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5840506" y="1679664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840506" y="3250611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840506" y="5064738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562518" y="2121065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932" y="4282022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charset="0"/>
                <a:sym typeface="Wingdings"/>
              </a:rPr>
              <a:t>IS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4772" y="3494653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charset="0"/>
                <a:sym typeface="Wingdings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hape 10"/>
          <p:cNvCxnSpPr>
            <a:stCxn id="13" idx="7"/>
            <a:endCxn id="7" idx="2"/>
          </p:cNvCxnSpPr>
          <p:nvPr/>
        </p:nvCxnSpPr>
        <p:spPr bwMode="auto">
          <a:xfrm rot="5400000" flipH="1" flipV="1">
            <a:off x="4617298" y="1058115"/>
            <a:ext cx="160258" cy="2286158"/>
          </a:xfrm>
          <a:prstGeom prst="curvedConnector4">
            <a:avLst>
              <a:gd name="adj1" fmla="val 142645"/>
              <a:gd name="adj2" fmla="val 484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hape 10"/>
          <p:cNvCxnSpPr>
            <a:endCxn id="7" idx="1"/>
          </p:cNvCxnSpPr>
          <p:nvPr/>
        </p:nvCxnSpPr>
        <p:spPr bwMode="auto">
          <a:xfrm flipV="1">
            <a:off x="1132717" y="1808947"/>
            <a:ext cx="4851727" cy="1685706"/>
          </a:xfrm>
          <a:prstGeom prst="curvedConnector4">
            <a:avLst>
              <a:gd name="adj1" fmla="val -219"/>
              <a:gd name="adj2" fmla="val 12123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hape 10"/>
          <p:cNvCxnSpPr>
            <a:stCxn id="14" idx="7"/>
            <a:endCxn id="11" idx="2"/>
          </p:cNvCxnSpPr>
          <p:nvPr/>
        </p:nvCxnSpPr>
        <p:spPr bwMode="auto">
          <a:xfrm rot="5400000" flipH="1" flipV="1">
            <a:off x="4453000" y="3054774"/>
            <a:ext cx="750268" cy="202474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hape 10"/>
          <p:cNvCxnSpPr>
            <a:stCxn id="12" idx="3"/>
          </p:cNvCxnSpPr>
          <p:nvPr/>
        </p:nvCxnSpPr>
        <p:spPr bwMode="auto">
          <a:xfrm rot="5400000" flipH="1">
            <a:off x="2943934" y="2777747"/>
            <a:ext cx="1229295" cy="4851725"/>
          </a:xfrm>
          <a:prstGeom prst="curvedConnector4">
            <a:avLst>
              <a:gd name="adj1" fmla="val -18596"/>
              <a:gd name="adj2" fmla="val 9994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8" name="Shape 10"/>
          <p:cNvCxnSpPr/>
          <p:nvPr/>
        </p:nvCxnSpPr>
        <p:spPr bwMode="auto">
          <a:xfrm rot="10800000">
            <a:off x="3815764" y="5231561"/>
            <a:ext cx="2024743" cy="442629"/>
          </a:xfrm>
          <a:prstGeom prst="curvedConnector3">
            <a:avLst>
              <a:gd name="adj1" fmla="val 10004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hape 10"/>
          <p:cNvCxnSpPr>
            <a:stCxn id="11" idx="1"/>
          </p:cNvCxnSpPr>
          <p:nvPr/>
        </p:nvCxnSpPr>
        <p:spPr bwMode="auto">
          <a:xfrm rot="16200000" flipV="1">
            <a:off x="4589837" y="1985287"/>
            <a:ext cx="529290" cy="225992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836662" y="5448925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BusReq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208193" y="2156281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352989" y="5191664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BusReq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24520" y="1664292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24519" y="3533794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10400" y="5813827"/>
            <a:ext cx="19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Stable States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5834918"/>
            <a:ext cx="19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Transient States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010400" y="1299571"/>
            <a:ext cx="212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Higher Complexity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Race conditions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51822" y="2615208"/>
            <a:ext cx="1985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800000"/>
                </a:solidFill>
              </a:rPr>
              <a:t>What if another core sends GETX while one core is in I</a:t>
            </a:r>
            <a:r>
              <a:rPr lang="en-US" i="1" dirty="0" smtClean="0">
                <a:solidFill>
                  <a:srgbClr val="800000"/>
                </a:solidFill>
                <a:sym typeface="Wingdings"/>
              </a:rPr>
              <a:t>M?</a:t>
            </a:r>
            <a:endParaRPr lang="en-US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Challenges with Snoopy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 every request</a:t>
            </a:r>
          </a:p>
          <a:p>
            <a:pPr lvl="1"/>
            <a:r>
              <a:rPr lang="en-US" dirty="0" smtClean="0"/>
              <a:t>Bandwidth and Energy Consumption</a:t>
            </a:r>
          </a:p>
          <a:p>
            <a:r>
              <a:rPr lang="en-US" dirty="0" smtClean="0"/>
              <a:t>Need a network topology with an “ordering” point</a:t>
            </a:r>
          </a:p>
          <a:p>
            <a:pPr lvl="1"/>
            <a:r>
              <a:rPr lang="en-US" dirty="0" smtClean="0"/>
              <a:t>What is the “ordering” point in the Bus?</a:t>
            </a:r>
          </a:p>
          <a:p>
            <a:pPr lvl="1"/>
            <a:r>
              <a:rPr lang="en-US" dirty="0" smtClean="0"/>
              <a:t>Challenge with Bus?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Other possible topologies?</a:t>
            </a:r>
          </a:p>
          <a:p>
            <a:pPr lvl="1"/>
            <a:r>
              <a:rPr lang="en-US" dirty="0" smtClean="0"/>
              <a:t>Will a Mesh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7184" y="3259606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Bus Arbiter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1980" y="4734531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1411" y="3773074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Bandwidth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216" y="5153967"/>
            <a:ext cx="174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as-is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0827" y="562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[See </a:t>
            </a:r>
            <a:r>
              <a:rPr lang="en-US" dirty="0" err="1">
                <a:solidFill>
                  <a:srgbClr val="FF0000"/>
                </a:solidFill>
              </a:rPr>
              <a:t>Agarwal</a:t>
            </a:r>
            <a:r>
              <a:rPr lang="en-US" dirty="0">
                <a:solidFill>
                  <a:srgbClr val="FF0000"/>
                </a:solidFill>
              </a:rPr>
              <a:t> et al., In-Network Snoop Ordering, HPCA 2009]</a:t>
            </a:r>
          </a:p>
        </p:txBody>
      </p:sp>
    </p:spTree>
    <p:extLst>
      <p:ext uri="{BB962C8B-B14F-4D97-AF65-F5344CB8AC3E}">
        <p14:creationId xmlns:p14="http://schemas.microsoft.com/office/powerpoint/2010/main" val="14051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Protocols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Censier</a:t>
            </a:r>
            <a:r>
              <a:rPr lang="en-US" dirty="0" smtClean="0"/>
              <a:t> and </a:t>
            </a:r>
            <a:r>
              <a:rPr lang="en-US" dirty="0" err="1" smtClean="0"/>
              <a:t>Feutrier</a:t>
            </a:r>
            <a:r>
              <a:rPr lang="en-US" dirty="0" smtClean="0"/>
              <a:t>, 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6" y="3526103"/>
            <a:ext cx="3880036" cy="23739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Snoopy Protocol</a:t>
            </a:r>
          </a:p>
          <a:p>
            <a:pPr lvl="1"/>
            <a:r>
              <a:rPr lang="en-US" dirty="0" smtClean="0"/>
              <a:t>Broadcast Request over memory bus</a:t>
            </a:r>
          </a:p>
          <a:p>
            <a:pPr lvl="1"/>
            <a:r>
              <a:rPr lang="en-US" dirty="0" smtClean="0"/>
              <a:t>Difficult to scale</a:t>
            </a:r>
          </a:p>
          <a:p>
            <a:pPr lvl="1"/>
            <a:r>
              <a:rPr lang="en-US" dirty="0" smtClean="0"/>
              <a:t>Requires additional bandwidth and tag lookups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4100/6100 | Fall 2016 | L22: Cache Coherence III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1448" y="1404378"/>
            <a:ext cx="3414787" cy="1973115"/>
            <a:chOff x="918791" y="1404378"/>
            <a:chExt cx="7282772" cy="410213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96585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3515923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5625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5645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96504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77661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4451457" y="3866846"/>
              <a:ext cx="0" cy="6416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69155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3153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70578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05980" y="2659275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589407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21964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918791" y="3866847"/>
              <a:ext cx="7282772" cy="0"/>
            </a:xfrm>
            <a:prstGeom prst="line">
              <a:avLst/>
            </a:prstGeom>
            <a:ln w="76200" cmpd="sng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460857" y="4515910"/>
              <a:ext cx="1981200" cy="990600"/>
            </a:xfrm>
            <a:prstGeom prst="rect">
              <a:avLst/>
            </a:prstGeom>
            <a:solidFill>
              <a:srgbClr val="C5E176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err="1" smtClean="0"/>
                <a:t>Mem</a:t>
              </a:r>
              <a:endParaRPr lang="en-US" sz="1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3439" y="1404378"/>
            <a:ext cx="3048218" cy="1973115"/>
            <a:chOff x="1196504" y="1404378"/>
            <a:chExt cx="6500985" cy="4102132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6585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515923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356251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956449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96504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77661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451457" y="3866846"/>
              <a:ext cx="0" cy="6416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69155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315380" y="2342846"/>
              <a:ext cx="0" cy="1524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705780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305981" y="2518837"/>
              <a:ext cx="1143000" cy="838200"/>
            </a:xfrm>
            <a:prstGeom prst="rect">
              <a:avLst/>
            </a:prstGeom>
            <a:solidFill>
              <a:srgbClr val="3366FF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smtClean="0"/>
                <a:t>$</a:t>
              </a:r>
              <a:endParaRPr lang="en-US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589407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219648" y="1404378"/>
              <a:ext cx="1477841" cy="9236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460857" y="4515910"/>
              <a:ext cx="1981200" cy="990600"/>
            </a:xfrm>
            <a:prstGeom prst="rect">
              <a:avLst/>
            </a:prstGeom>
            <a:solidFill>
              <a:srgbClr val="C5E176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800" dirty="0" err="1" smtClean="0"/>
                <a:t>Mem</a:t>
              </a:r>
              <a:endParaRPr lang="en-US" sz="1800" dirty="0"/>
            </a:p>
          </p:txBody>
        </p:sp>
      </p:grpSp>
      <p:sp>
        <p:nvSpPr>
          <p:cNvPr id="39" name="Cloud 38"/>
          <p:cNvSpPr/>
          <p:nvPr/>
        </p:nvSpPr>
        <p:spPr>
          <a:xfrm>
            <a:off x="5123205" y="2402429"/>
            <a:ext cx="3084291" cy="385412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9476" y="2558705"/>
            <a:ext cx="6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249238" y="2669879"/>
            <a:ext cx="18440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Interconnection Network</a:t>
            </a:r>
            <a:endParaRPr lang="en-US" sz="1600" dirty="0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5198342" y="2897259"/>
            <a:ext cx="986819" cy="476476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Directory</a:t>
            </a:r>
            <a:endParaRPr lang="en-US" sz="1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84033" y="2411152"/>
            <a:ext cx="2418560" cy="535643"/>
            <a:chOff x="984033" y="2411152"/>
            <a:chExt cx="2418560" cy="53564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84033" y="2696899"/>
              <a:ext cx="2418560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84033" y="2451682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676898" y="2438620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77309" y="2429341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57760" y="2411152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91545" y="2688068"/>
              <a:ext cx="0" cy="258727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 flipV="1">
            <a:off x="5864333" y="2411152"/>
            <a:ext cx="320828" cy="535643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053213" y="2402429"/>
            <a:ext cx="1001508" cy="544366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20841" y="2343602"/>
            <a:ext cx="195536" cy="603193"/>
          </a:xfrm>
          <a:prstGeom prst="line">
            <a:avLst/>
          </a:prstGeom>
          <a:ln w="5715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4882964" y="3526103"/>
            <a:ext cx="3880036" cy="2373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0090"/>
              </a:buClr>
              <a:buSzPct val="100000"/>
              <a:buFont typeface="Wingdings 2" pitchFamily="18" charset="2"/>
              <a:buChar char="¡"/>
              <a:defRPr sz="26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0080"/>
              </a:buClr>
              <a:buSzPct val="100000"/>
              <a:buFont typeface="Wingdings 2" pitchFamily="18" charset="2"/>
              <a:buChar char="¡"/>
              <a:defRPr sz="22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Directory Protocol</a:t>
            </a:r>
          </a:p>
          <a:p>
            <a:pPr lvl="1"/>
            <a:r>
              <a:rPr lang="en-US" dirty="0" smtClean="0"/>
              <a:t>Send messages only to cache lines that might have line</a:t>
            </a:r>
          </a:p>
          <a:p>
            <a:pPr lvl="1"/>
            <a:r>
              <a:rPr lang="en-US" dirty="0" smtClean="0"/>
              <a:t>Can scale to more processors</a:t>
            </a:r>
          </a:p>
          <a:p>
            <a:pPr lvl="1"/>
            <a:r>
              <a:rPr lang="en-US" dirty="0" smtClean="0"/>
              <a:t>Requires extra directory storage to track sharers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47081</TotalTime>
  <Words>520</Words>
  <Application>Microsoft Macintosh PowerPoint</Application>
  <PresentationFormat>On-screen Show (4:3)</PresentationFormat>
  <Paragraphs>138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Tahoma</vt:lpstr>
      <vt:lpstr>Wingdings</vt:lpstr>
      <vt:lpstr>Wingdings 2</vt:lpstr>
      <vt:lpstr>Arial</vt:lpstr>
      <vt:lpstr>Plaza</vt:lpstr>
      <vt:lpstr>Lecture 22: Cache Coherence III</vt:lpstr>
      <vt:lpstr>States and Protocols</vt:lpstr>
      <vt:lpstr>False Sharing</vt:lpstr>
      <vt:lpstr>Split-Transaction and Pipelined Buses</vt:lpstr>
      <vt:lpstr>Non-Atomicity  Transient States</vt:lpstr>
      <vt:lpstr>Challenges with Snoopy Protocols</vt:lpstr>
      <vt:lpstr>Directory Protocols (Censier and Feutrier, 1978)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3161</cp:revision>
  <cp:lastPrinted>2015-09-15T20:25:11Z</cp:lastPrinted>
  <dcterms:created xsi:type="dcterms:W3CDTF">2015-01-11T02:17:33Z</dcterms:created>
  <dcterms:modified xsi:type="dcterms:W3CDTF">2016-11-15T21:53:00Z</dcterms:modified>
</cp:coreProperties>
</file>