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34"/>
  </p:notesMasterIdLst>
  <p:handoutMasterIdLst>
    <p:handoutMasterId r:id="rId35"/>
  </p:handoutMasterIdLst>
  <p:sldIdLst>
    <p:sldId id="573" r:id="rId2"/>
    <p:sldId id="1084" r:id="rId3"/>
    <p:sldId id="1085" r:id="rId4"/>
    <p:sldId id="1100" r:id="rId5"/>
    <p:sldId id="1102" r:id="rId6"/>
    <p:sldId id="1101" r:id="rId7"/>
    <p:sldId id="1086" r:id="rId8"/>
    <p:sldId id="1087" r:id="rId9"/>
    <p:sldId id="1088" r:id="rId10"/>
    <p:sldId id="1089" r:id="rId11"/>
    <p:sldId id="1090" r:id="rId12"/>
    <p:sldId id="1103" r:id="rId13"/>
    <p:sldId id="1093" r:id="rId14"/>
    <p:sldId id="1111" r:id="rId15"/>
    <p:sldId id="1094" r:id="rId16"/>
    <p:sldId id="1096" r:id="rId17"/>
    <p:sldId id="1097" r:id="rId18"/>
    <p:sldId id="1095" r:id="rId19"/>
    <p:sldId id="1112" r:id="rId20"/>
    <p:sldId id="1113" r:id="rId21"/>
    <p:sldId id="1114" r:id="rId22"/>
    <p:sldId id="1115" r:id="rId23"/>
    <p:sldId id="1116" r:id="rId24"/>
    <p:sldId id="1117" r:id="rId25"/>
    <p:sldId id="1118" r:id="rId26"/>
    <p:sldId id="1119" r:id="rId27"/>
    <p:sldId id="1120" r:id="rId28"/>
    <p:sldId id="1121" r:id="rId29"/>
    <p:sldId id="1122" r:id="rId30"/>
    <p:sldId id="1123" r:id="rId31"/>
    <p:sldId id="1124" r:id="rId32"/>
    <p:sldId id="112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66CCFF"/>
    <a:srgbClr val="0080FF"/>
    <a:srgbClr val="FF00FF"/>
    <a:srgbClr val="66FFFF"/>
    <a:srgbClr val="000053"/>
    <a:srgbClr val="000080"/>
    <a:srgbClr val="C5E176"/>
    <a:srgbClr val="408000"/>
    <a:srgbClr val="8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 autoAdjust="0"/>
    <p:restoredTop sz="88298" autoAdjust="0"/>
  </p:normalViewPr>
  <p:slideViewPr>
    <p:cSldViewPr snapToGrid="0" snapToObjects="1">
      <p:cViewPr>
        <p:scale>
          <a:sx n="90" d="100"/>
          <a:sy n="90" d="100"/>
        </p:scale>
        <p:origin x="2456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Silent</a:t>
            </a:r>
            <a:r>
              <a:rPr lang="en-US" baseline="0" dirty="0" smtClean="0"/>
              <a:t> Eviction at Core 0</a:t>
            </a:r>
          </a:p>
          <a:p>
            <a:pPr marL="171450" indent="-171450">
              <a:buFont typeface="Symbol" charset="2"/>
              <a:buChar char="Þ"/>
            </a:pPr>
            <a:r>
              <a:rPr lang="en-US" dirty="0" smtClean="0"/>
              <a:t>Race Condition: Cache 0 receives </a:t>
            </a:r>
            <a:r>
              <a:rPr lang="en-US" dirty="0" err="1" smtClean="0"/>
              <a:t>InvReq</a:t>
            </a:r>
            <a:r>
              <a:rPr lang="en-US" dirty="0" smtClean="0"/>
              <a:t> but line is</a:t>
            </a:r>
            <a:r>
              <a:rPr lang="en-US" baseline="0" dirty="0" smtClean="0"/>
              <a:t> in I state.</a:t>
            </a:r>
          </a:p>
          <a:p>
            <a:pPr marL="171450" indent="-171450">
              <a:buFont typeface="Symbol" charset="2"/>
              <a:buChar char="Þ"/>
            </a:pPr>
            <a:r>
              <a:rPr lang="en-US" baseline="0" dirty="0" smtClean="0"/>
              <a:t>It should send </a:t>
            </a:r>
            <a:r>
              <a:rPr lang="en-US" baseline="0" dirty="0" err="1" smtClean="0"/>
              <a:t>InvResp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both CPU-L1</a:t>
            </a:r>
            <a:r>
              <a:rPr lang="en-US" baseline="0" dirty="0" smtClean="0"/>
              <a:t> and L2-Bus interactions involve the same address, stalls will be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November 17,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ECE 4100/6100 | Fall 2016 | L23: Cache Coherence IV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November 17,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Lecture </a:t>
            </a:r>
            <a:r>
              <a:rPr lang="en-US" sz="4800" dirty="0" smtClean="0"/>
              <a:t>23: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Cache Coherence </a:t>
            </a:r>
            <a:r>
              <a:rPr lang="en-US" sz="4800" dirty="0" smtClean="0"/>
              <a:t>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6230491"/>
            <a:ext cx="840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Some Lecture slides adapted from MIT EECS 6.823 (D. Sanchez)</a:t>
            </a: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0776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0259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795" y="43776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{1}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50726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0208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38558"/>
              </p:ext>
            </p:extLst>
          </p:nvPr>
        </p:nvGraphicFramePr>
        <p:xfrm>
          <a:off x="3276600" y="4377726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50776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40259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58794" y="43776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38600" y="5486400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 0xB</a:t>
            </a:r>
            <a:endParaRPr lang="en-US" sz="20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5532144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64339" y="4377726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>
            <a:off x="3886200" y="2691118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1394550" y="3228945"/>
            <a:ext cx="2176813" cy="400110"/>
            <a:chOff x="152400" y="2743200"/>
            <a:chExt cx="2176813" cy="400110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4</a:t>
              </a:r>
              <a:endParaRPr lang="en-US" sz="1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795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WbResp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787757" y="211836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Un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33400" y="2664484"/>
            <a:ext cx="3169071" cy="1356360"/>
            <a:chOff x="1143000" y="2664484"/>
            <a:chExt cx="3169071" cy="135636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>
            <a:xfrm>
              <a:off x="1143000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2819400"/>
              <a:ext cx="278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WbReq</a:t>
              </a:r>
              <a:r>
                <a:rPr lang="en-US" sz="2000" dirty="0" smtClean="0">
                  <a:latin typeface="+mn-lt"/>
                </a:rPr>
                <a:t> 0xA, data=5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0" y="1581090"/>
            <a:ext cx="2514600" cy="400110"/>
            <a:chOff x="5489091" y="1595735"/>
            <a:chExt cx="2514600" cy="40011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5489091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922672" y="1595735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[0xA] = 5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2682240"/>
            <a:ext cx="2205909" cy="1356360"/>
            <a:chOff x="4267200" y="2664484"/>
            <a:chExt cx="2205909" cy="135636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Oval 3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08129" y="2819400"/>
              <a:ext cx="1564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ExReq</a:t>
              </a:r>
              <a:r>
                <a:rPr lang="en-US" sz="2000" dirty="0" smtClean="0">
                  <a:latin typeface="+mn-lt"/>
                </a:rPr>
                <a:t> 0xB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76668" y="1581090"/>
            <a:ext cx="2705332" cy="400110"/>
            <a:chOff x="5410200" y="1622369"/>
            <a:chExt cx="2705332" cy="400110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5410200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869404" y="1622369"/>
              <a:ext cx="2246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[0xB] = 10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787893" y="213360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{1}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>
            <a:off x="4572000" y="2703787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5092857" y="3429000"/>
            <a:ext cx="3365343" cy="400110"/>
            <a:chOff x="4527129" y="2819400"/>
            <a:chExt cx="3365343" cy="400110"/>
          </a:xfrm>
        </p:grpSpPr>
        <p:sp>
          <p:nvSpPr>
            <p:cNvPr id="48" name="Oval 4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08129" y="2819400"/>
              <a:ext cx="2984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ExResp</a:t>
              </a:r>
              <a:r>
                <a:rPr lang="en-US" sz="2000" dirty="0" smtClean="0">
                  <a:latin typeface="+mn-lt"/>
                </a:rPr>
                <a:t> 0xB, data=10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378" y="5848290"/>
            <a:ext cx="600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Why are 0xA’s </a:t>
            </a:r>
            <a:r>
              <a:rPr lang="en-US" sz="2000" dirty="0" err="1" smtClean="0">
                <a:latin typeface="+mn-lt"/>
              </a:rPr>
              <a:t>wb</a:t>
            </a:r>
            <a:r>
              <a:rPr lang="en-US" sz="2000" dirty="0" smtClean="0">
                <a:latin typeface="+mn-lt"/>
              </a:rPr>
              <a:t> and 0xB’s </a:t>
            </a:r>
            <a:r>
              <a:rPr lang="en-US" sz="2000" dirty="0" err="1" smtClean="0">
                <a:latin typeface="+mn-lt"/>
              </a:rPr>
              <a:t>req</a:t>
            </a:r>
            <a:r>
              <a:rPr lang="en-US" sz="2000" dirty="0" smtClean="0">
                <a:latin typeface="+mn-lt"/>
              </a:rPr>
              <a:t> serialized? </a:t>
            </a:r>
            <a:endParaRPr lang="en-US" sz="2000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7400" y="5848290"/>
            <a:ext cx="309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Structural dependence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87"/>
              </p:ext>
            </p:extLst>
          </p:nvPr>
        </p:nvGraphicFramePr>
        <p:xfrm>
          <a:off x="3267887" y="4390249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M-&gt;I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761737" y="3645641"/>
            <a:ext cx="205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Writeback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0xA!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19618"/>
              </p:ext>
            </p:extLst>
          </p:nvPr>
        </p:nvGraphicFramePr>
        <p:xfrm>
          <a:off x="3277533" y="4391801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I-&gt;M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65723"/>
              </p:ext>
            </p:extLst>
          </p:nvPr>
        </p:nvGraphicFramePr>
        <p:xfrm>
          <a:off x="3294657" y="4391801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0xB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50" grpId="0"/>
      <p:bldP spid="51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Status Handling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to hold coherence requests and </a:t>
            </a:r>
            <a:r>
              <a:rPr lang="en-US" dirty="0" err="1" smtClean="0"/>
              <a:t>writebacks</a:t>
            </a:r>
            <a:r>
              <a:rPr lang="en-US" dirty="0" smtClean="0"/>
              <a:t> outside cache</a:t>
            </a:r>
          </a:p>
          <a:p>
            <a:r>
              <a:rPr lang="en-US" dirty="0" smtClean="0"/>
              <a:t>On Cache Miss or </a:t>
            </a:r>
            <a:r>
              <a:rPr lang="en-US" dirty="0" err="1" smtClean="0"/>
              <a:t>Writeback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Allocate entry in MSHR</a:t>
            </a:r>
          </a:p>
          <a:p>
            <a:pPr lvl="1"/>
            <a:r>
              <a:rPr lang="en-US" dirty="0" smtClean="0">
                <a:sym typeface="Wingdings"/>
              </a:rPr>
              <a:t>If MSHR full  Stall</a:t>
            </a:r>
          </a:p>
          <a:p>
            <a:r>
              <a:rPr lang="en-US" dirty="0" smtClean="0">
                <a:sym typeface="Wingdings"/>
              </a:rPr>
              <a:t>On Data response from Memory</a:t>
            </a:r>
          </a:p>
          <a:p>
            <a:pPr lvl="1"/>
            <a:r>
              <a:rPr lang="en-US" dirty="0" smtClean="0">
                <a:sym typeface="Wingdings"/>
              </a:rPr>
              <a:t>Forward data to CPU and cache</a:t>
            </a:r>
          </a:p>
          <a:p>
            <a:pPr lvl="1"/>
            <a:r>
              <a:rPr lang="en-US" dirty="0" err="1" smtClean="0">
                <a:sym typeface="Wingdings"/>
              </a:rPr>
              <a:t>Deallocate</a:t>
            </a:r>
            <a:r>
              <a:rPr lang="en-US" dirty="0" smtClean="0">
                <a:sym typeface="Wingdings"/>
              </a:rPr>
              <a:t> MSHR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76600" y="4020844"/>
            <a:ext cx="4660645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94652"/>
              </p:ext>
            </p:extLst>
          </p:nvPr>
        </p:nvGraphicFramePr>
        <p:xfrm>
          <a:off x="5814776" y="4371747"/>
          <a:ext cx="212246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639901"/>
                <a:gridCol w="679157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Addr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0776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0259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795" y="43776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04462"/>
              </p:ext>
            </p:extLst>
          </p:nvPr>
        </p:nvGraphicFramePr>
        <p:xfrm>
          <a:off x="2787757" y="1896653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{1}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50726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40313"/>
              </p:ext>
            </p:extLst>
          </p:nvPr>
        </p:nvGraphicFramePr>
        <p:xfrm>
          <a:off x="3291795" y="43726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71977" y="5053469"/>
            <a:ext cx="941699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89315" y="4019250"/>
            <a:ext cx="1120608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5486400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 0xB</a:t>
            </a:r>
            <a:endParaRPr lang="en-US" sz="20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5532144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4369"/>
              </p:ext>
            </p:extLst>
          </p:nvPr>
        </p:nvGraphicFramePr>
        <p:xfrm>
          <a:off x="3297976" y="437174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I-&gt;M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>
            <a:off x="3886200" y="2691118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1394550" y="3228945"/>
            <a:ext cx="2176813" cy="400110"/>
            <a:chOff x="152400" y="2743200"/>
            <a:chExt cx="2176813" cy="400110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4</a:t>
              </a:r>
              <a:endParaRPr lang="en-US" sz="1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795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WbResp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7356"/>
              </p:ext>
            </p:extLst>
          </p:nvPr>
        </p:nvGraphicFramePr>
        <p:xfrm>
          <a:off x="2787757" y="1899169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Un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33400" y="2664484"/>
            <a:ext cx="3169071" cy="1356360"/>
            <a:chOff x="1143000" y="2664484"/>
            <a:chExt cx="3169071" cy="135636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>
            <a:xfrm>
              <a:off x="1143000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2819400"/>
              <a:ext cx="278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WbReq</a:t>
              </a:r>
              <a:r>
                <a:rPr lang="en-US" sz="2000" dirty="0" smtClean="0">
                  <a:latin typeface="+mn-lt"/>
                </a:rPr>
                <a:t> 0xA, data=5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0" y="1581090"/>
            <a:ext cx="2514600" cy="400110"/>
            <a:chOff x="5489091" y="1595735"/>
            <a:chExt cx="2514600" cy="40011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5489091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922672" y="1595735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[0xA] = 5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2682240"/>
            <a:ext cx="2205909" cy="1356360"/>
            <a:chOff x="4267200" y="2664484"/>
            <a:chExt cx="2205909" cy="135636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Oval 3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08129" y="2819400"/>
              <a:ext cx="1564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ExReq</a:t>
              </a:r>
              <a:r>
                <a:rPr lang="en-US" sz="2000" dirty="0" smtClean="0">
                  <a:latin typeface="+mn-lt"/>
                </a:rPr>
                <a:t> 0xB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76668" y="1581090"/>
            <a:ext cx="2705332" cy="400110"/>
            <a:chOff x="5410200" y="1622369"/>
            <a:chExt cx="2705332" cy="400110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5410200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869404" y="1622369"/>
              <a:ext cx="2246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[0xB] = 10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90693"/>
              </p:ext>
            </p:extLst>
          </p:nvPr>
        </p:nvGraphicFramePr>
        <p:xfrm>
          <a:off x="2787757" y="2455796"/>
          <a:ext cx="3424995" cy="274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{1}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86477"/>
              </p:ext>
            </p:extLst>
          </p:nvPr>
        </p:nvGraphicFramePr>
        <p:xfrm>
          <a:off x="3291795" y="437174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0xB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>
            <a:off x="4572000" y="2703787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5092857" y="3429000"/>
            <a:ext cx="3365343" cy="400110"/>
            <a:chOff x="4527129" y="2819400"/>
            <a:chExt cx="3365343" cy="400110"/>
          </a:xfrm>
        </p:grpSpPr>
        <p:sp>
          <p:nvSpPr>
            <p:cNvPr id="48" name="Oval 4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08129" y="2819400"/>
              <a:ext cx="2984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ExResp</a:t>
              </a:r>
              <a:r>
                <a:rPr lang="en-US" sz="2000" dirty="0" smtClean="0">
                  <a:latin typeface="+mn-lt"/>
                </a:rPr>
                <a:t> 0xB, data=10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0316"/>
              </p:ext>
            </p:extLst>
          </p:nvPr>
        </p:nvGraphicFramePr>
        <p:xfrm>
          <a:off x="5829068" y="4371747"/>
          <a:ext cx="21311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668968"/>
                <a:gridCol w="658783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Addr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M-&gt;I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65275"/>
              </p:ext>
            </p:extLst>
          </p:nvPr>
        </p:nvGraphicFramePr>
        <p:xfrm>
          <a:off x="5829068" y="4371747"/>
          <a:ext cx="212246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639901"/>
                <a:gridCol w="679157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Addr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0xA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45200" y="4041220"/>
            <a:ext cx="114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MSHR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038599" y="4046307"/>
            <a:ext cx="143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1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445200" y="2252607"/>
            <a:ext cx="143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81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Races</a:t>
            </a:r>
          </a:p>
          <a:p>
            <a:pPr lvl="1"/>
            <a:r>
              <a:rPr lang="en-US" dirty="0" smtClean="0"/>
              <a:t>Protocol-level Deadlock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Optimizations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Inclusion for multi-level caches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3-hop protocols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Scalability of Directories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Races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3246" y="467758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434" y="1688025"/>
            <a:ext cx="5287085" cy="3671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3246" y="3669225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48441" y="402098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31434" y="2145225"/>
            <a:ext cx="528708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937451" y="2432269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{0,2}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3076445" y="467758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76445" y="3669225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3091640" y="402098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3546458" y="5086290"/>
            <a:ext cx="1434988" cy="400110"/>
            <a:chOff x="3581400" y="5288256"/>
            <a:chExt cx="1434988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3918010" y="528825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 0xA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581400" y="53340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/>
                <a:t>1’</a:t>
              </a:r>
              <a:endParaRPr lang="en-US" sz="16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249720" y="3007543"/>
            <a:ext cx="1981200" cy="661682"/>
            <a:chOff x="4724400" y="2697480"/>
            <a:chExt cx="1981200" cy="661682"/>
          </a:xfrm>
        </p:grpSpPr>
        <p:cxnSp>
          <p:nvCxnSpPr>
            <p:cNvPr id="49" name="Straight Arrow Connector 48"/>
            <p:cNvCxnSpPr/>
            <p:nvPr/>
          </p:nvCxnSpPr>
          <p:spPr bwMode="auto">
            <a:xfrm flipV="1">
              <a:off x="6400800" y="2697480"/>
              <a:ext cx="304800" cy="661682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0" name="Group 46"/>
            <p:cNvGrpSpPr/>
            <p:nvPr/>
          </p:nvGrpSpPr>
          <p:grpSpPr>
            <a:xfrm>
              <a:off x="4724400" y="2778712"/>
              <a:ext cx="1828800" cy="400110"/>
              <a:chOff x="152400" y="2778712"/>
              <a:chExt cx="1828800" cy="40011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52400" y="28194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2</a:t>
                </a:r>
                <a:endParaRPr lang="en-US" sz="16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7823" y="2778712"/>
                <a:ext cx="1563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ExReq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023468" y="3007543"/>
            <a:ext cx="2119778" cy="661682"/>
            <a:chOff x="7239000" y="2505722"/>
            <a:chExt cx="2119778" cy="66168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9053978" y="2505722"/>
              <a:ext cx="304800" cy="661682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Oval 54"/>
            <p:cNvSpPr/>
            <p:nvPr/>
          </p:nvSpPr>
          <p:spPr>
            <a:xfrm>
              <a:off x="7239000" y="2760365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3</a:t>
              </a:r>
              <a:endParaRPr lang="en-US" sz="18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08288" y="2724090"/>
              <a:ext cx="166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InvReq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3076445" y="402098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S-&gt;M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803258" y="5086290"/>
            <a:ext cx="1434988" cy="400110"/>
            <a:chOff x="3581400" y="5288256"/>
            <a:chExt cx="1434988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3918010" y="528825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 0xA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581400" y="53340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67046" y="3007543"/>
            <a:ext cx="2133600" cy="635048"/>
            <a:chOff x="4419600" y="2721598"/>
            <a:chExt cx="2133600" cy="635048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4419600" y="2721598"/>
              <a:ext cx="228600" cy="635048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3" name="Group 46"/>
            <p:cNvGrpSpPr/>
            <p:nvPr/>
          </p:nvGrpSpPr>
          <p:grpSpPr>
            <a:xfrm>
              <a:off x="4724400" y="2778712"/>
              <a:ext cx="1828800" cy="400110"/>
              <a:chOff x="152400" y="2778712"/>
              <a:chExt cx="1828800" cy="40011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52400" y="28194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2’</a:t>
                </a:r>
                <a:endParaRPr lang="en-US" sz="16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7823" y="2778712"/>
                <a:ext cx="1563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ExReq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sp>
        <p:nvSpPr>
          <p:cNvPr id="66" name="Rectangle 65"/>
          <p:cNvSpPr/>
          <p:nvPr/>
        </p:nvSpPr>
        <p:spPr bwMode="auto">
          <a:xfrm>
            <a:off x="409446" y="2660869"/>
            <a:ext cx="1219200" cy="322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1846" y="2356069"/>
            <a:ext cx="734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ReqQ</a:t>
            </a:r>
            <a:endParaRPr lang="en-US" sz="1600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5935" y="2688670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1, </a:t>
            </a:r>
            <a:r>
              <a:rPr lang="en-US" sz="1200" b="1" dirty="0" err="1" smtClean="0">
                <a:solidFill>
                  <a:srgbClr val="C00000"/>
                </a:solidFill>
                <a:latin typeface="+mn-lt"/>
              </a:rPr>
              <a:t>ExReq</a:t>
            </a:r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 0xA</a:t>
            </a:r>
            <a:endParaRPr lang="en-US" sz="1200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350247" y="403874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S-&gt;M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819646" y="150489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Caches 0 and 1 issue simultaneous </a:t>
            </a:r>
            <a:r>
              <a:rPr lang="en-US" sz="1800" dirty="0" err="1" smtClean="0">
                <a:latin typeface="+mn-lt"/>
              </a:rPr>
              <a:t>ExReqs</a:t>
            </a:r>
            <a:endParaRPr lang="en-US" sz="1800" dirty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19646" y="211449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Directory starts serving cache 0’s </a:t>
            </a:r>
            <a:r>
              <a:rPr lang="en-US" sz="1800" dirty="0" err="1" smtClean="0">
                <a:latin typeface="+mn-lt"/>
              </a:rPr>
              <a:t>ExReq</a:t>
            </a:r>
            <a:r>
              <a:rPr lang="en-US" sz="1800" dirty="0" smtClean="0">
                <a:latin typeface="+mn-lt"/>
              </a:rPr>
              <a:t>, queues cache 1’s</a:t>
            </a:r>
            <a:endParaRPr lang="en-US" sz="1800" dirty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19646" y="348609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Cache 1 expected </a:t>
            </a:r>
            <a:r>
              <a:rPr lang="en-US" sz="1800" dirty="0" err="1" smtClean="0">
                <a:latin typeface="+mn-lt"/>
              </a:rPr>
              <a:t>ExResp</a:t>
            </a:r>
            <a:r>
              <a:rPr lang="en-US" sz="1800" dirty="0" smtClean="0">
                <a:latin typeface="+mn-lt"/>
              </a:rPr>
              <a:t>, but got </a:t>
            </a:r>
            <a:r>
              <a:rPr lang="en-US" sz="1800" dirty="0" err="1" smtClean="0">
                <a:latin typeface="+mn-lt"/>
              </a:rPr>
              <a:t>InvReq</a:t>
            </a:r>
            <a:r>
              <a:rPr lang="en-US" sz="1800" dirty="0" smtClean="0">
                <a:latin typeface="+mn-lt"/>
              </a:rPr>
              <a:t>!</a:t>
            </a:r>
            <a:endParaRPr lang="en-US" sz="1800" dirty="0"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9646" y="4721014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Cache 1 should transition from S-&gt;M to I-&gt;M and send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InvResp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42473" y="4215916"/>
            <a:ext cx="340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000090"/>
                </a:solidFill>
                <a:latin typeface="+mn-lt"/>
              </a:rPr>
              <a:t>What should Cache 1 do?</a:t>
            </a:r>
            <a:endParaRPr lang="en-US" sz="180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0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1" grpId="0"/>
      <p:bldP spid="72" grpId="0"/>
      <p:bldP spid="73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Protocol-level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74538"/>
            <a:ext cx="8985238" cy="5181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Protocols can deadlock even though network is deadlock-free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Both nodes saturate all intermediate buffers with requests to each other, blocking responses from entering the network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Solution: Separate Virtual Networks for each class of message</a:t>
            </a:r>
          </a:p>
          <a:p>
            <a:pPr lvl="2"/>
            <a:r>
              <a:rPr lang="en-US" dirty="0" smtClean="0"/>
              <a:t>Implemented as Virtual Channels over same physical links</a:t>
            </a:r>
          </a:p>
          <a:p>
            <a:pPr lvl="2"/>
            <a:r>
              <a:rPr lang="en-US" dirty="0" smtClean="0"/>
              <a:t>Most protocols need at least 2 virtual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7419" y="3074061"/>
            <a:ext cx="1418721" cy="1350997"/>
          </a:xfrm>
          <a:prstGeom prst="rect">
            <a:avLst/>
          </a:prstGeom>
          <a:solidFill>
            <a:srgbClr val="FE979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Cache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8466" y="3074061"/>
            <a:ext cx="1418721" cy="1350997"/>
          </a:xfrm>
          <a:prstGeom prst="rect">
            <a:avLst/>
          </a:prstGeom>
          <a:solidFill>
            <a:srgbClr val="FE979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107700" y="3296997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3425196" y="3296996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742692" y="3296997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4060187" y="3296997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3107700" y="4077664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425196" y="4077663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742692" y="4077664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4060187" y="4077664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1999750" y="3296997"/>
            <a:ext cx="655285" cy="317495"/>
          </a:xfrm>
          <a:prstGeom prst="rect">
            <a:avLst/>
          </a:prstGeom>
          <a:solidFill>
            <a:srgbClr val="C5E1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5259823" y="3858099"/>
            <a:ext cx="655285" cy="317495"/>
          </a:xfrm>
          <a:prstGeom prst="rect">
            <a:avLst/>
          </a:prstGeom>
          <a:solidFill>
            <a:srgbClr val="C5E1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9" idx="2"/>
          </p:cNvCxnSpPr>
          <p:nvPr/>
        </p:nvCxnSpPr>
        <p:spPr>
          <a:xfrm>
            <a:off x="2486140" y="3398300"/>
            <a:ext cx="790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46577" y="3398300"/>
            <a:ext cx="790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86140" y="4104609"/>
            <a:ext cx="79045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46577" y="4104609"/>
            <a:ext cx="79045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Correctness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Protocol </a:t>
            </a:r>
            <a:r>
              <a:rPr lang="en-US" dirty="0" smtClean="0">
                <a:solidFill>
                  <a:srgbClr val="7F7F7F"/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Protocol-level Deadlock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Inclusion for multi-level caches</a:t>
            </a:r>
          </a:p>
          <a:p>
            <a:pPr lvl="1"/>
            <a:r>
              <a:rPr lang="en-US" dirty="0" smtClean="0"/>
              <a:t>3-hop protocols</a:t>
            </a:r>
          </a:p>
          <a:p>
            <a:pPr lvl="1"/>
            <a:r>
              <a:rPr lang="en-US" dirty="0" smtClean="0"/>
              <a:t>Scalability of Directories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160451" y="1855779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887258" y="1855779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74619" y="1940430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L1</a:t>
            </a:r>
            <a:endParaRPr lang="en-US" sz="1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4929" y="1940430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L1</a:t>
            </a:r>
            <a:endParaRPr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799716" y="1404378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40609" y="1404378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3114402" y="3980544"/>
            <a:ext cx="0" cy="4619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3654330" y="1855120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2904019" y="1855120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18187" y="1939771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68498" y="1939771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2563621" y="1403719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328018" y="1403719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032621" y="4446096"/>
            <a:ext cx="928956" cy="476476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err="1" smtClean="0"/>
              <a:t>Mem</a:t>
            </a:r>
            <a:endParaRPr lang="en-US" sz="1800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879964" y="2588160"/>
            <a:ext cx="1280901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616108" y="2588819"/>
            <a:ext cx="1280901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887258" y="4446096"/>
            <a:ext cx="1158958" cy="476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Directory</a:t>
            </a:r>
            <a:endParaRPr lang="en-US" sz="1800" dirty="0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5536221" y="1862912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4785910" y="1862912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4500078" y="1947563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250389" y="1947563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29" name="Oval 28"/>
          <p:cNvSpPr/>
          <p:nvPr/>
        </p:nvSpPr>
        <p:spPr>
          <a:xfrm>
            <a:off x="4445512" y="1411511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209909" y="1411511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497999" y="2596611"/>
            <a:ext cx="1280901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849390" y="3455929"/>
            <a:ext cx="4882888" cy="524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Interconnection Network</a:t>
            </a:r>
            <a:endParaRPr lang="en-US" sz="18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1540610" y="2999784"/>
            <a:ext cx="0" cy="4561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3185202" y="2991332"/>
            <a:ext cx="0" cy="4561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5183040" y="2991332"/>
            <a:ext cx="0" cy="4561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206410" y="1820967"/>
            <a:ext cx="6188" cy="2571101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 flipV="1">
            <a:off x="1624929" y="3097357"/>
            <a:ext cx="1407692" cy="1212323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V="1">
            <a:off x="1264543" y="2269675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V="1">
            <a:off x="2160865" y="2266710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H="1">
            <a:off x="1416943" y="2274074"/>
            <a:ext cx="6388" cy="401509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2314619" y="2330253"/>
            <a:ext cx="0" cy="325468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1424067" y="3164907"/>
            <a:ext cx="1493464" cy="1321731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 flipV="1">
            <a:off x="3527746" y="3087638"/>
            <a:ext cx="0" cy="133145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49323" y="31426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6" name="Oval 45"/>
          <p:cNvSpPr/>
          <p:nvPr/>
        </p:nvSpPr>
        <p:spPr>
          <a:xfrm>
            <a:off x="2160865" y="31426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47" name="Oval 46"/>
          <p:cNvSpPr/>
          <p:nvPr/>
        </p:nvSpPr>
        <p:spPr>
          <a:xfrm>
            <a:off x="874619" y="2303233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48" name="Oval 47"/>
          <p:cNvSpPr/>
          <p:nvPr/>
        </p:nvSpPr>
        <p:spPr>
          <a:xfrm>
            <a:off x="1492654" y="2291811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49" name="Oval 48"/>
          <p:cNvSpPr/>
          <p:nvPr/>
        </p:nvSpPr>
        <p:spPr>
          <a:xfrm>
            <a:off x="1839759" y="395216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50" name="Oval 49"/>
          <p:cNvSpPr/>
          <p:nvPr/>
        </p:nvSpPr>
        <p:spPr>
          <a:xfrm>
            <a:off x="3600282" y="3855132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48072" y="4101917"/>
            <a:ext cx="4093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000090"/>
                </a:solidFill>
              </a:rPr>
              <a:t>With Inclusive L2, 3 and 4 can be avoided.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00409" y="1497801"/>
            <a:ext cx="246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P3 sends a Exclusive Request</a:t>
            </a:r>
            <a:endParaRPr lang="en-US" dirty="0"/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 flipV="1">
            <a:off x="3897009" y="3164906"/>
            <a:ext cx="1241441" cy="1144771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00078" y="31426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H="1">
            <a:off x="3959130" y="3194267"/>
            <a:ext cx="1304751" cy="1248268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17207" y="4066268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V="1">
            <a:off x="4848072" y="2273651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V="1">
            <a:off x="5744394" y="2270686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5000472" y="2278050"/>
            <a:ext cx="6388" cy="401509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5898148" y="2334229"/>
            <a:ext cx="0" cy="325468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58148" y="2307209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62" name="Oval 61"/>
          <p:cNvSpPr/>
          <p:nvPr/>
        </p:nvSpPr>
        <p:spPr>
          <a:xfrm>
            <a:off x="5076183" y="229578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13342" y="4711934"/>
            <a:ext cx="4472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	(holds for both Snoopy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and Directory protocols)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Faster Response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Snooping in L2 does not affect CPU-L1 bandwidth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3-Hop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8135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many hops typically to get data in M?</a:t>
            </a:r>
          </a:p>
          <a:p>
            <a:pPr lvl="1"/>
            <a:r>
              <a:rPr lang="en-US" dirty="0" smtClean="0"/>
              <a:t>Optimization: Cache-to-Cache Transfer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152168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2055677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00408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5841"/>
              </p:ext>
            </p:extLst>
          </p:nvPr>
        </p:nvGraphicFramePr>
        <p:xfrm>
          <a:off x="624795" y="445216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2589077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95070"/>
              </p:ext>
            </p:extLst>
          </p:nvPr>
        </p:nvGraphicFramePr>
        <p:xfrm>
          <a:off x="2787757" y="2876121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514708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09532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2722"/>
              </p:ext>
            </p:extLst>
          </p:nvPr>
        </p:nvGraphicFramePr>
        <p:xfrm>
          <a:off x="3291795" y="444708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5152168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4100408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7672"/>
              </p:ext>
            </p:extLst>
          </p:nvPr>
        </p:nvGraphicFramePr>
        <p:xfrm>
          <a:off x="5958794" y="445216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29400" y="563261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ST 0xA</a:t>
            </a:r>
            <a:endParaRPr lang="en-US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48400" y="57132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78394"/>
              </p:ext>
            </p:extLst>
          </p:nvPr>
        </p:nvGraphicFramePr>
        <p:xfrm>
          <a:off x="5964339" y="44522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I-&gt;M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91921"/>
              </p:ext>
            </p:extLst>
          </p:nvPr>
        </p:nvGraphicFramePr>
        <p:xfrm>
          <a:off x="628890" y="444708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7" idx="0"/>
          </p:cNvCxnSpPr>
          <p:nvPr/>
        </p:nvCxnSpPr>
        <p:spPr bwMode="auto">
          <a:xfrm flipH="1" flipV="1">
            <a:off x="5562600" y="3451396"/>
            <a:ext cx="1600200" cy="649012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6629400" y="3503477"/>
            <a:ext cx="2222081" cy="461665"/>
            <a:chOff x="152400" y="2743200"/>
            <a:chExt cx="2222081" cy="461665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841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ExReq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76298"/>
              </p:ext>
            </p:extLst>
          </p:nvPr>
        </p:nvGraphicFramePr>
        <p:xfrm>
          <a:off x="2787757" y="2876121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Ex-&gt;Ex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{2}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 flipH="1">
            <a:off x="2590801" y="3451396"/>
            <a:ext cx="1676399" cy="643925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>
          <a:xfrm>
            <a:off x="70159" y="35034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1159" y="3427277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ExFwd</a:t>
            </a:r>
            <a:r>
              <a:rPr lang="en-US" dirty="0" smtClean="0">
                <a:latin typeface="+mn-lt"/>
              </a:rPr>
              <a:t> 0xA, </a:t>
            </a:r>
            <a:r>
              <a:rPr lang="en-US" dirty="0" err="1" smtClean="0">
                <a:latin typeface="+mn-lt"/>
              </a:rPr>
              <a:t>req</a:t>
            </a:r>
            <a:r>
              <a:rPr lang="en-US" dirty="0" smtClean="0">
                <a:latin typeface="+mn-lt"/>
              </a:rPr>
              <a:t>=2</a:t>
            </a:r>
            <a:endParaRPr lang="en-US" dirty="0">
              <a:latin typeface="+mn-lt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23310"/>
              </p:ext>
            </p:extLst>
          </p:nvPr>
        </p:nvGraphicFramePr>
        <p:xfrm>
          <a:off x="5952478" y="446744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 bwMode="auto">
          <a:xfrm>
            <a:off x="2911876" y="5057069"/>
            <a:ext cx="3151573" cy="825624"/>
          </a:xfrm>
          <a:custGeom>
            <a:avLst/>
            <a:gdLst>
              <a:gd name="connsiteX0" fmla="*/ 0 w 3151573"/>
              <a:gd name="connsiteY0" fmla="*/ 0 h 825624"/>
              <a:gd name="connsiteX1" fmla="*/ 1669002 w 3151573"/>
              <a:gd name="connsiteY1" fmla="*/ 825624 h 825624"/>
              <a:gd name="connsiteX2" fmla="*/ 3151573 w 3151573"/>
              <a:gd name="connsiteY2" fmla="*/ 0 h 82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1573" h="825624">
                <a:moveTo>
                  <a:pt x="0" y="0"/>
                </a:moveTo>
                <a:cubicBezTo>
                  <a:pt x="571870" y="412812"/>
                  <a:pt x="1143740" y="825624"/>
                  <a:pt x="1669002" y="825624"/>
                </a:cubicBezTo>
                <a:cubicBezTo>
                  <a:pt x="2194264" y="825624"/>
                  <a:pt x="2672918" y="412812"/>
                  <a:pt x="315157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05000" y="57894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0" y="5699767"/>
            <a:ext cx="2113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ExResp</a:t>
            </a:r>
            <a:r>
              <a:rPr lang="en-US" dirty="0" smtClean="0">
                <a:latin typeface="+mn-lt"/>
              </a:rPr>
              <a:t> 0xA,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data=3</a:t>
            </a:r>
            <a:endParaRPr lang="en-US" dirty="0"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5105400" y="3464065"/>
            <a:ext cx="1600200" cy="649012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810000" y="3655877"/>
            <a:ext cx="2133600" cy="461665"/>
            <a:chOff x="3810000" y="3810000"/>
            <a:chExt cx="2133600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4131886" y="3810000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ExAck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38862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63540"/>
              </p:ext>
            </p:extLst>
          </p:nvPr>
        </p:nvGraphicFramePr>
        <p:xfrm>
          <a:off x="2778712" y="2878637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{2}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820658" y="1174538"/>
            <a:ext cx="942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4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9" grpId="0" animBg="1"/>
      <p:bldP spid="30" grpId="0"/>
      <p:bldP spid="32" grpId="0" animBg="1"/>
      <p:bldP spid="33" grpId="0" animBg="1"/>
      <p:bldP spid="34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directory entries are needed in total?</a:t>
            </a:r>
          </a:p>
          <a:p>
            <a:pPr lvl="1"/>
            <a:r>
              <a:rPr lang="en-US" dirty="0" smtClean="0"/>
              <a:t>Number of unique cache lines on-chip</a:t>
            </a:r>
          </a:p>
          <a:p>
            <a:r>
              <a:rPr lang="en-US" dirty="0" smtClean="0"/>
              <a:t>Where should directory be stored?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Private Caches at Level N, Directory should be at Shared Level N+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lvl="1"/>
            <a:r>
              <a:rPr lang="en-US" dirty="0" smtClean="0"/>
              <a:t>Typically stored as state in the Last Level Cache (LLC) on-chip which is L3 nowadays</a:t>
            </a:r>
          </a:p>
          <a:p>
            <a:pPr lvl="2"/>
            <a:r>
              <a:rPr lang="en-US" dirty="0" smtClean="0"/>
              <a:t>If no LLC on-chip, stored in Memory with a </a:t>
            </a:r>
            <a:r>
              <a:rPr lang="en-US" i="1" dirty="0" smtClean="0"/>
              <a:t>Directory Cache </a:t>
            </a:r>
            <a:r>
              <a:rPr lang="en-US" dirty="0" smtClean="0"/>
              <a:t>on-chip for fast lookups</a:t>
            </a:r>
          </a:p>
          <a:p>
            <a:pPr lvl="3"/>
            <a:r>
              <a:rPr lang="en-US" dirty="0" smtClean="0"/>
              <a:t>Example – a lot of designs just have Private L1 and Private L2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Protocols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Censier</a:t>
            </a:r>
            <a:r>
              <a:rPr lang="en-US" dirty="0" smtClean="0"/>
              <a:t> and </a:t>
            </a:r>
            <a:r>
              <a:rPr lang="en-US" dirty="0" err="1" smtClean="0"/>
              <a:t>Feutrier</a:t>
            </a:r>
            <a:r>
              <a:rPr lang="en-US" dirty="0" smtClean="0"/>
              <a:t>, 1978)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6" y="3526103"/>
            <a:ext cx="3880036" cy="23739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Snoopy Protocol</a:t>
            </a:r>
          </a:p>
          <a:p>
            <a:pPr lvl="1"/>
            <a:r>
              <a:rPr lang="en-US" dirty="0" smtClean="0"/>
              <a:t>Broadcast Request over memory bus</a:t>
            </a:r>
          </a:p>
          <a:p>
            <a:pPr lvl="1"/>
            <a:r>
              <a:rPr lang="en-US" dirty="0" smtClean="0"/>
              <a:t>Difficult to scale</a:t>
            </a:r>
          </a:p>
          <a:p>
            <a:pPr lvl="1"/>
            <a:r>
              <a:rPr lang="en-US" dirty="0" smtClean="0"/>
              <a:t>Requires additional bandwidth and tag lookups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1448" y="1404378"/>
            <a:ext cx="3414787" cy="1973115"/>
            <a:chOff x="918791" y="1404378"/>
            <a:chExt cx="7282772" cy="410213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196585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3515923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35625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5645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196504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77661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4451457" y="3866846"/>
              <a:ext cx="0" cy="64165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69155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3153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70578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0598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589407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21964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918791" y="3866847"/>
              <a:ext cx="7282772" cy="0"/>
            </a:xfrm>
            <a:prstGeom prst="line">
              <a:avLst/>
            </a:prstGeom>
            <a:ln w="76200" cmpd="sng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460857" y="4515910"/>
              <a:ext cx="1981200" cy="990600"/>
            </a:xfrm>
            <a:prstGeom prst="rect">
              <a:avLst/>
            </a:prstGeom>
            <a:solidFill>
              <a:srgbClr val="C5E176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err="1" smtClean="0"/>
                <a:t>Mem</a:t>
              </a:r>
              <a:endParaRPr lang="en-US" sz="1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23439" y="1404378"/>
            <a:ext cx="3048218" cy="1973115"/>
            <a:chOff x="1196504" y="1404378"/>
            <a:chExt cx="6500985" cy="4102132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96585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515923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356251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956449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96504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77661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451457" y="3866846"/>
              <a:ext cx="0" cy="64165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69155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3153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705780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305981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589407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21964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460857" y="4515910"/>
              <a:ext cx="1981200" cy="990600"/>
            </a:xfrm>
            <a:prstGeom prst="rect">
              <a:avLst/>
            </a:prstGeom>
            <a:solidFill>
              <a:srgbClr val="C5E176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err="1" smtClean="0"/>
                <a:t>Mem</a:t>
              </a:r>
              <a:endParaRPr lang="en-US" sz="1800" dirty="0"/>
            </a:p>
          </p:txBody>
        </p:sp>
      </p:grpSp>
      <p:sp>
        <p:nvSpPr>
          <p:cNvPr id="39" name="Cloud 38"/>
          <p:cNvSpPr/>
          <p:nvPr/>
        </p:nvSpPr>
        <p:spPr>
          <a:xfrm>
            <a:off x="5123205" y="2402429"/>
            <a:ext cx="3084291" cy="385412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9476" y="2558705"/>
            <a:ext cx="6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249238" y="2669879"/>
            <a:ext cx="18440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Interconnection Network</a:t>
            </a:r>
            <a:endParaRPr lang="en-US" sz="1600" dirty="0"/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198342" y="2897259"/>
            <a:ext cx="986819" cy="476476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Directory</a:t>
            </a:r>
            <a:endParaRPr lang="en-US" sz="18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984033" y="2411152"/>
            <a:ext cx="2418560" cy="535643"/>
            <a:chOff x="984033" y="2411152"/>
            <a:chExt cx="2418560" cy="535643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984033" y="2696899"/>
              <a:ext cx="2418560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84033" y="2451682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676898" y="2438620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77309" y="2429341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57760" y="2411152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091545" y="2688068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 flipV="1">
            <a:off x="5864333" y="2411152"/>
            <a:ext cx="320828" cy="535643"/>
          </a:xfrm>
          <a:prstGeom prst="line">
            <a:avLst/>
          </a:prstGeom>
          <a:ln w="5715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053213" y="2402429"/>
            <a:ext cx="1001508" cy="544366"/>
          </a:xfrm>
          <a:prstGeom prst="line">
            <a:avLst/>
          </a:prstGeom>
          <a:ln w="5715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20841" y="2343602"/>
            <a:ext cx="195536" cy="603193"/>
          </a:xfrm>
          <a:prstGeom prst="line">
            <a:avLst/>
          </a:prstGeom>
          <a:ln w="5715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4882964" y="3526103"/>
            <a:ext cx="3880036" cy="2373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000090"/>
              </a:buClr>
              <a:buSzPct val="100000"/>
              <a:buFont typeface="Wingdings 2" pitchFamily="18" charset="2"/>
              <a:buChar char="¡"/>
              <a:defRPr sz="26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rgbClr val="000080"/>
              </a:buClr>
              <a:buSzPct val="100000"/>
              <a:buFont typeface="Wingdings 2" pitchFamily="18" charset="2"/>
              <a:buChar char="¡"/>
              <a:defRPr sz="22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Directory Protocol</a:t>
            </a:r>
          </a:p>
          <a:p>
            <a:pPr lvl="1"/>
            <a:r>
              <a:rPr lang="en-US" dirty="0" smtClean="0"/>
              <a:t>Send messages only to cache lines that might have line</a:t>
            </a:r>
          </a:p>
          <a:p>
            <a:pPr lvl="1"/>
            <a:r>
              <a:rPr lang="en-US" dirty="0" smtClean="0"/>
              <a:t>Can scale to more processors</a:t>
            </a:r>
          </a:p>
          <a:p>
            <a:pPr lvl="1"/>
            <a:r>
              <a:rPr lang="en-US" dirty="0" smtClean="0"/>
              <a:t>Requires extra directory storage to track sharers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Organizations: Private L2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84889" y="3254208"/>
            <a:ext cx="4078111" cy="333223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L1 Miss?</a:t>
            </a:r>
          </a:p>
          <a:p>
            <a:pPr lvl="1"/>
            <a:r>
              <a:rPr lang="en-US" dirty="0" smtClean="0"/>
              <a:t>Lookup local L2</a:t>
            </a:r>
          </a:p>
          <a:p>
            <a:r>
              <a:rPr lang="en-US" dirty="0" smtClean="0"/>
              <a:t>L2 Hit?</a:t>
            </a:r>
          </a:p>
          <a:p>
            <a:pPr lvl="1"/>
            <a:r>
              <a:rPr lang="en-US" dirty="0" smtClean="0"/>
              <a:t>Done</a:t>
            </a:r>
          </a:p>
          <a:p>
            <a:r>
              <a:rPr lang="en-US" dirty="0" smtClean="0"/>
              <a:t>L2 Miss?</a:t>
            </a:r>
          </a:p>
          <a:p>
            <a:pPr lvl="1"/>
            <a:r>
              <a:rPr lang="en-US" dirty="0" smtClean="0"/>
              <a:t>Go to Directory</a:t>
            </a:r>
          </a:p>
          <a:p>
            <a:r>
              <a:rPr lang="en-US" dirty="0" smtClean="0"/>
              <a:t>Directory Hit?</a:t>
            </a:r>
          </a:p>
          <a:p>
            <a:pPr lvl="1"/>
            <a:r>
              <a:rPr lang="en-US" dirty="0" smtClean="0"/>
              <a:t>Perform Coherence transactions</a:t>
            </a:r>
          </a:p>
          <a:p>
            <a:pPr lvl="1"/>
            <a:r>
              <a:rPr lang="en-US" dirty="0" smtClean="0"/>
              <a:t>Bring data from Memory</a:t>
            </a:r>
          </a:p>
          <a:p>
            <a:r>
              <a:rPr lang="en-US" dirty="0" smtClean="0"/>
              <a:t>Directory Miss</a:t>
            </a:r>
          </a:p>
          <a:p>
            <a:pPr lvl="1"/>
            <a:r>
              <a:rPr lang="en-US" dirty="0" smtClean="0"/>
              <a:t>Bring data and directory entry from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083" y="1580250"/>
            <a:ext cx="3914812" cy="4776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17" name="Group 16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19" name="Straight Connector 18"/>
              <p:cNvCxnSpPr>
                <a:stCxn id="31" idx="3"/>
                <a:endCxn id="34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0" name="Straight Connector 19"/>
              <p:cNvCxnSpPr>
                <a:stCxn id="35" idx="3"/>
                <a:endCxn id="38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1" name="Straight Connector 20"/>
              <p:cNvCxnSpPr>
                <a:stCxn id="39" idx="3"/>
                <a:endCxn id="42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Straight Connector 21"/>
              <p:cNvCxnSpPr>
                <a:stCxn id="39" idx="0"/>
                <a:endCxn id="27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3" name="Straight Connector 22"/>
              <p:cNvCxnSpPr>
                <a:stCxn id="28" idx="2"/>
                <a:endCxn id="40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Straight Connector 23"/>
              <p:cNvCxnSpPr>
                <a:stCxn id="29" idx="2"/>
                <a:endCxn id="41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5" name="Straight Connector 24"/>
              <p:cNvCxnSpPr>
                <a:stCxn id="30" idx="2"/>
                <a:endCxn id="42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6" name="Straight Connector 25"/>
              <p:cNvCxnSpPr>
                <a:stCxn id="27" idx="3"/>
                <a:endCxn id="30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59" name="Rectangle 58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auto">
            <a:xfrm>
              <a:off x="5598418" y="1759694"/>
              <a:ext cx="1095420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</a:t>
              </a:r>
            </a:p>
            <a:p>
              <a:pPr>
                <a:defRPr/>
              </a:pPr>
              <a:r>
                <a:rPr lang="en-US" sz="1600" b="1" dirty="0" smtClean="0"/>
                <a:t>L2 slice</a:t>
              </a:r>
              <a:endParaRPr lang="en-US" sz="1600" b="1" dirty="0"/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65" name="Trapezoid 64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7" name="Rectangle 109"/>
          <p:cNvSpPr>
            <a:spLocks noChangeArrowheads="1"/>
          </p:cNvSpPr>
          <p:nvPr/>
        </p:nvSpPr>
        <p:spPr bwMode="auto">
          <a:xfrm>
            <a:off x="1519724" y="587795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  <p:sp>
        <p:nvSpPr>
          <p:cNvPr id="68" name="Rectangle 123"/>
          <p:cNvSpPr>
            <a:spLocks noChangeArrowheads="1"/>
          </p:cNvSpPr>
          <p:nvPr/>
        </p:nvSpPr>
        <p:spPr bwMode="auto">
          <a:xfrm>
            <a:off x="761671" y="5459271"/>
            <a:ext cx="3657599" cy="39046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1282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Organizations: Shared L2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083" y="1580250"/>
            <a:ext cx="3914812" cy="4776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17" name="Group 16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19" name="Straight Connector 18"/>
              <p:cNvCxnSpPr>
                <a:stCxn id="31" idx="3"/>
                <a:endCxn id="34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0" name="Straight Connector 19"/>
              <p:cNvCxnSpPr>
                <a:stCxn id="35" idx="3"/>
                <a:endCxn id="38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1" name="Straight Connector 20"/>
              <p:cNvCxnSpPr>
                <a:stCxn id="39" idx="3"/>
                <a:endCxn id="42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Straight Connector 21"/>
              <p:cNvCxnSpPr>
                <a:stCxn id="39" idx="0"/>
                <a:endCxn id="27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3" name="Straight Connector 22"/>
              <p:cNvCxnSpPr>
                <a:stCxn id="28" idx="2"/>
                <a:endCxn id="40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Straight Connector 23"/>
              <p:cNvCxnSpPr>
                <a:stCxn id="29" idx="2"/>
                <a:endCxn id="41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5" name="Straight Connector 24"/>
              <p:cNvCxnSpPr>
                <a:stCxn id="30" idx="2"/>
                <a:endCxn id="42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6" name="Straight Connector 25"/>
              <p:cNvCxnSpPr>
                <a:stCxn id="27" idx="3"/>
                <a:endCxn id="30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59" name="Rectangle 58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65" name="Trapezoid 64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40" y="107284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Uniform Cache Access</a:t>
            </a:r>
            <a:endParaRPr lang="en-US" dirty="0"/>
          </a:p>
        </p:txBody>
      </p:sp>
      <p:sp>
        <p:nvSpPr>
          <p:cNvPr id="67" name="Rectangle 109"/>
          <p:cNvSpPr>
            <a:spLocks noChangeArrowheads="1"/>
          </p:cNvSpPr>
          <p:nvPr/>
        </p:nvSpPr>
        <p:spPr bwMode="auto">
          <a:xfrm>
            <a:off x="1519724" y="587795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  <p:sp>
        <p:nvSpPr>
          <p:cNvPr id="68" name="Rectangle 123"/>
          <p:cNvSpPr>
            <a:spLocks noChangeArrowheads="1"/>
          </p:cNvSpPr>
          <p:nvPr/>
        </p:nvSpPr>
        <p:spPr bwMode="auto">
          <a:xfrm>
            <a:off x="2623228" y="5459271"/>
            <a:ext cx="1796041" cy="39046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Directory</a:t>
            </a:r>
          </a:p>
        </p:txBody>
      </p:sp>
      <p:sp>
        <p:nvSpPr>
          <p:cNvPr id="62" name="Rectangle 109"/>
          <p:cNvSpPr>
            <a:spLocks noChangeArrowheads="1"/>
          </p:cNvSpPr>
          <p:nvPr/>
        </p:nvSpPr>
        <p:spPr bwMode="auto">
          <a:xfrm>
            <a:off x="741127" y="5459271"/>
            <a:ext cx="1882102" cy="43204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Shared  L2 / LLC</a:t>
            </a:r>
          </a:p>
        </p:txBody>
      </p:sp>
      <p:sp>
        <p:nvSpPr>
          <p:cNvPr id="69" name="Content Placeholder 7"/>
          <p:cNvSpPr>
            <a:spLocks noGrp="1"/>
          </p:cNvSpPr>
          <p:nvPr>
            <p:ph idx="1"/>
          </p:nvPr>
        </p:nvSpPr>
        <p:spPr>
          <a:xfrm>
            <a:off x="4684889" y="3254208"/>
            <a:ext cx="4078111" cy="33322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L1 Miss?</a:t>
            </a:r>
          </a:p>
          <a:p>
            <a:pPr lvl="1"/>
            <a:r>
              <a:rPr lang="en-US" dirty="0" smtClean="0"/>
              <a:t>Lookup shared L2</a:t>
            </a:r>
          </a:p>
          <a:p>
            <a:r>
              <a:rPr lang="en-US" dirty="0" smtClean="0"/>
              <a:t>L2 Hit?</a:t>
            </a:r>
          </a:p>
          <a:p>
            <a:pPr lvl="1"/>
            <a:r>
              <a:rPr lang="en-US" dirty="0" smtClean="0"/>
              <a:t>Perform coherence transactions</a:t>
            </a:r>
          </a:p>
          <a:p>
            <a:pPr lvl="1"/>
            <a:r>
              <a:rPr lang="en-US" dirty="0" smtClean="0"/>
              <a:t>Send data from L2</a:t>
            </a:r>
          </a:p>
          <a:p>
            <a:r>
              <a:rPr lang="en-US" dirty="0" smtClean="0"/>
              <a:t>L2 Miss</a:t>
            </a:r>
          </a:p>
          <a:p>
            <a:pPr lvl="1"/>
            <a:r>
              <a:rPr lang="en-US" dirty="0" smtClean="0"/>
              <a:t>Bring data and directory entry from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Intel </a:t>
            </a:r>
            <a:r>
              <a:rPr lang="en-US" dirty="0" err="1" smtClean="0"/>
              <a:t>Haswell</a:t>
            </a:r>
            <a:r>
              <a:rPr lang="en-US" dirty="0" smtClean="0"/>
              <a:t> (2013)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83667" y="1174538"/>
            <a:ext cx="3979333" cy="5103832"/>
          </a:xfrm>
        </p:spPr>
        <p:txBody>
          <a:bodyPr/>
          <a:lstStyle/>
          <a:p>
            <a:r>
              <a:rPr lang="en-US" dirty="0" smtClean="0"/>
              <a:t>22nm</a:t>
            </a:r>
          </a:p>
          <a:p>
            <a:r>
              <a:rPr lang="en-US" dirty="0" smtClean="0"/>
              <a:t>Private L1 Per Core</a:t>
            </a:r>
          </a:p>
          <a:p>
            <a:pPr lvl="1"/>
            <a:r>
              <a:rPr lang="en-US" dirty="0" smtClean="0"/>
              <a:t>L1D = 32kB</a:t>
            </a:r>
          </a:p>
          <a:p>
            <a:pPr lvl="1"/>
            <a:r>
              <a:rPr lang="en-US" dirty="0" smtClean="0"/>
              <a:t>L1I = 32kB</a:t>
            </a:r>
          </a:p>
          <a:p>
            <a:r>
              <a:rPr lang="en-US" dirty="0" smtClean="0"/>
              <a:t>Private L2 Per Core</a:t>
            </a:r>
          </a:p>
          <a:p>
            <a:pPr lvl="1"/>
            <a:r>
              <a:rPr lang="en-US" dirty="0" smtClean="0"/>
              <a:t>L2 = 256kB</a:t>
            </a:r>
          </a:p>
          <a:p>
            <a:r>
              <a:rPr lang="en-US" dirty="0" smtClean="0"/>
              <a:t>Shared L3</a:t>
            </a:r>
          </a:p>
          <a:p>
            <a:pPr lvl="1"/>
            <a:r>
              <a:rPr lang="en-US" dirty="0" smtClean="0"/>
              <a:t> 8-20 MB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" y="1181566"/>
            <a:ext cx="4446411" cy="50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Distributed Directories</a:t>
            </a:r>
          </a:p>
          <a:p>
            <a:r>
              <a:rPr lang="en-US" dirty="0" smtClean="0"/>
              <a:t>Limited Directories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Scalability: </a:t>
            </a:r>
            <a:br>
              <a:rPr lang="en-US" dirty="0" smtClean="0"/>
            </a:br>
            <a:r>
              <a:rPr lang="en-US" dirty="0" smtClean="0"/>
              <a:t>Bandwidth into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103"/>
          <p:cNvSpPr>
            <a:spLocks noChangeArrowheads="1"/>
          </p:cNvSpPr>
          <p:nvPr/>
        </p:nvSpPr>
        <p:spPr bwMode="auto">
          <a:xfrm>
            <a:off x="179387" y="1335806"/>
            <a:ext cx="421131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P0</a:t>
            </a:r>
          </a:p>
        </p:txBody>
      </p: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1271588" y="2289894"/>
            <a:ext cx="288925" cy="49212"/>
            <a:chOff x="4128" y="1440"/>
            <a:chExt cx="336" cy="48"/>
          </a:xfrm>
          <a:solidFill>
            <a:srgbClr val="3366FF"/>
          </a:solidFill>
        </p:grpSpPr>
        <p:sp>
          <p:nvSpPr>
            <p:cNvPr id="9" name="Oval 105"/>
            <p:cNvSpPr>
              <a:spLocks noChangeArrowheads="1"/>
            </p:cNvSpPr>
            <p:nvPr/>
          </p:nvSpPr>
          <p:spPr bwMode="auto">
            <a:xfrm>
              <a:off x="4128" y="1440"/>
              <a:ext cx="48" cy="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06"/>
            <p:cNvSpPr>
              <a:spLocks noChangeArrowheads="1"/>
            </p:cNvSpPr>
            <p:nvPr/>
          </p:nvSpPr>
          <p:spPr bwMode="auto">
            <a:xfrm>
              <a:off x="4272" y="1440"/>
              <a:ext cx="48" cy="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07"/>
            <p:cNvSpPr>
              <a:spLocks noChangeArrowheads="1"/>
            </p:cNvSpPr>
            <p:nvPr/>
          </p:nvSpPr>
          <p:spPr bwMode="auto">
            <a:xfrm>
              <a:off x="4416" y="1440"/>
              <a:ext cx="48" cy="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Line 108"/>
          <p:cNvSpPr>
            <a:spLocks noChangeShapeType="1"/>
          </p:cNvSpPr>
          <p:nvPr/>
        </p:nvSpPr>
        <p:spPr bwMode="auto">
          <a:xfrm>
            <a:off x="357188" y="172950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Rectangle 109"/>
          <p:cNvSpPr>
            <a:spLocks noChangeArrowheads="1"/>
          </p:cNvSpPr>
          <p:nvPr/>
        </p:nvSpPr>
        <p:spPr bwMode="auto">
          <a:xfrm>
            <a:off x="138113" y="1920006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14" name="Rectangle 110"/>
          <p:cNvSpPr>
            <a:spLocks noChangeArrowheads="1"/>
          </p:cNvSpPr>
          <p:nvPr/>
        </p:nvSpPr>
        <p:spPr bwMode="auto">
          <a:xfrm>
            <a:off x="1635011" y="1343744"/>
            <a:ext cx="466953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P13</a:t>
            </a:r>
          </a:p>
        </p:txBody>
      </p:sp>
      <p:sp>
        <p:nvSpPr>
          <p:cNvPr id="15" name="Line 111"/>
          <p:cNvSpPr>
            <a:spLocks noChangeShapeType="1"/>
          </p:cNvSpPr>
          <p:nvPr/>
        </p:nvSpPr>
        <p:spPr bwMode="auto">
          <a:xfrm>
            <a:off x="1812812" y="17374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" name="Rectangle 112"/>
          <p:cNvSpPr>
            <a:spLocks noChangeArrowheads="1"/>
          </p:cNvSpPr>
          <p:nvPr/>
        </p:nvSpPr>
        <p:spPr bwMode="auto">
          <a:xfrm>
            <a:off x="1593737" y="19279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17" name="Rectangle 113"/>
          <p:cNvSpPr>
            <a:spLocks noChangeArrowheads="1"/>
          </p:cNvSpPr>
          <p:nvPr/>
        </p:nvSpPr>
        <p:spPr bwMode="auto">
          <a:xfrm>
            <a:off x="2244611" y="1356444"/>
            <a:ext cx="495761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P14</a:t>
            </a:r>
          </a:p>
        </p:txBody>
      </p:sp>
      <p:sp>
        <p:nvSpPr>
          <p:cNvPr id="18" name="Line 114"/>
          <p:cNvSpPr>
            <a:spLocks noChangeShapeType="1"/>
          </p:cNvSpPr>
          <p:nvPr/>
        </p:nvSpPr>
        <p:spPr bwMode="auto">
          <a:xfrm>
            <a:off x="2422412" y="17501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Rectangle 115"/>
          <p:cNvSpPr>
            <a:spLocks noChangeArrowheads="1"/>
          </p:cNvSpPr>
          <p:nvPr/>
        </p:nvSpPr>
        <p:spPr bwMode="auto">
          <a:xfrm>
            <a:off x="2203337" y="19406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20" name="Rectangle 116"/>
          <p:cNvSpPr>
            <a:spLocks noChangeArrowheads="1"/>
          </p:cNvSpPr>
          <p:nvPr/>
        </p:nvSpPr>
        <p:spPr bwMode="auto">
          <a:xfrm>
            <a:off x="2854212" y="1356444"/>
            <a:ext cx="463444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P15</a:t>
            </a:r>
          </a:p>
        </p:txBody>
      </p:sp>
      <p:sp>
        <p:nvSpPr>
          <p:cNvPr id="21" name="Line 117"/>
          <p:cNvSpPr>
            <a:spLocks noChangeShapeType="1"/>
          </p:cNvSpPr>
          <p:nvPr/>
        </p:nvSpPr>
        <p:spPr bwMode="auto">
          <a:xfrm>
            <a:off x="3032012" y="17501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Rectangle 118"/>
          <p:cNvSpPr>
            <a:spLocks noChangeArrowheads="1"/>
          </p:cNvSpPr>
          <p:nvPr/>
        </p:nvSpPr>
        <p:spPr bwMode="auto">
          <a:xfrm>
            <a:off x="2812937" y="19406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27" name="Rectangle 123"/>
          <p:cNvSpPr>
            <a:spLocks noChangeArrowheads="1"/>
          </p:cNvSpPr>
          <p:nvPr/>
        </p:nvSpPr>
        <p:spPr bwMode="auto">
          <a:xfrm>
            <a:off x="312738" y="3832617"/>
            <a:ext cx="1862137" cy="996340"/>
          </a:xfrm>
          <a:prstGeom prst="rect">
            <a:avLst/>
          </a:prstGeom>
          <a:solidFill>
            <a:srgbClr val="C5E17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2400" b="1" dirty="0"/>
              <a:t>Memory</a:t>
            </a:r>
          </a:p>
        </p:txBody>
      </p:sp>
      <p:sp>
        <p:nvSpPr>
          <p:cNvPr id="28" name="Line 124"/>
          <p:cNvSpPr>
            <a:spLocks noChangeShapeType="1"/>
          </p:cNvSpPr>
          <p:nvPr/>
        </p:nvSpPr>
        <p:spPr bwMode="auto">
          <a:xfrm>
            <a:off x="1179513" y="294076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AutoShape 125"/>
          <p:cNvSpPr>
            <a:spLocks noChangeArrowheads="1"/>
          </p:cNvSpPr>
          <p:nvPr/>
        </p:nvSpPr>
        <p:spPr bwMode="auto">
          <a:xfrm>
            <a:off x="193675" y="2559768"/>
            <a:ext cx="3222485" cy="41592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/>
              <a:t>Interconnection Network</a:t>
            </a:r>
          </a:p>
        </p:txBody>
      </p:sp>
      <p:sp>
        <p:nvSpPr>
          <p:cNvPr id="32" name="Rectangle 128"/>
          <p:cNvSpPr>
            <a:spLocks noChangeArrowheads="1"/>
          </p:cNvSpPr>
          <p:nvPr/>
        </p:nvSpPr>
        <p:spPr bwMode="auto">
          <a:xfrm>
            <a:off x="727075" y="1343744"/>
            <a:ext cx="471102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33" name="Line 129"/>
          <p:cNvSpPr>
            <a:spLocks noChangeShapeType="1"/>
          </p:cNvSpPr>
          <p:nvPr/>
        </p:nvSpPr>
        <p:spPr bwMode="auto">
          <a:xfrm>
            <a:off x="904875" y="17374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4" name="Rectangle 130"/>
          <p:cNvSpPr>
            <a:spLocks noChangeArrowheads="1"/>
          </p:cNvSpPr>
          <p:nvPr/>
        </p:nvSpPr>
        <p:spPr bwMode="auto">
          <a:xfrm>
            <a:off x="685800" y="19279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72" name="Rectangle 123"/>
          <p:cNvSpPr>
            <a:spLocks noChangeArrowheads="1"/>
          </p:cNvSpPr>
          <p:nvPr/>
        </p:nvSpPr>
        <p:spPr bwMode="auto">
          <a:xfrm>
            <a:off x="314326" y="3329706"/>
            <a:ext cx="1862137" cy="50764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Directory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8476" y="4861287"/>
            <a:ext cx="3766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 Problem with Large Central Table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High Access time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High Access Energy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Low Bandwidth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4027394" y="1190198"/>
            <a:ext cx="4955531" cy="3394254"/>
            <a:chOff x="3706834" y="1196989"/>
            <a:chExt cx="5391555" cy="3962401"/>
          </a:xfrm>
        </p:grpSpPr>
        <p:grpSp>
          <p:nvGrpSpPr>
            <p:cNvPr id="75" name="Group 42"/>
            <p:cNvGrpSpPr>
              <a:grpSpLocks/>
            </p:cNvGrpSpPr>
            <p:nvPr/>
          </p:nvGrpSpPr>
          <p:grpSpPr bwMode="auto">
            <a:xfrm>
              <a:off x="3859234" y="1196989"/>
              <a:ext cx="1371600" cy="1766888"/>
              <a:chOff x="1008" y="689"/>
              <a:chExt cx="864" cy="1113"/>
            </a:xfrm>
          </p:grpSpPr>
          <p:sp>
            <p:nvSpPr>
              <p:cNvPr id="126" name="Rectangle 5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rgbClr val="FFBE5A"/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30" name="Rectangle 9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5360296" y="2208226"/>
              <a:ext cx="288925" cy="49213"/>
              <a:chOff x="4128" y="1440"/>
              <a:chExt cx="336" cy="48"/>
            </a:xfrm>
          </p:grpSpPr>
          <p:sp>
            <p:nvSpPr>
              <p:cNvPr id="123" name="Oval 19"/>
              <p:cNvSpPr>
                <a:spLocks noChangeArrowheads="1"/>
              </p:cNvSpPr>
              <p:nvPr/>
            </p:nvSpPr>
            <p:spPr bwMode="auto">
              <a:xfrm>
                <a:off x="4128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24" name="Oval 20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25" name="Oval 21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sp>
          <p:nvSpPr>
            <p:cNvPr id="78" name="AutoShape 28"/>
            <p:cNvSpPr>
              <a:spLocks noChangeArrowheads="1"/>
            </p:cNvSpPr>
            <p:nvPr/>
          </p:nvSpPr>
          <p:spPr bwMode="auto">
            <a:xfrm>
              <a:off x="4321197" y="3001977"/>
              <a:ext cx="4777192" cy="341313"/>
            </a:xfrm>
            <a:prstGeom prst="roundRect">
              <a:avLst>
                <a:gd name="adj" fmla="val 16667"/>
              </a:avLst>
            </a:prstGeom>
            <a:solidFill>
              <a:srgbClr val="B2B2B2">
                <a:alpha val="45097"/>
              </a:srgb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400"/>
                <a:t>Interconnection Network</a:t>
              </a:r>
            </a:p>
          </p:txBody>
        </p:sp>
        <p:sp>
          <p:nvSpPr>
            <p:cNvPr id="79" name="Rectangle 30"/>
            <p:cNvSpPr>
              <a:spLocks noChangeArrowheads="1"/>
            </p:cNvSpPr>
            <p:nvPr/>
          </p:nvSpPr>
          <p:spPr bwMode="auto">
            <a:xfrm>
              <a:off x="6855906" y="1217626"/>
              <a:ext cx="330200" cy="393700"/>
            </a:xfrm>
            <a:prstGeom prst="rect">
              <a:avLst/>
            </a:prstGeom>
            <a:solidFill>
              <a:srgbClr val="FFBE5A"/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80" name="Rectangle 31"/>
            <p:cNvSpPr>
              <a:spLocks noChangeArrowheads="1"/>
            </p:cNvSpPr>
            <p:nvPr/>
          </p:nvSpPr>
          <p:spPr bwMode="auto">
            <a:xfrm>
              <a:off x="6814631" y="1709751"/>
              <a:ext cx="371475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/>
                <a:t>$</a:t>
              </a:r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>
              <a:off x="7021006" y="1611326"/>
              <a:ext cx="0" cy="984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7033706" y="2041539"/>
              <a:ext cx="0" cy="942975"/>
            </a:xfrm>
            <a:prstGeom prst="line">
              <a:avLst/>
            </a:prstGeom>
            <a:noFill/>
            <a:ln w="76200">
              <a:solidFill>
                <a:srgbClr val="00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5814506" y="1993914"/>
              <a:ext cx="901700" cy="4572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84" name="Line 35"/>
            <p:cNvSpPr>
              <a:spLocks noChangeShapeType="1"/>
            </p:cNvSpPr>
            <p:nvPr/>
          </p:nvSpPr>
          <p:spPr bwMode="auto">
            <a:xfrm>
              <a:off x="6728906" y="2257439"/>
              <a:ext cx="304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8532306" y="1231914"/>
              <a:ext cx="330200" cy="393700"/>
            </a:xfrm>
            <a:prstGeom prst="rect">
              <a:avLst/>
            </a:prstGeom>
            <a:solidFill>
              <a:srgbClr val="FFBE5A"/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8491031" y="1724039"/>
              <a:ext cx="371475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/>
                <a:t>$</a:t>
              </a: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>
              <a:off x="8697406" y="1625614"/>
              <a:ext cx="0" cy="984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8710106" y="2055826"/>
              <a:ext cx="0" cy="942975"/>
            </a:xfrm>
            <a:prstGeom prst="line">
              <a:avLst/>
            </a:prstGeom>
            <a:noFill/>
            <a:ln w="76200">
              <a:solidFill>
                <a:srgbClr val="00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7490906" y="2008201"/>
              <a:ext cx="901700" cy="4572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8405306" y="2257439"/>
              <a:ext cx="304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grpSp>
          <p:nvGrpSpPr>
            <p:cNvPr id="91" name="Group 43"/>
            <p:cNvGrpSpPr>
              <a:grpSpLocks/>
            </p:cNvGrpSpPr>
            <p:nvPr/>
          </p:nvGrpSpPr>
          <p:grpSpPr bwMode="auto">
            <a:xfrm flipV="1">
              <a:off x="3859234" y="3379802"/>
              <a:ext cx="1371600" cy="1766888"/>
              <a:chOff x="1008" y="689"/>
              <a:chExt cx="864" cy="1113"/>
            </a:xfrm>
          </p:grpSpPr>
          <p:sp>
            <p:nvSpPr>
              <p:cNvPr id="114" name="Rectangle 44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15" name="Rectangle 45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16" name="Line 46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7" name="Line 47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8" name="Rectangle 48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19" name="Line 49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92" name="Group 50"/>
            <p:cNvGrpSpPr>
              <a:grpSpLocks/>
            </p:cNvGrpSpPr>
            <p:nvPr/>
          </p:nvGrpSpPr>
          <p:grpSpPr bwMode="auto">
            <a:xfrm flipV="1">
              <a:off x="5459434" y="3392502"/>
              <a:ext cx="1371600" cy="1766888"/>
              <a:chOff x="1008" y="689"/>
              <a:chExt cx="864" cy="1113"/>
            </a:xfrm>
          </p:grpSpPr>
          <p:sp>
            <p:nvSpPr>
              <p:cNvPr id="108" name="Rectangle 51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rgbClr val="FFBE5A"/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09" name="Rectangle 52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10" name="Line 53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1" name="Line 54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13" name="Line 56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93" name="Group 57"/>
            <p:cNvGrpSpPr>
              <a:grpSpLocks/>
            </p:cNvGrpSpPr>
            <p:nvPr/>
          </p:nvGrpSpPr>
          <p:grpSpPr bwMode="auto">
            <a:xfrm flipV="1">
              <a:off x="7558273" y="3378918"/>
              <a:ext cx="1371600" cy="1766888"/>
              <a:chOff x="1008" y="689"/>
              <a:chExt cx="864" cy="1113"/>
            </a:xfrm>
          </p:grpSpPr>
          <p:sp>
            <p:nvSpPr>
              <p:cNvPr id="102" name="Rectangle 58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rgbClr val="FFBE5A"/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03" name="Rectangle 59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04" name="Line 60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5" name="Line 61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6" name="Rectangle 62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07" name="Line 63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94" name="Group 64"/>
            <p:cNvGrpSpPr>
              <a:grpSpLocks/>
            </p:cNvGrpSpPr>
            <p:nvPr/>
          </p:nvGrpSpPr>
          <p:grpSpPr bwMode="auto">
            <a:xfrm>
              <a:off x="7033706" y="4044080"/>
              <a:ext cx="288925" cy="49213"/>
              <a:chOff x="4128" y="1440"/>
              <a:chExt cx="336" cy="48"/>
            </a:xfrm>
          </p:grpSpPr>
          <p:sp>
            <p:nvSpPr>
              <p:cNvPr id="99" name="Oval 65"/>
              <p:cNvSpPr>
                <a:spLocks noChangeArrowheads="1"/>
              </p:cNvSpPr>
              <p:nvPr/>
            </p:nvSpPr>
            <p:spPr bwMode="auto">
              <a:xfrm>
                <a:off x="4128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0" name="Oval 66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1" name="Oval 6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132" name="Group 77"/>
            <p:cNvGrpSpPr>
              <a:grpSpLocks/>
            </p:cNvGrpSpPr>
            <p:nvPr/>
          </p:nvGrpSpPr>
          <p:grpSpPr bwMode="auto">
            <a:xfrm>
              <a:off x="3706834" y="2495564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33" name="Rectangle 72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34" name="Line 76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5" name="Group 78"/>
            <p:cNvGrpSpPr>
              <a:grpSpLocks/>
            </p:cNvGrpSpPr>
            <p:nvPr/>
          </p:nvGrpSpPr>
          <p:grpSpPr bwMode="auto">
            <a:xfrm>
              <a:off x="5662106" y="2516201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36" name="Rectangle 79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37" name="Line 80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" name="Group 81"/>
            <p:cNvGrpSpPr>
              <a:grpSpLocks/>
            </p:cNvGrpSpPr>
            <p:nvPr/>
          </p:nvGrpSpPr>
          <p:grpSpPr bwMode="auto">
            <a:xfrm>
              <a:off x="7338506" y="2516201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39" name="Rectangle 82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0" name="Line 83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1" name="Group 84"/>
            <p:cNvGrpSpPr>
              <a:grpSpLocks/>
            </p:cNvGrpSpPr>
            <p:nvPr/>
          </p:nvGrpSpPr>
          <p:grpSpPr bwMode="auto">
            <a:xfrm flipV="1">
              <a:off x="7405873" y="3497980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42" name="Rectangle 85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3" name="Line 86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4" name="Group 87"/>
            <p:cNvGrpSpPr>
              <a:grpSpLocks/>
            </p:cNvGrpSpPr>
            <p:nvPr/>
          </p:nvGrpSpPr>
          <p:grpSpPr bwMode="auto">
            <a:xfrm flipV="1">
              <a:off x="5307034" y="3486164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45" name="Rectangle 88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6" name="Line 89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7" name="Group 90"/>
            <p:cNvGrpSpPr>
              <a:grpSpLocks/>
            </p:cNvGrpSpPr>
            <p:nvPr/>
          </p:nvGrpSpPr>
          <p:grpSpPr bwMode="auto">
            <a:xfrm flipV="1">
              <a:off x="3706834" y="3486164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48" name="Rectangle 91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9" name="Line 92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4592072" y="4828957"/>
            <a:ext cx="4318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Distributed Directories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Called “CC-NUMA”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Cache Coherent NUMA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Each address has a “Home Node” – the directory the request goes to</a:t>
            </a:r>
          </a:p>
        </p:txBody>
      </p:sp>
    </p:spTree>
    <p:extLst>
      <p:ext uri="{BB962C8B-B14F-4D97-AF65-F5344CB8AC3E}">
        <p14:creationId xmlns:p14="http://schemas.microsoft.com/office/powerpoint/2010/main" val="3218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Organization: Shared </a:t>
            </a:r>
            <a:r>
              <a:rPr lang="en-US" i="1" dirty="0" smtClean="0"/>
              <a:t>Distributed</a:t>
            </a:r>
            <a:r>
              <a:rPr lang="en-US" dirty="0" smtClean="0"/>
              <a:t> L2 [NUCA]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083" y="1580251"/>
            <a:ext cx="3914812" cy="448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17" name="Group 16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19" name="Straight Connector 18"/>
              <p:cNvCxnSpPr>
                <a:stCxn id="31" idx="3"/>
                <a:endCxn id="34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0" name="Straight Connector 19"/>
              <p:cNvCxnSpPr>
                <a:stCxn id="35" idx="3"/>
                <a:endCxn id="38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1" name="Straight Connector 20"/>
              <p:cNvCxnSpPr>
                <a:stCxn id="39" idx="3"/>
                <a:endCxn id="42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Straight Connector 21"/>
              <p:cNvCxnSpPr>
                <a:stCxn id="39" idx="0"/>
                <a:endCxn id="27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3" name="Straight Connector 22"/>
              <p:cNvCxnSpPr>
                <a:stCxn id="28" idx="2"/>
                <a:endCxn id="40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Straight Connector 23"/>
              <p:cNvCxnSpPr>
                <a:stCxn id="29" idx="2"/>
                <a:endCxn id="41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5" name="Straight Connector 24"/>
              <p:cNvCxnSpPr>
                <a:stCxn id="30" idx="2"/>
                <a:endCxn id="42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6" name="Straight Connector 25"/>
              <p:cNvCxnSpPr>
                <a:stCxn id="27" idx="3"/>
                <a:endCxn id="30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59" name="Rectangle 58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62" name="Rectangle 123"/>
            <p:cNvSpPr>
              <a:spLocks noChangeArrowheads="1"/>
            </p:cNvSpPr>
            <p:nvPr/>
          </p:nvSpPr>
          <p:spPr bwMode="auto">
            <a:xfrm>
              <a:off x="6165497" y="1759694"/>
              <a:ext cx="528340" cy="339588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Directory</a:t>
              </a:r>
            </a:p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 slice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auto">
            <a:xfrm>
              <a:off x="5598418" y="1759694"/>
              <a:ext cx="567079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Shared </a:t>
              </a:r>
            </a:p>
            <a:p>
              <a:pPr>
                <a:defRPr/>
              </a:pPr>
              <a:r>
                <a:rPr lang="en-US" sz="1600" b="1" dirty="0" smtClean="0"/>
                <a:t>L2 slice</a:t>
              </a:r>
              <a:endParaRPr lang="en-US" sz="1600" b="1" dirty="0"/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65" name="Trapezoid 64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15225" y="5340983"/>
            <a:ext cx="957610" cy="624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818204" y="5340983"/>
            <a:ext cx="897021" cy="624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283841" y="5340983"/>
            <a:ext cx="1527571" cy="624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947548" y="5952400"/>
            <a:ext cx="228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node ID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665822" y="3455586"/>
            <a:ext cx="434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Most common Implementation: </a:t>
            </a:r>
          </a:p>
          <a:p>
            <a:r>
              <a:rPr lang="en-US" i="1" dirty="0" smtClean="0"/>
              <a:t>static partitioning of address space</a:t>
            </a:r>
          </a:p>
          <a:p>
            <a:r>
              <a:rPr lang="en-US" i="1" dirty="0" smtClean="0"/>
              <a:t>Distribute shared L2 (LLC) and directory across tiles</a:t>
            </a:r>
          </a:p>
          <a:p>
            <a:r>
              <a:rPr lang="en-US" b="1" i="1" dirty="0"/>
              <a:t>	</a:t>
            </a:r>
            <a:r>
              <a:rPr lang="en-US" b="1" i="1" dirty="0" smtClean="0"/>
              <a:t>“Banked L2”</a:t>
            </a:r>
            <a:endParaRPr lang="en-US" b="1" i="1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390867" y="5340983"/>
            <a:ext cx="0" cy="5868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543267" y="5687364"/>
            <a:ext cx="139638" cy="39290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29699" y="4908100"/>
            <a:ext cx="363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Address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21340" y="107284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Uniform Cache Access</a:t>
            </a:r>
            <a:endParaRPr lang="en-US" dirty="0"/>
          </a:p>
        </p:txBody>
      </p:sp>
      <p:sp>
        <p:nvSpPr>
          <p:cNvPr id="67" name="Rectangle 109"/>
          <p:cNvSpPr>
            <a:spLocks noChangeArrowheads="1"/>
          </p:cNvSpPr>
          <p:nvPr/>
        </p:nvSpPr>
        <p:spPr bwMode="auto">
          <a:xfrm>
            <a:off x="1519724" y="558800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8791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/>
      <p:bldP spid="80" grpId="0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</a:t>
            </a:r>
            <a:r>
              <a:rPr lang="en-US" dirty="0"/>
              <a:t>: Shared </a:t>
            </a:r>
            <a:r>
              <a:rPr lang="en-US" i="1" dirty="0"/>
              <a:t>Distributed</a:t>
            </a:r>
            <a:r>
              <a:rPr lang="en-US" dirty="0"/>
              <a:t> L2 [</a:t>
            </a:r>
            <a:r>
              <a:rPr lang="en-US" dirty="0" smtClean="0"/>
              <a:t>NUCA]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8" name="Content Placeholder 6"/>
          <p:cNvSpPr>
            <a:spLocks noGrp="1"/>
          </p:cNvSpPr>
          <p:nvPr>
            <p:ph idx="1"/>
          </p:nvPr>
        </p:nvSpPr>
        <p:spPr>
          <a:xfrm>
            <a:off x="4649006" y="3285881"/>
            <a:ext cx="4092222" cy="30704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L1 Miss?</a:t>
            </a:r>
          </a:p>
          <a:p>
            <a:pPr lvl="1"/>
            <a:r>
              <a:rPr lang="en-US" dirty="0" smtClean="0"/>
              <a:t>Send coherence request to shared L2 (LLC)</a:t>
            </a:r>
          </a:p>
          <a:p>
            <a:pPr lvl="1"/>
            <a:r>
              <a:rPr lang="en-US" dirty="0" smtClean="0"/>
              <a:t>Which L2 (LLC) slice?</a:t>
            </a:r>
          </a:p>
          <a:p>
            <a:pPr lvl="2"/>
            <a:r>
              <a:rPr lang="en-US" dirty="0" smtClean="0"/>
              <a:t>At Home Node</a:t>
            </a:r>
          </a:p>
          <a:p>
            <a:r>
              <a:rPr lang="en-US" dirty="0" smtClean="0"/>
              <a:t>L2 Hit ?</a:t>
            </a:r>
          </a:p>
          <a:p>
            <a:pPr lvl="1"/>
            <a:r>
              <a:rPr lang="en-US" dirty="0" smtClean="0"/>
              <a:t>Perform coherence actions based on Directory state</a:t>
            </a:r>
          </a:p>
          <a:p>
            <a:r>
              <a:rPr lang="en-US" dirty="0" smtClean="0"/>
              <a:t>L2 (LLC) Miss?</a:t>
            </a:r>
          </a:p>
          <a:p>
            <a:pPr lvl="1"/>
            <a:r>
              <a:rPr lang="en-US" dirty="0" smtClean="0"/>
              <a:t>Go to Memory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12083" y="1580251"/>
            <a:ext cx="3914812" cy="448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71" name="Group 70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73" name="Straight Connector 72"/>
              <p:cNvCxnSpPr>
                <a:stCxn id="93" idx="3"/>
                <a:endCxn id="96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74" name="Straight Connector 73"/>
              <p:cNvCxnSpPr>
                <a:stCxn id="97" idx="3"/>
                <a:endCxn id="100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75" name="Straight Connector 74"/>
              <p:cNvCxnSpPr>
                <a:stCxn id="101" idx="3"/>
                <a:endCxn id="104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1" name="Straight Connector 80"/>
              <p:cNvCxnSpPr>
                <a:stCxn id="101" idx="0"/>
                <a:endCxn id="89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3" name="Straight Connector 82"/>
              <p:cNvCxnSpPr>
                <a:stCxn id="90" idx="2"/>
                <a:endCxn id="102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4" name="Straight Connector 83"/>
              <p:cNvCxnSpPr>
                <a:stCxn id="91" idx="2"/>
                <a:endCxn id="103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6" name="Straight Connector 85"/>
              <p:cNvCxnSpPr>
                <a:stCxn id="92" idx="2"/>
                <a:endCxn id="104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7" name="Straight Connector 86"/>
              <p:cNvCxnSpPr>
                <a:stCxn id="89" idx="3"/>
                <a:endCxn id="92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89" name="Rectangle 88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122" name="Rectangle 121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6165497" y="1759694"/>
              <a:ext cx="528340" cy="339588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Directory</a:t>
              </a:r>
            </a:p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 slice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auto">
            <a:xfrm>
              <a:off x="5598418" y="1759694"/>
              <a:ext cx="567079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Shared </a:t>
              </a:r>
            </a:p>
            <a:p>
              <a:pPr>
                <a:defRPr/>
              </a:pPr>
              <a:r>
                <a:rPr lang="en-US" sz="1600" b="1" dirty="0" smtClean="0"/>
                <a:t>L2 slice</a:t>
              </a:r>
              <a:endParaRPr lang="en-US" sz="1600" b="1" dirty="0"/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128" name="Trapezoid 127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30" name="Rectangle 109"/>
          <p:cNvSpPr>
            <a:spLocks noChangeArrowheads="1"/>
          </p:cNvSpPr>
          <p:nvPr/>
        </p:nvSpPr>
        <p:spPr bwMode="auto">
          <a:xfrm>
            <a:off x="1519724" y="558800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21340" y="107284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Uniform Cache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vs</a:t>
            </a:r>
            <a:r>
              <a:rPr lang="en-US" dirty="0" smtClean="0"/>
              <a:t> Shared L2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have the same amount of L2 storage</a:t>
            </a:r>
          </a:p>
          <a:p>
            <a:pPr lvl="1"/>
            <a:r>
              <a:rPr lang="en-US" dirty="0" smtClean="0"/>
              <a:t>Should we design it as Private L2s or Shared L2?</a:t>
            </a:r>
          </a:p>
          <a:p>
            <a:pPr lvl="2"/>
            <a:r>
              <a:rPr lang="en-US" dirty="0" smtClean="0"/>
              <a:t>Hint: No “Correct” Answer</a:t>
            </a:r>
          </a:p>
          <a:p>
            <a:pPr lvl="2"/>
            <a:endParaRPr lang="en-US" dirty="0"/>
          </a:p>
          <a:p>
            <a:r>
              <a:rPr lang="en-US" b="1" dirty="0" smtClean="0"/>
              <a:t>Private L2</a:t>
            </a:r>
          </a:p>
          <a:p>
            <a:pPr lvl="1"/>
            <a:r>
              <a:rPr lang="en-US" dirty="0" smtClean="0"/>
              <a:t>Pros? </a:t>
            </a:r>
          </a:p>
          <a:p>
            <a:pPr lvl="1"/>
            <a:r>
              <a:rPr lang="en-US" dirty="0" smtClean="0"/>
              <a:t>Cons? </a:t>
            </a:r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Shared L2</a:t>
            </a:r>
            <a:endParaRPr lang="en-US" b="1" dirty="0" smtClean="0"/>
          </a:p>
          <a:p>
            <a:pPr lvl="1"/>
            <a:r>
              <a:rPr lang="en-US" dirty="0" smtClean="0"/>
              <a:t>Pros? </a:t>
            </a:r>
          </a:p>
          <a:p>
            <a:pPr lvl="1"/>
            <a:r>
              <a:rPr lang="en-US" dirty="0" smtClean="0"/>
              <a:t>Cons?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5555" y="5433020"/>
            <a:ext cx="64487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</a:rPr>
              <a:t>Higher access latency (higher L1 Miss Penalty) since every L1 miss uses </a:t>
            </a:r>
            <a:r>
              <a:rPr lang="en-US" sz="2200" dirty="0" err="1">
                <a:solidFill>
                  <a:srgbClr val="FF0000"/>
                </a:solidFill>
              </a:rPr>
              <a:t>NoC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4959" y="5050800"/>
            <a:ext cx="3213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More overall capacity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5555" y="3724111"/>
            <a:ext cx="17735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Fast Access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9665" y="4098554"/>
            <a:ext cx="64487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Replication of lines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 lower overall capacity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get the best of both?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Approach 1: Intelligent Data Placement</a:t>
            </a:r>
          </a:p>
          <a:p>
            <a:pPr lvl="1"/>
            <a:r>
              <a:rPr lang="en-US" dirty="0" smtClean="0"/>
              <a:t>Private Caches with low replication</a:t>
            </a:r>
          </a:p>
          <a:p>
            <a:pPr lvl="1"/>
            <a:r>
              <a:rPr lang="en-US" dirty="0" smtClean="0"/>
              <a:t>Shared Caches with Home Node close to / at the core accessing it</a:t>
            </a:r>
          </a:p>
          <a:p>
            <a:pPr lvl="2"/>
            <a:r>
              <a:rPr lang="en-US" dirty="0" smtClean="0"/>
              <a:t>Leverage OS for optimal “page coloring” or a dynamic home node</a:t>
            </a:r>
          </a:p>
          <a:p>
            <a:r>
              <a:rPr lang="en-US" b="1" dirty="0" smtClean="0"/>
              <a:t>Approach 2: Fast Network</a:t>
            </a:r>
          </a:p>
          <a:p>
            <a:pPr lvl="1"/>
            <a:r>
              <a:rPr lang="en-US" dirty="0" smtClean="0"/>
              <a:t>Networks with fast access to home nodes via fast links (e.g., optical) topology or flow-control mechanisms</a:t>
            </a:r>
          </a:p>
          <a:p>
            <a:r>
              <a:rPr lang="en-US" i="1" dirty="0" smtClean="0"/>
              <a:t>I will upload extra readings on these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Directories</a:t>
            </a:r>
          </a:p>
          <a:p>
            <a:r>
              <a:rPr lang="en-US" b="1" dirty="0" smtClean="0"/>
              <a:t>Limited Directories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58728"/>
              </p:ext>
            </p:extLst>
          </p:nvPr>
        </p:nvGraphicFramePr>
        <p:xfrm>
          <a:off x="624795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386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335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56393"/>
              </p:ext>
            </p:extLst>
          </p:nvPr>
        </p:nvGraphicFramePr>
        <p:xfrm>
          <a:off x="3291795" y="3686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80564"/>
              </p:ext>
            </p:extLst>
          </p:nvPr>
        </p:nvGraphicFramePr>
        <p:xfrm>
          <a:off x="5958794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824156" y="2628487"/>
            <a:ext cx="61862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 err="1">
                <a:solidFill>
                  <a:srgbClr val="0000FF"/>
                </a:solidFill>
              </a:rPr>
              <a:t>Uncached</a:t>
            </a:r>
            <a:r>
              <a:rPr lang="en-US" sz="1400" dirty="0">
                <a:solidFill>
                  <a:srgbClr val="0000FF"/>
                </a:solidFill>
              </a:rPr>
              <a:t> (Un</a:t>
            </a:r>
            <a:r>
              <a:rPr lang="en-US" sz="1400" dirty="0" smtClean="0">
                <a:solidFill>
                  <a:srgbClr val="0000FF"/>
                </a:solidFill>
              </a:rPr>
              <a:t>) : No sharers</a:t>
            </a:r>
            <a:endParaRPr lang="en-US" sz="1400" dirty="0">
              <a:solidFill>
                <a:srgbClr val="0000FF"/>
              </a:solidFill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</a:rPr>
              <a:t>Shared (</a:t>
            </a:r>
            <a:r>
              <a:rPr lang="en-US" sz="1400" dirty="0" err="1">
                <a:solidFill>
                  <a:srgbClr val="0000FF"/>
                </a:solidFill>
              </a:rPr>
              <a:t>Sh</a:t>
            </a:r>
            <a:r>
              <a:rPr lang="en-US" sz="1400" dirty="0">
                <a:solidFill>
                  <a:srgbClr val="0000FF"/>
                </a:solidFill>
              </a:rPr>
              <a:t>) : one or more </a:t>
            </a:r>
            <a:r>
              <a:rPr lang="en-US" sz="1400" dirty="0" smtClean="0">
                <a:solidFill>
                  <a:srgbClr val="0000FF"/>
                </a:solidFill>
              </a:rPr>
              <a:t>sharers with Read </a:t>
            </a:r>
            <a:r>
              <a:rPr lang="en-US" sz="1400" dirty="0" err="1" smtClean="0">
                <a:solidFill>
                  <a:srgbClr val="0000FF"/>
                </a:solidFill>
              </a:rPr>
              <a:t>permssion</a:t>
            </a:r>
            <a:r>
              <a:rPr lang="en-US" sz="1400" dirty="0" smtClean="0">
                <a:solidFill>
                  <a:srgbClr val="0000FF"/>
                </a:solidFill>
              </a:rPr>
              <a:t> (S)</a:t>
            </a:r>
            <a:endParaRPr lang="en-US" sz="1400" dirty="0">
              <a:solidFill>
                <a:srgbClr val="0000FF"/>
              </a:solidFill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</a:rPr>
              <a:t>Exclusive (Ex) : single sharer with R &amp; W </a:t>
            </a:r>
            <a:r>
              <a:rPr lang="en-US" sz="1400" dirty="0" smtClean="0">
                <a:solidFill>
                  <a:srgbClr val="0000FF"/>
                </a:solidFill>
              </a:rPr>
              <a:t>permission (M)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45647" y="1842310"/>
            <a:ext cx="3179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solidFill>
                  <a:srgbClr val="0000FF"/>
                </a:solidFill>
              </a:rPr>
              <a:t>l</a:t>
            </a:r>
            <a:r>
              <a:rPr lang="en-US" sz="1600" dirty="0" smtClean="0">
                <a:solidFill>
                  <a:srgbClr val="0000FF"/>
                </a:solidFill>
              </a:rPr>
              <a:t>ist </a:t>
            </a:r>
            <a:r>
              <a:rPr lang="en-US" sz="1600" dirty="0">
                <a:solidFill>
                  <a:srgbClr val="0000FF"/>
                </a:solidFill>
              </a:rPr>
              <a:t>of cores sharing the </a:t>
            </a:r>
            <a:r>
              <a:rPr lang="en-US" sz="1600" dirty="0" smtClean="0">
                <a:solidFill>
                  <a:srgbClr val="0000FF"/>
                </a:solidFill>
              </a:rPr>
              <a:t>line. Implemented as a bit-vector, one per core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2209" y="5030988"/>
            <a:ext cx="2658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 smtClean="0">
                <a:solidFill>
                  <a:srgbClr val="0000FF"/>
                </a:solidFill>
              </a:rPr>
              <a:t>M / S / I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5328" y="2496929"/>
            <a:ext cx="229698" cy="313145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8794" y="2323715"/>
            <a:ext cx="567326" cy="173214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824071" y="4093522"/>
            <a:ext cx="148628" cy="864638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74949" y="5474175"/>
            <a:ext cx="2662296" cy="6723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For simplicity, let us consider MSI protocol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38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Directory Overhead</a:t>
            </a:r>
            <a:endParaRPr lang="en-US" dirty="0"/>
          </a:p>
        </p:txBody>
      </p:sp>
      <p:sp>
        <p:nvSpPr>
          <p:cNvPr id="268" name="Content Placeholder 267"/>
          <p:cNvSpPr>
            <a:spLocks noGrp="1"/>
          </p:cNvSpPr>
          <p:nvPr>
            <p:ph idx="1"/>
          </p:nvPr>
        </p:nvSpPr>
        <p:spPr>
          <a:xfrm>
            <a:off x="203199" y="1249617"/>
            <a:ext cx="4275667" cy="5103832"/>
          </a:xfrm>
        </p:spPr>
        <p:txBody>
          <a:bodyPr/>
          <a:lstStyle/>
          <a:p>
            <a:r>
              <a:rPr lang="en-US" dirty="0" smtClean="0"/>
              <a:t>For a N-core system, how many bit of storage per directory entry?</a:t>
            </a:r>
          </a:p>
          <a:p>
            <a:pPr lvl="1"/>
            <a:r>
              <a:rPr lang="en-US" dirty="0" smtClean="0"/>
              <a:t>Tag?</a:t>
            </a:r>
          </a:p>
          <a:p>
            <a:pPr lvl="2"/>
            <a:r>
              <a:rPr lang="en-US" dirty="0" smtClean="0"/>
              <a:t>Part of tag storage of LLC so need not be counted as Directory overhead</a:t>
            </a:r>
          </a:p>
          <a:p>
            <a:pPr lvl="1"/>
            <a:r>
              <a:rPr lang="en-US" dirty="0" smtClean="0"/>
              <a:t>State? </a:t>
            </a:r>
          </a:p>
          <a:p>
            <a:pPr lvl="1"/>
            <a:r>
              <a:rPr lang="en-US" dirty="0" smtClean="0"/>
              <a:t>Sharer List?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4809027" y="1286933"/>
            <a:ext cx="3733800" cy="3733800"/>
            <a:chOff x="2590800" y="1371600"/>
            <a:chExt cx="3733800" cy="3733800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2667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8956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1242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3528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35814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3810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0386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2672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958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7244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953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51816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54102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56388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58674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6096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2667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8956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31242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33528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5814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3810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40386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42672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44958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7244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4953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51816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54102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56388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58674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6096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2667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5"/>
            <p:cNvSpPr>
              <a:spLocks noChangeArrowheads="1"/>
            </p:cNvSpPr>
            <p:nvPr/>
          </p:nvSpPr>
          <p:spPr bwMode="auto">
            <a:xfrm>
              <a:off x="28956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>
              <a:off x="31242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77"/>
            <p:cNvSpPr>
              <a:spLocks noChangeArrowheads="1"/>
            </p:cNvSpPr>
            <p:nvPr/>
          </p:nvSpPr>
          <p:spPr bwMode="auto">
            <a:xfrm>
              <a:off x="33528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5814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9"/>
            <p:cNvSpPr>
              <a:spLocks noChangeArrowheads="1"/>
            </p:cNvSpPr>
            <p:nvPr/>
          </p:nvSpPr>
          <p:spPr bwMode="auto">
            <a:xfrm>
              <a:off x="3810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40386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81"/>
            <p:cNvSpPr>
              <a:spLocks noChangeArrowheads="1"/>
            </p:cNvSpPr>
            <p:nvPr/>
          </p:nvSpPr>
          <p:spPr bwMode="auto">
            <a:xfrm>
              <a:off x="42672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82"/>
            <p:cNvSpPr>
              <a:spLocks noChangeArrowheads="1"/>
            </p:cNvSpPr>
            <p:nvPr/>
          </p:nvSpPr>
          <p:spPr bwMode="auto">
            <a:xfrm>
              <a:off x="44958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83"/>
            <p:cNvSpPr>
              <a:spLocks noChangeArrowheads="1"/>
            </p:cNvSpPr>
            <p:nvPr/>
          </p:nvSpPr>
          <p:spPr bwMode="auto">
            <a:xfrm>
              <a:off x="47244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84"/>
            <p:cNvSpPr>
              <a:spLocks noChangeArrowheads="1"/>
            </p:cNvSpPr>
            <p:nvPr/>
          </p:nvSpPr>
          <p:spPr bwMode="auto">
            <a:xfrm>
              <a:off x="4953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85"/>
            <p:cNvSpPr>
              <a:spLocks noChangeArrowheads="1"/>
            </p:cNvSpPr>
            <p:nvPr/>
          </p:nvSpPr>
          <p:spPr bwMode="auto">
            <a:xfrm>
              <a:off x="51816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6"/>
            <p:cNvSpPr>
              <a:spLocks noChangeArrowheads="1"/>
            </p:cNvSpPr>
            <p:nvPr/>
          </p:nvSpPr>
          <p:spPr bwMode="auto">
            <a:xfrm>
              <a:off x="54102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7"/>
            <p:cNvSpPr>
              <a:spLocks noChangeArrowheads="1"/>
            </p:cNvSpPr>
            <p:nvPr/>
          </p:nvSpPr>
          <p:spPr bwMode="auto">
            <a:xfrm>
              <a:off x="56388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8"/>
            <p:cNvSpPr>
              <a:spLocks noChangeArrowheads="1"/>
            </p:cNvSpPr>
            <p:nvPr/>
          </p:nvSpPr>
          <p:spPr bwMode="auto">
            <a:xfrm>
              <a:off x="58674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89"/>
            <p:cNvSpPr>
              <a:spLocks noChangeArrowheads="1"/>
            </p:cNvSpPr>
            <p:nvPr/>
          </p:nvSpPr>
          <p:spPr bwMode="auto">
            <a:xfrm>
              <a:off x="6096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90"/>
            <p:cNvSpPr>
              <a:spLocks noChangeArrowheads="1"/>
            </p:cNvSpPr>
            <p:nvPr/>
          </p:nvSpPr>
          <p:spPr bwMode="auto">
            <a:xfrm>
              <a:off x="2667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91"/>
            <p:cNvSpPr>
              <a:spLocks noChangeArrowheads="1"/>
            </p:cNvSpPr>
            <p:nvPr/>
          </p:nvSpPr>
          <p:spPr bwMode="auto">
            <a:xfrm>
              <a:off x="28956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92"/>
            <p:cNvSpPr>
              <a:spLocks noChangeArrowheads="1"/>
            </p:cNvSpPr>
            <p:nvPr/>
          </p:nvSpPr>
          <p:spPr bwMode="auto">
            <a:xfrm>
              <a:off x="31242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93"/>
            <p:cNvSpPr>
              <a:spLocks noChangeArrowheads="1"/>
            </p:cNvSpPr>
            <p:nvPr/>
          </p:nvSpPr>
          <p:spPr bwMode="auto">
            <a:xfrm>
              <a:off x="33528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94"/>
            <p:cNvSpPr>
              <a:spLocks noChangeArrowheads="1"/>
            </p:cNvSpPr>
            <p:nvPr/>
          </p:nvSpPr>
          <p:spPr bwMode="auto">
            <a:xfrm>
              <a:off x="35814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95"/>
            <p:cNvSpPr>
              <a:spLocks noChangeArrowheads="1"/>
            </p:cNvSpPr>
            <p:nvPr/>
          </p:nvSpPr>
          <p:spPr bwMode="auto">
            <a:xfrm>
              <a:off x="3810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96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97"/>
            <p:cNvSpPr>
              <a:spLocks noChangeArrowheads="1"/>
            </p:cNvSpPr>
            <p:nvPr/>
          </p:nvSpPr>
          <p:spPr bwMode="auto">
            <a:xfrm>
              <a:off x="42672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8"/>
            <p:cNvSpPr>
              <a:spLocks noChangeArrowheads="1"/>
            </p:cNvSpPr>
            <p:nvPr/>
          </p:nvSpPr>
          <p:spPr bwMode="auto">
            <a:xfrm>
              <a:off x="44958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99"/>
            <p:cNvSpPr>
              <a:spLocks noChangeArrowheads="1"/>
            </p:cNvSpPr>
            <p:nvPr/>
          </p:nvSpPr>
          <p:spPr bwMode="auto">
            <a:xfrm>
              <a:off x="47244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00"/>
            <p:cNvSpPr>
              <a:spLocks noChangeArrowheads="1"/>
            </p:cNvSpPr>
            <p:nvPr/>
          </p:nvSpPr>
          <p:spPr bwMode="auto">
            <a:xfrm>
              <a:off x="4953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101"/>
            <p:cNvSpPr>
              <a:spLocks noChangeArrowheads="1"/>
            </p:cNvSpPr>
            <p:nvPr/>
          </p:nvSpPr>
          <p:spPr bwMode="auto">
            <a:xfrm>
              <a:off x="51816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02"/>
            <p:cNvSpPr>
              <a:spLocks noChangeArrowheads="1"/>
            </p:cNvSpPr>
            <p:nvPr/>
          </p:nvSpPr>
          <p:spPr bwMode="auto">
            <a:xfrm>
              <a:off x="54102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3"/>
            <p:cNvSpPr>
              <a:spLocks noChangeArrowheads="1"/>
            </p:cNvSpPr>
            <p:nvPr/>
          </p:nvSpPr>
          <p:spPr bwMode="auto">
            <a:xfrm>
              <a:off x="56388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104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105"/>
            <p:cNvSpPr>
              <a:spLocks noChangeArrowheads="1"/>
            </p:cNvSpPr>
            <p:nvPr/>
          </p:nvSpPr>
          <p:spPr bwMode="auto">
            <a:xfrm>
              <a:off x="6096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06"/>
            <p:cNvSpPr>
              <a:spLocks noChangeArrowheads="1"/>
            </p:cNvSpPr>
            <p:nvPr/>
          </p:nvSpPr>
          <p:spPr bwMode="auto">
            <a:xfrm>
              <a:off x="2667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07"/>
            <p:cNvSpPr>
              <a:spLocks noChangeArrowheads="1"/>
            </p:cNvSpPr>
            <p:nvPr/>
          </p:nvSpPr>
          <p:spPr bwMode="auto">
            <a:xfrm>
              <a:off x="28956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08"/>
            <p:cNvSpPr>
              <a:spLocks noChangeArrowheads="1"/>
            </p:cNvSpPr>
            <p:nvPr/>
          </p:nvSpPr>
          <p:spPr bwMode="auto">
            <a:xfrm>
              <a:off x="31242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09"/>
            <p:cNvSpPr>
              <a:spLocks noChangeArrowheads="1"/>
            </p:cNvSpPr>
            <p:nvPr/>
          </p:nvSpPr>
          <p:spPr bwMode="auto">
            <a:xfrm>
              <a:off x="33528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10"/>
            <p:cNvSpPr>
              <a:spLocks noChangeArrowheads="1"/>
            </p:cNvSpPr>
            <p:nvPr/>
          </p:nvSpPr>
          <p:spPr bwMode="auto">
            <a:xfrm>
              <a:off x="35814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11"/>
            <p:cNvSpPr>
              <a:spLocks noChangeArrowheads="1"/>
            </p:cNvSpPr>
            <p:nvPr/>
          </p:nvSpPr>
          <p:spPr bwMode="auto">
            <a:xfrm>
              <a:off x="3810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12"/>
            <p:cNvSpPr>
              <a:spLocks noChangeArrowheads="1"/>
            </p:cNvSpPr>
            <p:nvPr/>
          </p:nvSpPr>
          <p:spPr bwMode="auto">
            <a:xfrm>
              <a:off x="40386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113"/>
            <p:cNvSpPr>
              <a:spLocks noChangeArrowheads="1"/>
            </p:cNvSpPr>
            <p:nvPr/>
          </p:nvSpPr>
          <p:spPr bwMode="auto">
            <a:xfrm>
              <a:off x="42672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114"/>
            <p:cNvSpPr>
              <a:spLocks noChangeArrowheads="1"/>
            </p:cNvSpPr>
            <p:nvPr/>
          </p:nvSpPr>
          <p:spPr bwMode="auto">
            <a:xfrm>
              <a:off x="44958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5"/>
            <p:cNvSpPr>
              <a:spLocks noChangeArrowheads="1"/>
            </p:cNvSpPr>
            <p:nvPr/>
          </p:nvSpPr>
          <p:spPr bwMode="auto">
            <a:xfrm>
              <a:off x="47244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16"/>
            <p:cNvSpPr>
              <a:spLocks noChangeArrowheads="1"/>
            </p:cNvSpPr>
            <p:nvPr/>
          </p:nvSpPr>
          <p:spPr bwMode="auto">
            <a:xfrm>
              <a:off x="4953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117"/>
            <p:cNvSpPr>
              <a:spLocks noChangeArrowheads="1"/>
            </p:cNvSpPr>
            <p:nvPr/>
          </p:nvSpPr>
          <p:spPr bwMode="auto">
            <a:xfrm>
              <a:off x="51816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18"/>
            <p:cNvSpPr>
              <a:spLocks noChangeArrowheads="1"/>
            </p:cNvSpPr>
            <p:nvPr/>
          </p:nvSpPr>
          <p:spPr bwMode="auto">
            <a:xfrm>
              <a:off x="54102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119"/>
            <p:cNvSpPr>
              <a:spLocks noChangeArrowheads="1"/>
            </p:cNvSpPr>
            <p:nvPr/>
          </p:nvSpPr>
          <p:spPr bwMode="auto">
            <a:xfrm>
              <a:off x="56388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20"/>
            <p:cNvSpPr>
              <a:spLocks noChangeArrowheads="1"/>
            </p:cNvSpPr>
            <p:nvPr/>
          </p:nvSpPr>
          <p:spPr bwMode="auto">
            <a:xfrm>
              <a:off x="58674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21"/>
            <p:cNvSpPr>
              <a:spLocks noChangeArrowheads="1"/>
            </p:cNvSpPr>
            <p:nvPr/>
          </p:nvSpPr>
          <p:spPr bwMode="auto">
            <a:xfrm>
              <a:off x="6096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22"/>
            <p:cNvSpPr>
              <a:spLocks noChangeArrowheads="1"/>
            </p:cNvSpPr>
            <p:nvPr/>
          </p:nvSpPr>
          <p:spPr bwMode="auto">
            <a:xfrm>
              <a:off x="2667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23"/>
            <p:cNvSpPr>
              <a:spLocks noChangeArrowheads="1"/>
            </p:cNvSpPr>
            <p:nvPr/>
          </p:nvSpPr>
          <p:spPr bwMode="auto">
            <a:xfrm>
              <a:off x="28956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24"/>
            <p:cNvSpPr>
              <a:spLocks noChangeArrowheads="1"/>
            </p:cNvSpPr>
            <p:nvPr/>
          </p:nvSpPr>
          <p:spPr bwMode="auto">
            <a:xfrm>
              <a:off x="31242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25"/>
            <p:cNvSpPr>
              <a:spLocks noChangeArrowheads="1"/>
            </p:cNvSpPr>
            <p:nvPr/>
          </p:nvSpPr>
          <p:spPr bwMode="auto">
            <a:xfrm>
              <a:off x="33528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126"/>
            <p:cNvSpPr>
              <a:spLocks noChangeArrowheads="1"/>
            </p:cNvSpPr>
            <p:nvPr/>
          </p:nvSpPr>
          <p:spPr bwMode="auto">
            <a:xfrm>
              <a:off x="35814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27"/>
            <p:cNvSpPr>
              <a:spLocks noChangeArrowheads="1"/>
            </p:cNvSpPr>
            <p:nvPr/>
          </p:nvSpPr>
          <p:spPr bwMode="auto">
            <a:xfrm>
              <a:off x="3810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28"/>
            <p:cNvSpPr>
              <a:spLocks noChangeArrowheads="1"/>
            </p:cNvSpPr>
            <p:nvPr/>
          </p:nvSpPr>
          <p:spPr bwMode="auto">
            <a:xfrm>
              <a:off x="40386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29"/>
            <p:cNvSpPr>
              <a:spLocks noChangeArrowheads="1"/>
            </p:cNvSpPr>
            <p:nvPr/>
          </p:nvSpPr>
          <p:spPr bwMode="auto">
            <a:xfrm>
              <a:off x="42672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130"/>
            <p:cNvSpPr>
              <a:spLocks noChangeArrowheads="1"/>
            </p:cNvSpPr>
            <p:nvPr/>
          </p:nvSpPr>
          <p:spPr bwMode="auto">
            <a:xfrm>
              <a:off x="44958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131"/>
            <p:cNvSpPr>
              <a:spLocks noChangeArrowheads="1"/>
            </p:cNvSpPr>
            <p:nvPr/>
          </p:nvSpPr>
          <p:spPr bwMode="auto">
            <a:xfrm>
              <a:off x="47244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132"/>
            <p:cNvSpPr>
              <a:spLocks noChangeArrowheads="1"/>
            </p:cNvSpPr>
            <p:nvPr/>
          </p:nvSpPr>
          <p:spPr bwMode="auto">
            <a:xfrm>
              <a:off x="4953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33"/>
            <p:cNvSpPr>
              <a:spLocks noChangeArrowheads="1"/>
            </p:cNvSpPr>
            <p:nvPr/>
          </p:nvSpPr>
          <p:spPr bwMode="auto">
            <a:xfrm>
              <a:off x="51816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134"/>
            <p:cNvSpPr>
              <a:spLocks noChangeArrowheads="1"/>
            </p:cNvSpPr>
            <p:nvPr/>
          </p:nvSpPr>
          <p:spPr bwMode="auto">
            <a:xfrm>
              <a:off x="54102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35"/>
            <p:cNvSpPr>
              <a:spLocks noChangeArrowheads="1"/>
            </p:cNvSpPr>
            <p:nvPr/>
          </p:nvSpPr>
          <p:spPr bwMode="auto">
            <a:xfrm>
              <a:off x="56388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136"/>
            <p:cNvSpPr>
              <a:spLocks noChangeArrowheads="1"/>
            </p:cNvSpPr>
            <p:nvPr/>
          </p:nvSpPr>
          <p:spPr bwMode="auto">
            <a:xfrm>
              <a:off x="58674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37"/>
            <p:cNvSpPr>
              <a:spLocks noChangeArrowheads="1"/>
            </p:cNvSpPr>
            <p:nvPr/>
          </p:nvSpPr>
          <p:spPr bwMode="auto">
            <a:xfrm>
              <a:off x="6096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38"/>
            <p:cNvSpPr>
              <a:spLocks noChangeArrowheads="1"/>
            </p:cNvSpPr>
            <p:nvPr/>
          </p:nvSpPr>
          <p:spPr bwMode="auto">
            <a:xfrm>
              <a:off x="2667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39"/>
            <p:cNvSpPr>
              <a:spLocks noChangeArrowheads="1"/>
            </p:cNvSpPr>
            <p:nvPr/>
          </p:nvSpPr>
          <p:spPr bwMode="auto">
            <a:xfrm>
              <a:off x="28956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40"/>
            <p:cNvSpPr>
              <a:spLocks noChangeArrowheads="1"/>
            </p:cNvSpPr>
            <p:nvPr/>
          </p:nvSpPr>
          <p:spPr bwMode="auto">
            <a:xfrm>
              <a:off x="31242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1"/>
            <p:cNvSpPr>
              <a:spLocks noChangeArrowheads="1"/>
            </p:cNvSpPr>
            <p:nvPr/>
          </p:nvSpPr>
          <p:spPr bwMode="auto">
            <a:xfrm>
              <a:off x="33528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42"/>
            <p:cNvSpPr>
              <a:spLocks noChangeArrowheads="1"/>
            </p:cNvSpPr>
            <p:nvPr/>
          </p:nvSpPr>
          <p:spPr bwMode="auto">
            <a:xfrm>
              <a:off x="35814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3810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144"/>
            <p:cNvSpPr>
              <a:spLocks noChangeArrowheads="1"/>
            </p:cNvSpPr>
            <p:nvPr/>
          </p:nvSpPr>
          <p:spPr bwMode="auto">
            <a:xfrm>
              <a:off x="40386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145"/>
            <p:cNvSpPr>
              <a:spLocks noChangeArrowheads="1"/>
            </p:cNvSpPr>
            <p:nvPr/>
          </p:nvSpPr>
          <p:spPr bwMode="auto">
            <a:xfrm>
              <a:off x="42672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46"/>
            <p:cNvSpPr>
              <a:spLocks noChangeArrowheads="1"/>
            </p:cNvSpPr>
            <p:nvPr/>
          </p:nvSpPr>
          <p:spPr bwMode="auto">
            <a:xfrm>
              <a:off x="44958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47"/>
            <p:cNvSpPr>
              <a:spLocks noChangeArrowheads="1"/>
            </p:cNvSpPr>
            <p:nvPr/>
          </p:nvSpPr>
          <p:spPr bwMode="auto">
            <a:xfrm>
              <a:off x="47244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48"/>
            <p:cNvSpPr>
              <a:spLocks noChangeArrowheads="1"/>
            </p:cNvSpPr>
            <p:nvPr/>
          </p:nvSpPr>
          <p:spPr bwMode="auto">
            <a:xfrm>
              <a:off x="4953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49"/>
            <p:cNvSpPr>
              <a:spLocks noChangeArrowheads="1"/>
            </p:cNvSpPr>
            <p:nvPr/>
          </p:nvSpPr>
          <p:spPr bwMode="auto">
            <a:xfrm>
              <a:off x="51816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50"/>
            <p:cNvSpPr>
              <a:spLocks noChangeArrowheads="1"/>
            </p:cNvSpPr>
            <p:nvPr/>
          </p:nvSpPr>
          <p:spPr bwMode="auto">
            <a:xfrm>
              <a:off x="54102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51"/>
            <p:cNvSpPr>
              <a:spLocks noChangeArrowheads="1"/>
            </p:cNvSpPr>
            <p:nvPr/>
          </p:nvSpPr>
          <p:spPr bwMode="auto">
            <a:xfrm>
              <a:off x="56388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52"/>
            <p:cNvSpPr>
              <a:spLocks noChangeArrowheads="1"/>
            </p:cNvSpPr>
            <p:nvPr/>
          </p:nvSpPr>
          <p:spPr bwMode="auto">
            <a:xfrm>
              <a:off x="58674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53"/>
            <p:cNvSpPr>
              <a:spLocks noChangeArrowheads="1"/>
            </p:cNvSpPr>
            <p:nvPr/>
          </p:nvSpPr>
          <p:spPr bwMode="auto">
            <a:xfrm>
              <a:off x="6096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54"/>
            <p:cNvSpPr>
              <a:spLocks noChangeArrowheads="1"/>
            </p:cNvSpPr>
            <p:nvPr/>
          </p:nvSpPr>
          <p:spPr bwMode="auto">
            <a:xfrm>
              <a:off x="2667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55"/>
            <p:cNvSpPr>
              <a:spLocks noChangeArrowheads="1"/>
            </p:cNvSpPr>
            <p:nvPr/>
          </p:nvSpPr>
          <p:spPr bwMode="auto">
            <a:xfrm>
              <a:off x="28956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56"/>
            <p:cNvSpPr>
              <a:spLocks noChangeArrowheads="1"/>
            </p:cNvSpPr>
            <p:nvPr/>
          </p:nvSpPr>
          <p:spPr bwMode="auto">
            <a:xfrm>
              <a:off x="31242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57"/>
            <p:cNvSpPr>
              <a:spLocks noChangeArrowheads="1"/>
            </p:cNvSpPr>
            <p:nvPr/>
          </p:nvSpPr>
          <p:spPr bwMode="auto">
            <a:xfrm>
              <a:off x="33528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58"/>
            <p:cNvSpPr>
              <a:spLocks noChangeArrowheads="1"/>
            </p:cNvSpPr>
            <p:nvPr/>
          </p:nvSpPr>
          <p:spPr bwMode="auto">
            <a:xfrm>
              <a:off x="35814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159"/>
            <p:cNvSpPr>
              <a:spLocks noChangeArrowheads="1"/>
            </p:cNvSpPr>
            <p:nvPr/>
          </p:nvSpPr>
          <p:spPr bwMode="auto">
            <a:xfrm>
              <a:off x="3810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160"/>
            <p:cNvSpPr>
              <a:spLocks noChangeArrowheads="1"/>
            </p:cNvSpPr>
            <p:nvPr/>
          </p:nvSpPr>
          <p:spPr bwMode="auto">
            <a:xfrm>
              <a:off x="40386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161"/>
            <p:cNvSpPr>
              <a:spLocks noChangeArrowheads="1"/>
            </p:cNvSpPr>
            <p:nvPr/>
          </p:nvSpPr>
          <p:spPr bwMode="auto">
            <a:xfrm>
              <a:off x="42672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62"/>
            <p:cNvSpPr>
              <a:spLocks noChangeArrowheads="1"/>
            </p:cNvSpPr>
            <p:nvPr/>
          </p:nvSpPr>
          <p:spPr bwMode="auto">
            <a:xfrm>
              <a:off x="44958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63"/>
            <p:cNvSpPr>
              <a:spLocks noChangeArrowheads="1"/>
            </p:cNvSpPr>
            <p:nvPr/>
          </p:nvSpPr>
          <p:spPr bwMode="auto">
            <a:xfrm>
              <a:off x="47244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164"/>
            <p:cNvSpPr>
              <a:spLocks noChangeArrowheads="1"/>
            </p:cNvSpPr>
            <p:nvPr/>
          </p:nvSpPr>
          <p:spPr bwMode="auto">
            <a:xfrm>
              <a:off x="4953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65"/>
            <p:cNvSpPr>
              <a:spLocks noChangeArrowheads="1"/>
            </p:cNvSpPr>
            <p:nvPr/>
          </p:nvSpPr>
          <p:spPr bwMode="auto">
            <a:xfrm>
              <a:off x="51816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166"/>
            <p:cNvSpPr>
              <a:spLocks noChangeArrowheads="1"/>
            </p:cNvSpPr>
            <p:nvPr/>
          </p:nvSpPr>
          <p:spPr bwMode="auto">
            <a:xfrm>
              <a:off x="54102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167"/>
            <p:cNvSpPr>
              <a:spLocks noChangeArrowheads="1"/>
            </p:cNvSpPr>
            <p:nvPr/>
          </p:nvSpPr>
          <p:spPr bwMode="auto">
            <a:xfrm>
              <a:off x="56388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168"/>
            <p:cNvSpPr>
              <a:spLocks noChangeArrowheads="1"/>
            </p:cNvSpPr>
            <p:nvPr/>
          </p:nvSpPr>
          <p:spPr bwMode="auto">
            <a:xfrm>
              <a:off x="58674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169"/>
            <p:cNvSpPr>
              <a:spLocks noChangeArrowheads="1"/>
            </p:cNvSpPr>
            <p:nvPr/>
          </p:nvSpPr>
          <p:spPr bwMode="auto">
            <a:xfrm>
              <a:off x="6096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170"/>
            <p:cNvSpPr>
              <a:spLocks noChangeArrowheads="1"/>
            </p:cNvSpPr>
            <p:nvPr/>
          </p:nvSpPr>
          <p:spPr bwMode="auto">
            <a:xfrm>
              <a:off x="2667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171"/>
            <p:cNvSpPr>
              <a:spLocks noChangeArrowheads="1"/>
            </p:cNvSpPr>
            <p:nvPr/>
          </p:nvSpPr>
          <p:spPr bwMode="auto">
            <a:xfrm>
              <a:off x="28956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172"/>
            <p:cNvSpPr>
              <a:spLocks noChangeArrowheads="1"/>
            </p:cNvSpPr>
            <p:nvPr/>
          </p:nvSpPr>
          <p:spPr bwMode="auto">
            <a:xfrm>
              <a:off x="31242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173"/>
            <p:cNvSpPr>
              <a:spLocks noChangeArrowheads="1"/>
            </p:cNvSpPr>
            <p:nvPr/>
          </p:nvSpPr>
          <p:spPr bwMode="auto">
            <a:xfrm>
              <a:off x="33528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174"/>
            <p:cNvSpPr>
              <a:spLocks noChangeArrowheads="1"/>
            </p:cNvSpPr>
            <p:nvPr/>
          </p:nvSpPr>
          <p:spPr bwMode="auto">
            <a:xfrm>
              <a:off x="35814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5"/>
            <p:cNvSpPr>
              <a:spLocks noChangeArrowheads="1"/>
            </p:cNvSpPr>
            <p:nvPr/>
          </p:nvSpPr>
          <p:spPr bwMode="auto">
            <a:xfrm>
              <a:off x="3810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176"/>
            <p:cNvSpPr>
              <a:spLocks noChangeArrowheads="1"/>
            </p:cNvSpPr>
            <p:nvPr/>
          </p:nvSpPr>
          <p:spPr bwMode="auto">
            <a:xfrm>
              <a:off x="40386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177"/>
            <p:cNvSpPr>
              <a:spLocks noChangeArrowheads="1"/>
            </p:cNvSpPr>
            <p:nvPr/>
          </p:nvSpPr>
          <p:spPr bwMode="auto">
            <a:xfrm>
              <a:off x="42672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178"/>
            <p:cNvSpPr>
              <a:spLocks noChangeArrowheads="1"/>
            </p:cNvSpPr>
            <p:nvPr/>
          </p:nvSpPr>
          <p:spPr bwMode="auto">
            <a:xfrm>
              <a:off x="44958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79"/>
            <p:cNvSpPr>
              <a:spLocks noChangeArrowheads="1"/>
            </p:cNvSpPr>
            <p:nvPr/>
          </p:nvSpPr>
          <p:spPr bwMode="auto">
            <a:xfrm>
              <a:off x="47244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180"/>
            <p:cNvSpPr>
              <a:spLocks noChangeArrowheads="1"/>
            </p:cNvSpPr>
            <p:nvPr/>
          </p:nvSpPr>
          <p:spPr bwMode="auto">
            <a:xfrm>
              <a:off x="4953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181"/>
            <p:cNvSpPr>
              <a:spLocks noChangeArrowheads="1"/>
            </p:cNvSpPr>
            <p:nvPr/>
          </p:nvSpPr>
          <p:spPr bwMode="auto">
            <a:xfrm>
              <a:off x="51816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182"/>
            <p:cNvSpPr>
              <a:spLocks noChangeArrowheads="1"/>
            </p:cNvSpPr>
            <p:nvPr/>
          </p:nvSpPr>
          <p:spPr bwMode="auto">
            <a:xfrm>
              <a:off x="54102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83"/>
            <p:cNvSpPr>
              <a:spLocks noChangeArrowheads="1"/>
            </p:cNvSpPr>
            <p:nvPr/>
          </p:nvSpPr>
          <p:spPr bwMode="auto">
            <a:xfrm>
              <a:off x="56388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184"/>
            <p:cNvSpPr>
              <a:spLocks noChangeArrowheads="1"/>
            </p:cNvSpPr>
            <p:nvPr/>
          </p:nvSpPr>
          <p:spPr bwMode="auto">
            <a:xfrm>
              <a:off x="58674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5"/>
            <p:cNvSpPr>
              <a:spLocks noChangeArrowheads="1"/>
            </p:cNvSpPr>
            <p:nvPr/>
          </p:nvSpPr>
          <p:spPr bwMode="auto">
            <a:xfrm>
              <a:off x="6096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186"/>
            <p:cNvSpPr>
              <a:spLocks noChangeArrowheads="1"/>
            </p:cNvSpPr>
            <p:nvPr/>
          </p:nvSpPr>
          <p:spPr bwMode="auto">
            <a:xfrm>
              <a:off x="2667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18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88"/>
            <p:cNvSpPr>
              <a:spLocks noChangeArrowheads="1"/>
            </p:cNvSpPr>
            <p:nvPr/>
          </p:nvSpPr>
          <p:spPr bwMode="auto">
            <a:xfrm>
              <a:off x="31242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89"/>
            <p:cNvSpPr>
              <a:spLocks noChangeArrowheads="1"/>
            </p:cNvSpPr>
            <p:nvPr/>
          </p:nvSpPr>
          <p:spPr bwMode="auto">
            <a:xfrm>
              <a:off x="33528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190"/>
            <p:cNvSpPr>
              <a:spLocks noChangeArrowheads="1"/>
            </p:cNvSpPr>
            <p:nvPr/>
          </p:nvSpPr>
          <p:spPr bwMode="auto">
            <a:xfrm>
              <a:off x="35814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191"/>
            <p:cNvSpPr>
              <a:spLocks noChangeArrowheads="1"/>
            </p:cNvSpPr>
            <p:nvPr/>
          </p:nvSpPr>
          <p:spPr bwMode="auto">
            <a:xfrm>
              <a:off x="3810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192"/>
            <p:cNvSpPr>
              <a:spLocks noChangeArrowheads="1"/>
            </p:cNvSpPr>
            <p:nvPr/>
          </p:nvSpPr>
          <p:spPr bwMode="auto">
            <a:xfrm>
              <a:off x="40386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193"/>
            <p:cNvSpPr>
              <a:spLocks noChangeArrowheads="1"/>
            </p:cNvSpPr>
            <p:nvPr/>
          </p:nvSpPr>
          <p:spPr bwMode="auto">
            <a:xfrm>
              <a:off x="42672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194"/>
            <p:cNvSpPr>
              <a:spLocks noChangeArrowheads="1"/>
            </p:cNvSpPr>
            <p:nvPr/>
          </p:nvSpPr>
          <p:spPr bwMode="auto">
            <a:xfrm>
              <a:off x="44958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95"/>
            <p:cNvSpPr>
              <a:spLocks noChangeArrowheads="1"/>
            </p:cNvSpPr>
            <p:nvPr/>
          </p:nvSpPr>
          <p:spPr bwMode="auto">
            <a:xfrm>
              <a:off x="47244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96"/>
            <p:cNvSpPr>
              <a:spLocks noChangeArrowheads="1"/>
            </p:cNvSpPr>
            <p:nvPr/>
          </p:nvSpPr>
          <p:spPr bwMode="auto">
            <a:xfrm>
              <a:off x="4953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7"/>
            <p:cNvSpPr>
              <a:spLocks noChangeArrowheads="1"/>
            </p:cNvSpPr>
            <p:nvPr/>
          </p:nvSpPr>
          <p:spPr bwMode="auto">
            <a:xfrm>
              <a:off x="51816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98"/>
            <p:cNvSpPr>
              <a:spLocks noChangeArrowheads="1"/>
            </p:cNvSpPr>
            <p:nvPr/>
          </p:nvSpPr>
          <p:spPr bwMode="auto">
            <a:xfrm>
              <a:off x="54102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199"/>
            <p:cNvSpPr>
              <a:spLocks noChangeArrowheads="1"/>
            </p:cNvSpPr>
            <p:nvPr/>
          </p:nvSpPr>
          <p:spPr bwMode="auto">
            <a:xfrm>
              <a:off x="56388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00"/>
            <p:cNvSpPr>
              <a:spLocks noChangeArrowheads="1"/>
            </p:cNvSpPr>
            <p:nvPr/>
          </p:nvSpPr>
          <p:spPr bwMode="auto">
            <a:xfrm>
              <a:off x="58674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201"/>
            <p:cNvSpPr>
              <a:spLocks noChangeArrowheads="1"/>
            </p:cNvSpPr>
            <p:nvPr/>
          </p:nvSpPr>
          <p:spPr bwMode="auto">
            <a:xfrm>
              <a:off x="6096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202"/>
            <p:cNvSpPr>
              <a:spLocks noChangeArrowheads="1"/>
            </p:cNvSpPr>
            <p:nvPr/>
          </p:nvSpPr>
          <p:spPr bwMode="auto">
            <a:xfrm>
              <a:off x="2667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203"/>
            <p:cNvSpPr>
              <a:spLocks noChangeArrowheads="1"/>
            </p:cNvSpPr>
            <p:nvPr/>
          </p:nvSpPr>
          <p:spPr bwMode="auto">
            <a:xfrm>
              <a:off x="28956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Rectangle 204"/>
            <p:cNvSpPr>
              <a:spLocks noChangeArrowheads="1"/>
            </p:cNvSpPr>
            <p:nvPr/>
          </p:nvSpPr>
          <p:spPr bwMode="auto">
            <a:xfrm>
              <a:off x="31242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05"/>
            <p:cNvSpPr>
              <a:spLocks noChangeArrowheads="1"/>
            </p:cNvSpPr>
            <p:nvPr/>
          </p:nvSpPr>
          <p:spPr bwMode="auto">
            <a:xfrm>
              <a:off x="33528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06"/>
            <p:cNvSpPr>
              <a:spLocks noChangeArrowheads="1"/>
            </p:cNvSpPr>
            <p:nvPr/>
          </p:nvSpPr>
          <p:spPr bwMode="auto">
            <a:xfrm>
              <a:off x="35814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207"/>
            <p:cNvSpPr>
              <a:spLocks noChangeArrowheads="1"/>
            </p:cNvSpPr>
            <p:nvPr/>
          </p:nvSpPr>
          <p:spPr bwMode="auto">
            <a:xfrm>
              <a:off x="3810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208"/>
            <p:cNvSpPr>
              <a:spLocks noChangeArrowheads="1"/>
            </p:cNvSpPr>
            <p:nvPr/>
          </p:nvSpPr>
          <p:spPr bwMode="auto">
            <a:xfrm>
              <a:off x="40386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209"/>
            <p:cNvSpPr>
              <a:spLocks noChangeArrowheads="1"/>
            </p:cNvSpPr>
            <p:nvPr/>
          </p:nvSpPr>
          <p:spPr bwMode="auto">
            <a:xfrm>
              <a:off x="42672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210"/>
            <p:cNvSpPr>
              <a:spLocks noChangeArrowheads="1"/>
            </p:cNvSpPr>
            <p:nvPr/>
          </p:nvSpPr>
          <p:spPr bwMode="auto">
            <a:xfrm>
              <a:off x="44958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211"/>
            <p:cNvSpPr>
              <a:spLocks noChangeArrowheads="1"/>
            </p:cNvSpPr>
            <p:nvPr/>
          </p:nvSpPr>
          <p:spPr bwMode="auto">
            <a:xfrm>
              <a:off x="47244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212"/>
            <p:cNvSpPr>
              <a:spLocks noChangeArrowheads="1"/>
            </p:cNvSpPr>
            <p:nvPr/>
          </p:nvSpPr>
          <p:spPr bwMode="auto">
            <a:xfrm>
              <a:off x="4953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213"/>
            <p:cNvSpPr>
              <a:spLocks noChangeArrowheads="1"/>
            </p:cNvSpPr>
            <p:nvPr/>
          </p:nvSpPr>
          <p:spPr bwMode="auto">
            <a:xfrm>
              <a:off x="51816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214"/>
            <p:cNvSpPr>
              <a:spLocks noChangeArrowheads="1"/>
            </p:cNvSpPr>
            <p:nvPr/>
          </p:nvSpPr>
          <p:spPr bwMode="auto">
            <a:xfrm>
              <a:off x="54102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215"/>
            <p:cNvSpPr>
              <a:spLocks noChangeArrowheads="1"/>
            </p:cNvSpPr>
            <p:nvPr/>
          </p:nvSpPr>
          <p:spPr bwMode="auto">
            <a:xfrm>
              <a:off x="56388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216"/>
            <p:cNvSpPr>
              <a:spLocks noChangeArrowheads="1"/>
            </p:cNvSpPr>
            <p:nvPr/>
          </p:nvSpPr>
          <p:spPr bwMode="auto">
            <a:xfrm>
              <a:off x="58674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217"/>
            <p:cNvSpPr>
              <a:spLocks noChangeArrowheads="1"/>
            </p:cNvSpPr>
            <p:nvPr/>
          </p:nvSpPr>
          <p:spPr bwMode="auto">
            <a:xfrm>
              <a:off x="6096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Rectangle 218"/>
            <p:cNvSpPr>
              <a:spLocks noChangeArrowheads="1"/>
            </p:cNvSpPr>
            <p:nvPr/>
          </p:nvSpPr>
          <p:spPr bwMode="auto">
            <a:xfrm>
              <a:off x="2667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219"/>
            <p:cNvSpPr>
              <a:spLocks noChangeArrowheads="1"/>
            </p:cNvSpPr>
            <p:nvPr/>
          </p:nvSpPr>
          <p:spPr bwMode="auto">
            <a:xfrm>
              <a:off x="28956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220"/>
            <p:cNvSpPr>
              <a:spLocks noChangeArrowheads="1"/>
            </p:cNvSpPr>
            <p:nvPr/>
          </p:nvSpPr>
          <p:spPr bwMode="auto">
            <a:xfrm>
              <a:off x="31242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221"/>
            <p:cNvSpPr>
              <a:spLocks noChangeArrowheads="1"/>
            </p:cNvSpPr>
            <p:nvPr/>
          </p:nvSpPr>
          <p:spPr bwMode="auto">
            <a:xfrm>
              <a:off x="33528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222"/>
            <p:cNvSpPr>
              <a:spLocks noChangeArrowheads="1"/>
            </p:cNvSpPr>
            <p:nvPr/>
          </p:nvSpPr>
          <p:spPr bwMode="auto">
            <a:xfrm>
              <a:off x="35814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Rectangle 223"/>
            <p:cNvSpPr>
              <a:spLocks noChangeArrowheads="1"/>
            </p:cNvSpPr>
            <p:nvPr/>
          </p:nvSpPr>
          <p:spPr bwMode="auto">
            <a:xfrm>
              <a:off x="3810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224"/>
            <p:cNvSpPr>
              <a:spLocks noChangeArrowheads="1"/>
            </p:cNvSpPr>
            <p:nvPr/>
          </p:nvSpPr>
          <p:spPr bwMode="auto">
            <a:xfrm>
              <a:off x="40386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225"/>
            <p:cNvSpPr>
              <a:spLocks noChangeArrowheads="1"/>
            </p:cNvSpPr>
            <p:nvPr/>
          </p:nvSpPr>
          <p:spPr bwMode="auto">
            <a:xfrm>
              <a:off x="42672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226"/>
            <p:cNvSpPr>
              <a:spLocks noChangeArrowheads="1"/>
            </p:cNvSpPr>
            <p:nvPr/>
          </p:nvSpPr>
          <p:spPr bwMode="auto">
            <a:xfrm>
              <a:off x="44958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227"/>
            <p:cNvSpPr>
              <a:spLocks noChangeArrowheads="1"/>
            </p:cNvSpPr>
            <p:nvPr/>
          </p:nvSpPr>
          <p:spPr bwMode="auto">
            <a:xfrm>
              <a:off x="47244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228"/>
            <p:cNvSpPr>
              <a:spLocks noChangeArrowheads="1"/>
            </p:cNvSpPr>
            <p:nvPr/>
          </p:nvSpPr>
          <p:spPr bwMode="auto">
            <a:xfrm>
              <a:off x="4953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229"/>
            <p:cNvSpPr>
              <a:spLocks noChangeArrowheads="1"/>
            </p:cNvSpPr>
            <p:nvPr/>
          </p:nvSpPr>
          <p:spPr bwMode="auto">
            <a:xfrm>
              <a:off x="51816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230"/>
            <p:cNvSpPr>
              <a:spLocks noChangeArrowheads="1"/>
            </p:cNvSpPr>
            <p:nvPr/>
          </p:nvSpPr>
          <p:spPr bwMode="auto">
            <a:xfrm>
              <a:off x="54102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231"/>
            <p:cNvSpPr>
              <a:spLocks noChangeArrowheads="1"/>
            </p:cNvSpPr>
            <p:nvPr/>
          </p:nvSpPr>
          <p:spPr bwMode="auto">
            <a:xfrm>
              <a:off x="56388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232"/>
            <p:cNvSpPr>
              <a:spLocks noChangeArrowheads="1"/>
            </p:cNvSpPr>
            <p:nvPr/>
          </p:nvSpPr>
          <p:spPr bwMode="auto">
            <a:xfrm>
              <a:off x="58674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233"/>
            <p:cNvSpPr>
              <a:spLocks noChangeArrowheads="1"/>
            </p:cNvSpPr>
            <p:nvPr/>
          </p:nvSpPr>
          <p:spPr bwMode="auto">
            <a:xfrm>
              <a:off x="6096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234"/>
            <p:cNvSpPr>
              <a:spLocks noChangeArrowheads="1"/>
            </p:cNvSpPr>
            <p:nvPr/>
          </p:nvSpPr>
          <p:spPr bwMode="auto">
            <a:xfrm>
              <a:off x="2667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235"/>
            <p:cNvSpPr>
              <a:spLocks noChangeArrowheads="1"/>
            </p:cNvSpPr>
            <p:nvPr/>
          </p:nvSpPr>
          <p:spPr bwMode="auto">
            <a:xfrm>
              <a:off x="28956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236"/>
            <p:cNvSpPr>
              <a:spLocks noChangeArrowheads="1"/>
            </p:cNvSpPr>
            <p:nvPr/>
          </p:nvSpPr>
          <p:spPr bwMode="auto">
            <a:xfrm>
              <a:off x="31242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237"/>
            <p:cNvSpPr>
              <a:spLocks noChangeArrowheads="1"/>
            </p:cNvSpPr>
            <p:nvPr/>
          </p:nvSpPr>
          <p:spPr bwMode="auto">
            <a:xfrm>
              <a:off x="33528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238"/>
            <p:cNvSpPr>
              <a:spLocks noChangeArrowheads="1"/>
            </p:cNvSpPr>
            <p:nvPr/>
          </p:nvSpPr>
          <p:spPr bwMode="auto">
            <a:xfrm>
              <a:off x="35814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239"/>
            <p:cNvSpPr>
              <a:spLocks noChangeArrowheads="1"/>
            </p:cNvSpPr>
            <p:nvPr/>
          </p:nvSpPr>
          <p:spPr bwMode="auto">
            <a:xfrm>
              <a:off x="3810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Rectangle 240"/>
            <p:cNvSpPr>
              <a:spLocks noChangeArrowheads="1"/>
            </p:cNvSpPr>
            <p:nvPr/>
          </p:nvSpPr>
          <p:spPr bwMode="auto">
            <a:xfrm>
              <a:off x="40386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41"/>
            <p:cNvSpPr>
              <a:spLocks noChangeArrowheads="1"/>
            </p:cNvSpPr>
            <p:nvPr/>
          </p:nvSpPr>
          <p:spPr bwMode="auto">
            <a:xfrm>
              <a:off x="42672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242"/>
            <p:cNvSpPr>
              <a:spLocks noChangeArrowheads="1"/>
            </p:cNvSpPr>
            <p:nvPr/>
          </p:nvSpPr>
          <p:spPr bwMode="auto">
            <a:xfrm>
              <a:off x="44958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243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244"/>
            <p:cNvSpPr>
              <a:spLocks noChangeArrowheads="1"/>
            </p:cNvSpPr>
            <p:nvPr/>
          </p:nvSpPr>
          <p:spPr bwMode="auto">
            <a:xfrm>
              <a:off x="4953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45"/>
            <p:cNvSpPr>
              <a:spLocks noChangeArrowheads="1"/>
            </p:cNvSpPr>
            <p:nvPr/>
          </p:nvSpPr>
          <p:spPr bwMode="auto">
            <a:xfrm>
              <a:off x="51816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246"/>
            <p:cNvSpPr>
              <a:spLocks noChangeArrowheads="1"/>
            </p:cNvSpPr>
            <p:nvPr/>
          </p:nvSpPr>
          <p:spPr bwMode="auto">
            <a:xfrm>
              <a:off x="54102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Rectangle 247"/>
            <p:cNvSpPr>
              <a:spLocks noChangeArrowheads="1"/>
            </p:cNvSpPr>
            <p:nvPr/>
          </p:nvSpPr>
          <p:spPr bwMode="auto">
            <a:xfrm>
              <a:off x="56388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248"/>
            <p:cNvSpPr>
              <a:spLocks noChangeArrowheads="1"/>
            </p:cNvSpPr>
            <p:nvPr/>
          </p:nvSpPr>
          <p:spPr bwMode="auto">
            <a:xfrm>
              <a:off x="58674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49"/>
            <p:cNvSpPr>
              <a:spLocks noChangeArrowheads="1"/>
            </p:cNvSpPr>
            <p:nvPr/>
          </p:nvSpPr>
          <p:spPr bwMode="auto">
            <a:xfrm>
              <a:off x="6096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250"/>
            <p:cNvSpPr>
              <a:spLocks noChangeArrowheads="1"/>
            </p:cNvSpPr>
            <p:nvPr/>
          </p:nvSpPr>
          <p:spPr bwMode="auto">
            <a:xfrm>
              <a:off x="2667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251"/>
            <p:cNvSpPr>
              <a:spLocks noChangeArrowheads="1"/>
            </p:cNvSpPr>
            <p:nvPr/>
          </p:nvSpPr>
          <p:spPr bwMode="auto"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252"/>
            <p:cNvSpPr>
              <a:spLocks noChangeArrowheads="1"/>
            </p:cNvSpPr>
            <p:nvPr/>
          </p:nvSpPr>
          <p:spPr bwMode="auto">
            <a:xfrm>
              <a:off x="31242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253"/>
            <p:cNvSpPr>
              <a:spLocks noChangeArrowheads="1"/>
            </p:cNvSpPr>
            <p:nvPr/>
          </p:nvSpPr>
          <p:spPr bwMode="auto">
            <a:xfrm>
              <a:off x="33528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254"/>
            <p:cNvSpPr>
              <a:spLocks noChangeArrowheads="1"/>
            </p:cNvSpPr>
            <p:nvPr/>
          </p:nvSpPr>
          <p:spPr bwMode="auto">
            <a:xfrm>
              <a:off x="35814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255"/>
            <p:cNvSpPr>
              <a:spLocks noChangeArrowheads="1"/>
            </p:cNvSpPr>
            <p:nvPr/>
          </p:nvSpPr>
          <p:spPr bwMode="auto">
            <a:xfrm>
              <a:off x="3810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256"/>
            <p:cNvSpPr>
              <a:spLocks noChangeArrowheads="1"/>
            </p:cNvSpPr>
            <p:nvPr/>
          </p:nvSpPr>
          <p:spPr bwMode="auto">
            <a:xfrm>
              <a:off x="40386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Rectangle 257"/>
            <p:cNvSpPr>
              <a:spLocks noChangeArrowheads="1"/>
            </p:cNvSpPr>
            <p:nvPr/>
          </p:nvSpPr>
          <p:spPr bwMode="auto">
            <a:xfrm>
              <a:off x="42672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Rectangle 258"/>
            <p:cNvSpPr>
              <a:spLocks noChangeArrowheads="1"/>
            </p:cNvSpPr>
            <p:nvPr/>
          </p:nvSpPr>
          <p:spPr bwMode="auto">
            <a:xfrm>
              <a:off x="44958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Rectangle 259"/>
            <p:cNvSpPr>
              <a:spLocks noChangeArrowheads="1"/>
            </p:cNvSpPr>
            <p:nvPr/>
          </p:nvSpPr>
          <p:spPr bwMode="auto">
            <a:xfrm>
              <a:off x="47244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Rectangle 260"/>
            <p:cNvSpPr>
              <a:spLocks noChangeArrowheads="1"/>
            </p:cNvSpPr>
            <p:nvPr/>
          </p:nvSpPr>
          <p:spPr bwMode="auto">
            <a:xfrm>
              <a:off x="4953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261"/>
            <p:cNvSpPr>
              <a:spLocks noChangeArrowheads="1"/>
            </p:cNvSpPr>
            <p:nvPr/>
          </p:nvSpPr>
          <p:spPr bwMode="auto">
            <a:xfrm>
              <a:off x="51816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262"/>
            <p:cNvSpPr>
              <a:spLocks noChangeArrowheads="1"/>
            </p:cNvSpPr>
            <p:nvPr/>
          </p:nvSpPr>
          <p:spPr bwMode="auto">
            <a:xfrm>
              <a:off x="54102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Rectangle 263"/>
            <p:cNvSpPr>
              <a:spLocks noChangeArrowheads="1"/>
            </p:cNvSpPr>
            <p:nvPr/>
          </p:nvSpPr>
          <p:spPr bwMode="auto">
            <a:xfrm>
              <a:off x="56388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Rectangle 264"/>
            <p:cNvSpPr>
              <a:spLocks noChangeArrowheads="1"/>
            </p:cNvSpPr>
            <p:nvPr/>
          </p:nvSpPr>
          <p:spPr bwMode="auto">
            <a:xfrm>
              <a:off x="58674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65"/>
            <p:cNvSpPr>
              <a:spLocks noChangeArrowheads="1"/>
            </p:cNvSpPr>
            <p:nvPr/>
          </p:nvSpPr>
          <p:spPr bwMode="auto">
            <a:xfrm>
              <a:off x="6096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Rectangle 266"/>
            <p:cNvSpPr>
              <a:spLocks noChangeArrowheads="1"/>
            </p:cNvSpPr>
            <p:nvPr/>
          </p:nvSpPr>
          <p:spPr bwMode="auto">
            <a:xfrm>
              <a:off x="2667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67"/>
            <p:cNvSpPr>
              <a:spLocks noChangeArrowheads="1"/>
            </p:cNvSpPr>
            <p:nvPr/>
          </p:nvSpPr>
          <p:spPr bwMode="auto">
            <a:xfrm>
              <a:off x="28956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68"/>
            <p:cNvSpPr>
              <a:spLocks noChangeArrowheads="1"/>
            </p:cNvSpPr>
            <p:nvPr/>
          </p:nvSpPr>
          <p:spPr bwMode="auto">
            <a:xfrm>
              <a:off x="31242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269"/>
            <p:cNvSpPr>
              <a:spLocks noChangeArrowheads="1"/>
            </p:cNvSpPr>
            <p:nvPr/>
          </p:nvSpPr>
          <p:spPr bwMode="auto">
            <a:xfrm>
              <a:off x="33528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70"/>
            <p:cNvSpPr>
              <a:spLocks noChangeArrowheads="1"/>
            </p:cNvSpPr>
            <p:nvPr/>
          </p:nvSpPr>
          <p:spPr bwMode="auto">
            <a:xfrm>
              <a:off x="35814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Rectangle 271"/>
            <p:cNvSpPr>
              <a:spLocks noChangeArrowheads="1"/>
            </p:cNvSpPr>
            <p:nvPr/>
          </p:nvSpPr>
          <p:spPr bwMode="auto">
            <a:xfrm>
              <a:off x="3810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Rectangle 272"/>
            <p:cNvSpPr>
              <a:spLocks noChangeArrowheads="1"/>
            </p:cNvSpPr>
            <p:nvPr/>
          </p:nvSpPr>
          <p:spPr bwMode="auto">
            <a:xfrm>
              <a:off x="40386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Rectangle 273"/>
            <p:cNvSpPr>
              <a:spLocks noChangeArrowheads="1"/>
            </p:cNvSpPr>
            <p:nvPr/>
          </p:nvSpPr>
          <p:spPr bwMode="auto">
            <a:xfrm>
              <a:off x="42672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Rectangle 274"/>
            <p:cNvSpPr>
              <a:spLocks noChangeArrowheads="1"/>
            </p:cNvSpPr>
            <p:nvPr/>
          </p:nvSpPr>
          <p:spPr bwMode="auto">
            <a:xfrm>
              <a:off x="44958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Rectangle 275"/>
            <p:cNvSpPr>
              <a:spLocks noChangeArrowheads="1"/>
            </p:cNvSpPr>
            <p:nvPr/>
          </p:nvSpPr>
          <p:spPr bwMode="auto">
            <a:xfrm>
              <a:off x="47244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276"/>
            <p:cNvSpPr>
              <a:spLocks noChangeArrowheads="1"/>
            </p:cNvSpPr>
            <p:nvPr/>
          </p:nvSpPr>
          <p:spPr bwMode="auto">
            <a:xfrm>
              <a:off x="4953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Rectangle 277"/>
            <p:cNvSpPr>
              <a:spLocks noChangeArrowheads="1"/>
            </p:cNvSpPr>
            <p:nvPr/>
          </p:nvSpPr>
          <p:spPr bwMode="auto">
            <a:xfrm>
              <a:off x="51816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Rectangle 278"/>
            <p:cNvSpPr>
              <a:spLocks noChangeArrowheads="1"/>
            </p:cNvSpPr>
            <p:nvPr/>
          </p:nvSpPr>
          <p:spPr bwMode="auto">
            <a:xfrm>
              <a:off x="54102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279"/>
            <p:cNvSpPr>
              <a:spLocks noChangeArrowheads="1"/>
            </p:cNvSpPr>
            <p:nvPr/>
          </p:nvSpPr>
          <p:spPr bwMode="auto">
            <a:xfrm>
              <a:off x="56388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Rectangle 280"/>
            <p:cNvSpPr>
              <a:spLocks noChangeArrowheads="1"/>
            </p:cNvSpPr>
            <p:nvPr/>
          </p:nvSpPr>
          <p:spPr bwMode="auto">
            <a:xfrm>
              <a:off x="58674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281"/>
            <p:cNvSpPr>
              <a:spLocks noChangeArrowheads="1"/>
            </p:cNvSpPr>
            <p:nvPr/>
          </p:nvSpPr>
          <p:spPr bwMode="auto">
            <a:xfrm>
              <a:off x="6096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82"/>
            <p:cNvSpPr>
              <a:spLocks noChangeArrowheads="1"/>
            </p:cNvSpPr>
            <p:nvPr/>
          </p:nvSpPr>
          <p:spPr bwMode="auto">
            <a:xfrm>
              <a:off x="2667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83"/>
            <p:cNvSpPr>
              <a:spLocks noChangeArrowheads="1"/>
            </p:cNvSpPr>
            <p:nvPr/>
          </p:nvSpPr>
          <p:spPr bwMode="auto">
            <a:xfrm>
              <a:off x="28956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84"/>
            <p:cNvSpPr>
              <a:spLocks noChangeArrowheads="1"/>
            </p:cNvSpPr>
            <p:nvPr/>
          </p:nvSpPr>
          <p:spPr bwMode="auto">
            <a:xfrm>
              <a:off x="31242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85"/>
            <p:cNvSpPr>
              <a:spLocks noChangeArrowheads="1"/>
            </p:cNvSpPr>
            <p:nvPr/>
          </p:nvSpPr>
          <p:spPr bwMode="auto">
            <a:xfrm>
              <a:off x="33528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86"/>
            <p:cNvSpPr>
              <a:spLocks noChangeArrowheads="1"/>
            </p:cNvSpPr>
            <p:nvPr/>
          </p:nvSpPr>
          <p:spPr bwMode="auto">
            <a:xfrm>
              <a:off x="35814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87"/>
            <p:cNvSpPr>
              <a:spLocks noChangeArrowheads="1"/>
            </p:cNvSpPr>
            <p:nvPr/>
          </p:nvSpPr>
          <p:spPr bwMode="auto">
            <a:xfrm>
              <a:off x="3810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88"/>
            <p:cNvSpPr>
              <a:spLocks noChangeArrowheads="1"/>
            </p:cNvSpPr>
            <p:nvPr/>
          </p:nvSpPr>
          <p:spPr bwMode="auto">
            <a:xfrm>
              <a:off x="40386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89"/>
            <p:cNvSpPr>
              <a:spLocks noChangeArrowheads="1"/>
            </p:cNvSpPr>
            <p:nvPr/>
          </p:nvSpPr>
          <p:spPr bwMode="auto">
            <a:xfrm>
              <a:off x="42672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90"/>
            <p:cNvSpPr>
              <a:spLocks noChangeArrowheads="1"/>
            </p:cNvSpPr>
            <p:nvPr/>
          </p:nvSpPr>
          <p:spPr bwMode="auto">
            <a:xfrm>
              <a:off x="44958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91"/>
            <p:cNvSpPr>
              <a:spLocks noChangeArrowheads="1"/>
            </p:cNvSpPr>
            <p:nvPr/>
          </p:nvSpPr>
          <p:spPr bwMode="auto">
            <a:xfrm>
              <a:off x="47244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92"/>
            <p:cNvSpPr>
              <a:spLocks noChangeArrowheads="1"/>
            </p:cNvSpPr>
            <p:nvPr/>
          </p:nvSpPr>
          <p:spPr bwMode="auto">
            <a:xfrm>
              <a:off x="4953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93"/>
            <p:cNvSpPr>
              <a:spLocks noChangeArrowheads="1"/>
            </p:cNvSpPr>
            <p:nvPr/>
          </p:nvSpPr>
          <p:spPr bwMode="auto">
            <a:xfrm>
              <a:off x="51816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94"/>
            <p:cNvSpPr>
              <a:spLocks noChangeArrowheads="1"/>
            </p:cNvSpPr>
            <p:nvPr/>
          </p:nvSpPr>
          <p:spPr bwMode="auto">
            <a:xfrm>
              <a:off x="54102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95"/>
            <p:cNvSpPr>
              <a:spLocks noChangeArrowheads="1"/>
            </p:cNvSpPr>
            <p:nvPr/>
          </p:nvSpPr>
          <p:spPr bwMode="auto">
            <a:xfrm>
              <a:off x="56388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96"/>
            <p:cNvSpPr>
              <a:spLocks noChangeArrowheads="1"/>
            </p:cNvSpPr>
            <p:nvPr/>
          </p:nvSpPr>
          <p:spPr bwMode="auto">
            <a:xfrm>
              <a:off x="58674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97"/>
            <p:cNvSpPr>
              <a:spLocks noChangeArrowheads="1"/>
            </p:cNvSpPr>
            <p:nvPr/>
          </p:nvSpPr>
          <p:spPr bwMode="auto">
            <a:xfrm>
              <a:off x="6096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98"/>
            <p:cNvSpPr>
              <a:spLocks noChangeArrowheads="1"/>
            </p:cNvSpPr>
            <p:nvPr/>
          </p:nvSpPr>
          <p:spPr bwMode="auto">
            <a:xfrm>
              <a:off x="2590800" y="1371600"/>
              <a:ext cx="37338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3437427" y="5581062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Is that scalable?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479389" y="5091288"/>
            <a:ext cx="6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</a:rPr>
              <a:t>2-bit [</a:t>
            </a:r>
            <a:r>
              <a:rPr lang="en-US" sz="2200" dirty="0" err="1">
                <a:solidFill>
                  <a:srgbClr val="FF0000"/>
                </a:solidFill>
              </a:rPr>
              <a:t>Sh</a:t>
            </a:r>
            <a:r>
              <a:rPr lang="en-US" sz="2200" dirty="0">
                <a:solidFill>
                  <a:srgbClr val="FF0000"/>
                </a:solidFill>
              </a:rPr>
              <a:t>, Ex, </a:t>
            </a:r>
            <a:r>
              <a:rPr lang="en-US" sz="2200" dirty="0" smtClean="0">
                <a:solidFill>
                  <a:srgbClr val="FF0000"/>
                </a:solidFill>
              </a:rPr>
              <a:t>Un] + intermediate states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578131" y="5548110"/>
            <a:ext cx="83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N-bit</a:t>
            </a:r>
          </a:p>
        </p:txBody>
      </p:sp>
    </p:spTree>
    <p:extLst>
      <p:ext uri="{BB962C8B-B14F-4D97-AF65-F5344CB8AC3E}">
        <p14:creationId xmlns:p14="http://schemas.microsoft.com/office/powerpoint/2010/main" val="10621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0" grpId="0"/>
      <p:bldP spid="2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track all sharers</a:t>
            </a:r>
          </a:p>
          <a:p>
            <a:pPr lvl="1"/>
            <a:r>
              <a:rPr lang="en-US" dirty="0" smtClean="0">
                <a:sym typeface="Wingdings"/>
              </a:rPr>
              <a:t>For instance, directory only tracks up to 4 sharers, and beyond that broadcasts</a:t>
            </a:r>
          </a:p>
          <a:p>
            <a:pPr lvl="1"/>
            <a:r>
              <a:rPr lang="en-US" dirty="0" smtClean="0">
                <a:sym typeface="Wingdings"/>
              </a:rPr>
              <a:t>Often programs do not exhibit heavy sharing so this is an acceptable trade-off for optimizing for the common case</a:t>
            </a:r>
          </a:p>
          <a:p>
            <a:pPr lvl="1"/>
            <a:r>
              <a:rPr lang="en-US" dirty="0" smtClean="0">
                <a:sym typeface="Wingdings"/>
              </a:rPr>
              <a:t>Example: early AMD </a:t>
            </a:r>
            <a:r>
              <a:rPr lang="en-US" dirty="0" err="1" smtClean="0">
                <a:sym typeface="Wingdings"/>
              </a:rPr>
              <a:t>Opterons</a:t>
            </a:r>
            <a:r>
              <a:rPr lang="en-US" dirty="0" smtClean="0">
                <a:sym typeface="Wingdings"/>
              </a:rPr>
              <a:t> (~2005): Just track the Owner, no sharers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174886" cy="913751"/>
          </a:xfrm>
        </p:spPr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Coherence: What values can a read return?</a:t>
            </a:r>
          </a:p>
          <a:p>
            <a:pPr lvl="1"/>
            <a:r>
              <a:rPr lang="en-US" dirty="0"/>
              <a:t>Concerns reads/writes to a single memory location</a:t>
            </a:r>
          </a:p>
          <a:p>
            <a:r>
              <a:rPr lang="en-US" dirty="0"/>
              <a:t>Consistency: When do writes become visible to reads?</a:t>
            </a:r>
          </a:p>
          <a:p>
            <a:pPr lvl="1"/>
            <a:r>
              <a:rPr lang="en-US" dirty="0"/>
              <a:t>Concerns reads/writes to multiple memory locations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4109" y="2745438"/>
            <a:ext cx="7798718" cy="847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Transitions and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040531" y="1820329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040531" y="3358252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40531" y="5096947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2" name="Shape 10"/>
          <p:cNvCxnSpPr>
            <a:stCxn id="7" idx="6"/>
            <a:endCxn id="7" idx="7"/>
          </p:cNvCxnSpPr>
          <p:nvPr/>
        </p:nvCxnSpPr>
        <p:spPr bwMode="auto">
          <a:xfrm flipH="1" flipV="1">
            <a:off x="1636405" y="1920023"/>
            <a:ext cx="102236" cy="240682"/>
          </a:xfrm>
          <a:prstGeom prst="curvedConnector4">
            <a:avLst>
              <a:gd name="adj1" fmla="val -223600"/>
              <a:gd name="adj2" fmla="val 236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hape 10"/>
          <p:cNvCxnSpPr/>
          <p:nvPr/>
        </p:nvCxnSpPr>
        <p:spPr bwMode="auto">
          <a:xfrm flipH="1" flipV="1">
            <a:off x="1636405" y="3444363"/>
            <a:ext cx="102236" cy="240682"/>
          </a:xfrm>
          <a:prstGeom prst="curvedConnector4">
            <a:avLst>
              <a:gd name="adj1" fmla="val -223600"/>
              <a:gd name="adj2" fmla="val 236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hape 10"/>
          <p:cNvCxnSpPr>
            <a:stCxn id="11" idx="2"/>
            <a:endCxn id="7" idx="2"/>
          </p:cNvCxnSpPr>
          <p:nvPr/>
        </p:nvCxnSpPr>
        <p:spPr bwMode="auto">
          <a:xfrm rot="10800000">
            <a:off x="1040531" y="2160705"/>
            <a:ext cx="12700" cy="3276618"/>
          </a:xfrm>
          <a:prstGeom prst="curvedConnector3">
            <a:avLst>
              <a:gd name="adj1" fmla="val 49016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hape 10"/>
          <p:cNvCxnSpPr>
            <a:stCxn id="11" idx="0"/>
            <a:endCxn id="10" idx="4"/>
          </p:cNvCxnSpPr>
          <p:nvPr/>
        </p:nvCxnSpPr>
        <p:spPr bwMode="auto">
          <a:xfrm rot="5400000" flipH="1" flipV="1">
            <a:off x="860615" y="4567976"/>
            <a:ext cx="1057943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10"/>
          <p:cNvCxnSpPr>
            <a:endCxn id="7" idx="4"/>
          </p:cNvCxnSpPr>
          <p:nvPr/>
        </p:nvCxnSpPr>
        <p:spPr bwMode="auto">
          <a:xfrm rot="16200000" flipV="1">
            <a:off x="964178" y="2926490"/>
            <a:ext cx="857171" cy="635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013578" y="1668560"/>
            <a:ext cx="110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PrWr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--</a:t>
            </a:r>
          </a:p>
          <a:p>
            <a:r>
              <a:rPr lang="en-US" i="1" dirty="0" err="1" smtClean="0">
                <a:solidFill>
                  <a:srgbClr val="0000FF"/>
                </a:solidFill>
              </a:rPr>
              <a:t>PrRd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/ --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55440" y="3035086"/>
            <a:ext cx="107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PrRd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/ --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55861" y="2591891"/>
            <a:ext cx="163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PrWr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ExReq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5861" y="4448185"/>
            <a:ext cx="1658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PrRd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ShReq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5688" y="2698337"/>
            <a:ext cx="1069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PrWr</a:t>
            </a:r>
            <a:endParaRPr lang="en-US" i="1" dirty="0" smtClean="0">
              <a:solidFill>
                <a:srgbClr val="0000FF"/>
              </a:solidFill>
            </a:endParaRPr>
          </a:p>
          <a:p>
            <a:r>
              <a:rPr lang="en-US" i="1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ExReq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310262" y="1813536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310262" y="3351459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310262" y="5090154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35" name="Shape 10"/>
          <p:cNvCxnSpPr/>
          <p:nvPr/>
        </p:nvCxnSpPr>
        <p:spPr bwMode="auto">
          <a:xfrm rot="10800000">
            <a:off x="4310262" y="2153912"/>
            <a:ext cx="12700" cy="3276618"/>
          </a:xfrm>
          <a:prstGeom prst="curvedConnector3">
            <a:avLst>
              <a:gd name="adj1" fmla="val 49016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3862551" y="2473912"/>
            <a:ext cx="2107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Eviction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WbReq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 data)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37" name="Shape 10"/>
          <p:cNvCxnSpPr>
            <a:endCxn id="33" idx="4"/>
          </p:cNvCxnSpPr>
          <p:nvPr/>
        </p:nvCxnSpPr>
        <p:spPr bwMode="auto">
          <a:xfrm rot="5400000" flipH="1" flipV="1">
            <a:off x="4127172" y="4558010"/>
            <a:ext cx="1057943" cy="63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4659317" y="4164393"/>
            <a:ext cx="1835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Eviction</a:t>
            </a:r>
          </a:p>
          <a:p>
            <a:r>
              <a:rPr lang="en-US" i="1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EvReq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(without data)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7635" y="5103296"/>
            <a:ext cx="129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i="1" dirty="0" smtClean="0">
                <a:solidFill>
                  <a:srgbClr val="0000FF"/>
                </a:solidFill>
              </a:rPr>
              <a:t>hy?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8372" y="5447740"/>
            <a:ext cx="240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Directory keeps updated sharers list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343693" y="1820328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343693" y="3358251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343693" y="5096946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45" name="Shape 10"/>
          <p:cNvCxnSpPr/>
          <p:nvPr/>
        </p:nvCxnSpPr>
        <p:spPr bwMode="auto">
          <a:xfrm rot="16200000" flipV="1">
            <a:off x="7260986" y="2919698"/>
            <a:ext cx="857171" cy="635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7662779" y="2471726"/>
            <a:ext cx="14902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DownReq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DownResp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 data)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59706" y="4011394"/>
            <a:ext cx="11555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InvReq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InvResp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(without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data)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49" name="Shape 10"/>
          <p:cNvCxnSpPr>
            <a:stCxn id="44" idx="0"/>
          </p:cNvCxnSpPr>
          <p:nvPr/>
        </p:nvCxnSpPr>
        <p:spPr bwMode="auto">
          <a:xfrm rot="5400000" flipH="1" flipV="1">
            <a:off x="7166953" y="4571151"/>
            <a:ext cx="1051591" cy="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cxnSp>
        <p:nvCxnSpPr>
          <p:cNvPr id="51" name="Shape 10"/>
          <p:cNvCxnSpPr/>
          <p:nvPr/>
        </p:nvCxnSpPr>
        <p:spPr bwMode="auto">
          <a:xfrm rot="10800000">
            <a:off x="7343693" y="2196010"/>
            <a:ext cx="12700" cy="3276618"/>
          </a:xfrm>
          <a:prstGeom prst="curvedConnector3">
            <a:avLst>
              <a:gd name="adj1" fmla="val 49016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6036149" y="1991726"/>
            <a:ext cx="11555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InvReq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InvResp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data)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6405" y="5757322"/>
            <a:ext cx="334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In Request</a:t>
            </a:r>
            <a:r>
              <a:rPr lang="en-US" b="1" i="1" dirty="0" smtClean="0">
                <a:solidFill>
                  <a:srgbClr val="000000"/>
                </a:solidFill>
              </a:rPr>
              <a:t> / </a:t>
            </a:r>
            <a:r>
              <a:rPr lang="en-US" b="1" i="1" dirty="0" smtClean="0">
                <a:solidFill>
                  <a:srgbClr val="FF0000"/>
                </a:solidFill>
              </a:rPr>
              <a:t>Out Message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057" y="6039308"/>
            <a:ext cx="32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Transition states not shown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7299" y="1156254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Processor Initiated</a:t>
            </a:r>
            <a:endParaRPr lang="en-US" b="1" i="1" dirty="0"/>
          </a:p>
        </p:txBody>
      </p:sp>
      <p:sp>
        <p:nvSpPr>
          <p:cNvPr id="57" name="Rectangle 56"/>
          <p:cNvSpPr/>
          <p:nvPr/>
        </p:nvSpPr>
        <p:spPr>
          <a:xfrm>
            <a:off x="3593077" y="1136220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Eviction Initiated</a:t>
            </a:r>
            <a:endParaRPr lang="en-US" b="1" i="1" dirty="0"/>
          </a:p>
        </p:txBody>
      </p:sp>
      <p:sp>
        <p:nvSpPr>
          <p:cNvPr id="58" name="Rectangle 57"/>
          <p:cNvSpPr/>
          <p:nvPr/>
        </p:nvSpPr>
        <p:spPr>
          <a:xfrm>
            <a:off x="6611948" y="1127267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Directory Initiated</a:t>
            </a:r>
            <a:endParaRPr lang="en-US" b="1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07034" y="1586394"/>
            <a:ext cx="1206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  <a:sym typeface="Wingdings"/>
              </a:rPr>
              <a:t></a:t>
            </a:r>
            <a:r>
              <a:rPr lang="en-US" sz="1400" i="1" dirty="0" smtClean="0">
                <a:solidFill>
                  <a:srgbClr val="008000"/>
                </a:solidFill>
              </a:rPr>
              <a:t>another core sent </a:t>
            </a:r>
            <a:r>
              <a:rPr lang="en-US" sz="1400" i="1" dirty="0" err="1" smtClean="0">
                <a:solidFill>
                  <a:srgbClr val="008000"/>
                </a:solidFill>
              </a:rPr>
              <a:t>ShReq</a:t>
            </a:r>
            <a:r>
              <a:rPr lang="en-US" sz="1400" i="1" dirty="0" smtClean="0">
                <a:solidFill>
                  <a:srgbClr val="008000"/>
                </a:solidFill>
              </a:rPr>
              <a:t> </a:t>
            </a:r>
            <a:endParaRPr lang="en-US" sz="1400" i="1" dirty="0">
              <a:solidFill>
                <a:srgbClr val="008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24591" y="1499294"/>
            <a:ext cx="168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  <a:sym typeface="Wingdings"/>
              </a:rPr>
              <a:t> </a:t>
            </a:r>
            <a:r>
              <a:rPr lang="en-US" sz="1400" i="1" dirty="0" smtClean="0">
                <a:solidFill>
                  <a:srgbClr val="008000"/>
                </a:solidFill>
              </a:rPr>
              <a:t>another core sent </a:t>
            </a:r>
            <a:r>
              <a:rPr lang="en-US" sz="1400" i="1" dirty="0" err="1" smtClean="0">
                <a:solidFill>
                  <a:srgbClr val="008000"/>
                </a:solidFill>
              </a:rPr>
              <a:t>ExReq</a:t>
            </a:r>
            <a:r>
              <a:rPr lang="en-US" sz="1400" i="1" dirty="0" smtClean="0">
                <a:solidFill>
                  <a:srgbClr val="008000"/>
                </a:solidFill>
              </a:rPr>
              <a:t> 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61" name="Straight Connector 60"/>
          <p:cNvCxnSpPr>
            <a:endCxn id="52" idx="0"/>
          </p:cNvCxnSpPr>
          <p:nvPr/>
        </p:nvCxnSpPr>
        <p:spPr>
          <a:xfrm>
            <a:off x="6532536" y="1852488"/>
            <a:ext cx="81404" cy="13923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7" idx="0"/>
          </p:cNvCxnSpPr>
          <p:nvPr/>
        </p:nvCxnSpPr>
        <p:spPr>
          <a:xfrm flipH="1">
            <a:off x="8407890" y="2325058"/>
            <a:ext cx="81572" cy="1466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6" grpId="0"/>
      <p:bldP spid="39" grpId="0"/>
      <p:bldP spid="40" grpId="0"/>
      <p:bldP spid="41" grpId="0"/>
      <p:bldP spid="47" grpId="0"/>
      <p:bldP spid="48" grpId="0"/>
      <p:bldP spid="52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5840508" y="1535009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40508" y="3105956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840508" y="4920083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562520" y="1976410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/>
              </a:rPr>
              <a:t>M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23934" y="4137367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charset="0"/>
                <a:sym typeface="Wingdings"/>
              </a:rPr>
              <a:t>IS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84774" y="3349998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charset="0"/>
                <a:sym typeface="Wingdings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/>
              </a:rPr>
              <a:t>M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hape 10"/>
          <p:cNvCxnSpPr>
            <a:stCxn id="11" idx="7"/>
            <a:endCxn id="8" idx="2"/>
          </p:cNvCxnSpPr>
          <p:nvPr/>
        </p:nvCxnSpPr>
        <p:spPr bwMode="auto">
          <a:xfrm rot="5400000" flipH="1" flipV="1">
            <a:off x="4617300" y="913460"/>
            <a:ext cx="160258" cy="2286158"/>
          </a:xfrm>
          <a:prstGeom prst="curvedConnector4">
            <a:avLst>
              <a:gd name="adj1" fmla="val 142645"/>
              <a:gd name="adj2" fmla="val 4840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hape 10"/>
          <p:cNvCxnSpPr>
            <a:endCxn id="8" idx="1"/>
          </p:cNvCxnSpPr>
          <p:nvPr/>
        </p:nvCxnSpPr>
        <p:spPr bwMode="auto">
          <a:xfrm flipV="1">
            <a:off x="1132719" y="1664292"/>
            <a:ext cx="4851727" cy="1685706"/>
          </a:xfrm>
          <a:prstGeom prst="curvedConnector4">
            <a:avLst>
              <a:gd name="adj1" fmla="val -219"/>
              <a:gd name="adj2" fmla="val 12123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hape 10"/>
          <p:cNvCxnSpPr>
            <a:stCxn id="12" idx="7"/>
            <a:endCxn id="9" idx="2"/>
          </p:cNvCxnSpPr>
          <p:nvPr/>
        </p:nvCxnSpPr>
        <p:spPr bwMode="auto">
          <a:xfrm rot="5400000" flipH="1" flipV="1">
            <a:off x="4453002" y="2910119"/>
            <a:ext cx="750268" cy="202474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hape 10"/>
          <p:cNvCxnSpPr>
            <a:stCxn id="10" idx="3"/>
          </p:cNvCxnSpPr>
          <p:nvPr/>
        </p:nvCxnSpPr>
        <p:spPr bwMode="auto">
          <a:xfrm rot="5400000" flipH="1">
            <a:off x="2943936" y="2633092"/>
            <a:ext cx="1229295" cy="4851725"/>
          </a:xfrm>
          <a:prstGeom prst="curvedConnector4">
            <a:avLst>
              <a:gd name="adj1" fmla="val -18596"/>
              <a:gd name="adj2" fmla="val 9994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hape 10"/>
          <p:cNvCxnSpPr/>
          <p:nvPr/>
        </p:nvCxnSpPr>
        <p:spPr bwMode="auto">
          <a:xfrm rot="10800000">
            <a:off x="3815766" y="5086906"/>
            <a:ext cx="2024743" cy="442629"/>
          </a:xfrm>
          <a:prstGeom prst="curvedConnector3">
            <a:avLst>
              <a:gd name="adj1" fmla="val 10004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hape 10"/>
          <p:cNvCxnSpPr>
            <a:stCxn id="9" idx="1"/>
          </p:cNvCxnSpPr>
          <p:nvPr/>
        </p:nvCxnSpPr>
        <p:spPr bwMode="auto">
          <a:xfrm rot="16200000" flipV="1">
            <a:off x="4589839" y="1840632"/>
            <a:ext cx="529290" cy="225992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836664" y="5304270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08195" y="2011626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2991" y="5047009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24522" y="1519637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21" y="3389139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05391" y="2336617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cxnSp>
        <p:nvCxnSpPr>
          <p:cNvPr id="28" name="Shape 10"/>
          <p:cNvCxnSpPr/>
          <p:nvPr/>
        </p:nvCxnSpPr>
        <p:spPr bwMode="auto">
          <a:xfrm flipV="1">
            <a:off x="2823934" y="3047882"/>
            <a:ext cx="447335" cy="32478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860424" y="3079621"/>
            <a:ext cx="169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Req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 or Eviction or </a:t>
            </a:r>
            <a:r>
              <a:rPr lang="en-US" dirty="0" err="1" smtClean="0">
                <a:solidFill>
                  <a:srgbClr val="0000FF"/>
                </a:solidFill>
              </a:rPr>
              <a:t>Dir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7" name="Shape 10"/>
          <p:cNvCxnSpPr>
            <a:stCxn id="11" idx="5"/>
          </p:cNvCxnSpPr>
          <p:nvPr/>
        </p:nvCxnSpPr>
        <p:spPr bwMode="auto">
          <a:xfrm rot="16200000" flipH="1">
            <a:off x="3635399" y="2829411"/>
            <a:ext cx="195496" cy="35759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911944" y="2910459"/>
            <a:ext cx="3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35363" y="2622342"/>
            <a:ext cx="241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“Race Conditions”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0400" y="3044035"/>
            <a:ext cx="1811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Adds a lot of complexity to protocols</a:t>
            </a:r>
          </a:p>
        </p:txBody>
      </p:sp>
    </p:spTree>
    <p:extLst>
      <p:ext uri="{BB962C8B-B14F-4D97-AF65-F5344CB8AC3E}">
        <p14:creationId xmlns:p14="http://schemas.microsoft.com/office/powerpoint/2010/main" val="8620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18680" cy="913751"/>
          </a:xfrm>
        </p:spPr>
        <p:txBody>
          <a:bodyPr/>
          <a:lstStyle/>
          <a:p>
            <a:r>
              <a:rPr lang="en-US" dirty="0" smtClean="0"/>
              <a:t>Directory Transitions and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1944843" y="5042481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Un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893496" y="3048678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Arial" charset="0"/>
              </a:rPr>
              <a:t>Sh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16325" y="1384692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Ex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43512" y="5178318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Un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92165" y="3184515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Arial" charset="0"/>
              </a:rPr>
              <a:t>Sh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14994" y="1520529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Ex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hape 10"/>
          <p:cNvCxnSpPr>
            <a:stCxn id="9" idx="2"/>
            <a:endCxn id="11" idx="2"/>
          </p:cNvCxnSpPr>
          <p:nvPr/>
        </p:nvCxnSpPr>
        <p:spPr bwMode="auto">
          <a:xfrm rot="10800000">
            <a:off x="1916325" y="1763980"/>
            <a:ext cx="28518" cy="3657789"/>
          </a:xfrm>
          <a:prstGeom prst="curvedConnector3">
            <a:avLst>
              <a:gd name="adj1" fmla="val 159223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466210" y="5285055"/>
            <a:ext cx="168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ExReq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/ </a:t>
            </a:r>
          </a:p>
          <a:p>
            <a:r>
              <a:rPr lang="en-US" i="1" dirty="0" err="1" smtClean="0"/>
              <a:t>ExResp</a:t>
            </a:r>
            <a:r>
              <a:rPr lang="en-US" i="1" dirty="0" smtClean="0"/>
              <a:t>(P)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{P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25" name="Shape 10"/>
          <p:cNvCxnSpPr/>
          <p:nvPr/>
        </p:nvCxnSpPr>
        <p:spPr bwMode="auto">
          <a:xfrm rot="5400000" flipH="1" flipV="1">
            <a:off x="1786625" y="2575598"/>
            <a:ext cx="959746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2367595" y="1987503"/>
            <a:ext cx="2336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ExReq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 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InvReq</a:t>
            </a:r>
            <a:r>
              <a:rPr lang="en-US" i="1" dirty="0" smtClean="0">
                <a:solidFill>
                  <a:srgbClr val="FF0000"/>
                </a:solidFill>
              </a:rPr>
              <a:t>(sharers)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+ </a:t>
            </a:r>
            <a:r>
              <a:rPr lang="en-US" i="1" dirty="0" err="1" smtClean="0">
                <a:solidFill>
                  <a:srgbClr val="FF0000"/>
                </a:solidFill>
              </a:rPr>
              <a:t>ExResp</a:t>
            </a:r>
            <a:r>
              <a:rPr lang="en-US" i="1" dirty="0" smtClean="0">
                <a:solidFill>
                  <a:srgbClr val="FF0000"/>
                </a:solidFill>
              </a:rPr>
              <a:t> (P) </a:t>
            </a:r>
            <a:r>
              <a:rPr lang="en-US" i="1" dirty="0" smtClean="0"/>
              <a:t>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= {P}</a:t>
            </a:r>
          </a:p>
        </p:txBody>
      </p:sp>
      <p:cxnSp>
        <p:nvCxnSpPr>
          <p:cNvPr id="28" name="Shape 10"/>
          <p:cNvCxnSpPr>
            <a:stCxn id="9" idx="0"/>
            <a:endCxn id="10" idx="4"/>
          </p:cNvCxnSpPr>
          <p:nvPr/>
        </p:nvCxnSpPr>
        <p:spPr bwMode="auto">
          <a:xfrm rot="16200000" flipV="1">
            <a:off x="1680907" y="4399192"/>
            <a:ext cx="1235230" cy="513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324196" y="4119151"/>
            <a:ext cx="168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ShReq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ShResp</a:t>
            </a:r>
            <a:r>
              <a:rPr lang="en-US" i="1" dirty="0" smtClean="0">
                <a:solidFill>
                  <a:srgbClr val="FF0000"/>
                </a:solidFill>
              </a:rPr>
              <a:t>(P) </a:t>
            </a:r>
            <a:r>
              <a:rPr lang="en-US" i="1" dirty="0" smtClean="0"/>
              <a:t>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{P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32" name="Shape 10"/>
          <p:cNvCxnSpPr>
            <a:stCxn id="10" idx="5"/>
            <a:endCxn id="10" idx="6"/>
          </p:cNvCxnSpPr>
          <p:nvPr/>
        </p:nvCxnSpPr>
        <p:spPr bwMode="auto">
          <a:xfrm rot="5400000" flipH="1" flipV="1">
            <a:off x="2462547" y="3506508"/>
            <a:ext cx="268196" cy="111110"/>
          </a:xfrm>
          <a:prstGeom prst="curvedConnector4">
            <a:avLst>
              <a:gd name="adj1" fmla="val -126657"/>
              <a:gd name="adj2" fmla="val 3057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2881106" y="3184515"/>
            <a:ext cx="2783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ShReq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/ </a:t>
            </a:r>
          </a:p>
          <a:p>
            <a:r>
              <a:rPr lang="en-US" i="1" dirty="0" err="1" smtClean="0"/>
              <a:t>ShResp</a:t>
            </a:r>
            <a:r>
              <a:rPr lang="en-US" i="1" dirty="0" smtClean="0"/>
              <a:t>(P)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Sharers + {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36" name="Shape 10"/>
          <p:cNvCxnSpPr>
            <a:stCxn id="11" idx="3"/>
            <a:endCxn id="10" idx="1"/>
          </p:cNvCxnSpPr>
          <p:nvPr/>
        </p:nvCxnSpPr>
        <p:spPr bwMode="auto">
          <a:xfrm rot="5400000">
            <a:off x="1452225" y="2584557"/>
            <a:ext cx="1127593" cy="2282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0" y="1112011"/>
            <a:ext cx="3101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ShReq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 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DownReq</a:t>
            </a:r>
            <a:r>
              <a:rPr lang="en-US" i="1" dirty="0" smtClean="0">
                <a:solidFill>
                  <a:srgbClr val="FF0000"/>
                </a:solidFill>
              </a:rPr>
              <a:t>(sharer)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+ </a:t>
            </a:r>
            <a:r>
              <a:rPr lang="en-US" i="1" dirty="0" err="1" smtClean="0">
                <a:solidFill>
                  <a:srgbClr val="FF0000"/>
                </a:solidFill>
              </a:rPr>
              <a:t>ShResp</a:t>
            </a:r>
            <a:r>
              <a:rPr lang="en-US" i="1" dirty="0" smtClean="0">
                <a:solidFill>
                  <a:srgbClr val="FF0000"/>
                </a:solidFill>
              </a:rPr>
              <a:t> (P)</a:t>
            </a:r>
            <a:r>
              <a:rPr lang="en-US" i="1" dirty="0" smtClean="0"/>
              <a:t>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= Sharers + {P}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507729" y="2102076"/>
            <a:ext cx="437114" cy="49917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79861" y="4659161"/>
            <a:ext cx="427868" cy="62589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10"/>
          <p:cNvCxnSpPr/>
          <p:nvPr/>
        </p:nvCxnSpPr>
        <p:spPr bwMode="auto">
          <a:xfrm rot="5400000" flipH="1" flipV="1">
            <a:off x="6357008" y="3655781"/>
            <a:ext cx="268196" cy="111110"/>
          </a:xfrm>
          <a:prstGeom prst="curvedConnector4">
            <a:avLst>
              <a:gd name="adj1" fmla="val -43088"/>
              <a:gd name="adj2" fmla="val 3057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6620478" y="2511007"/>
            <a:ext cx="2783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EvReq</a:t>
            </a:r>
            <a:r>
              <a:rPr lang="en-US" i="1" dirty="0" smtClean="0">
                <a:solidFill>
                  <a:srgbClr val="0000FF"/>
                </a:solidFill>
              </a:rPr>
              <a:t> (P) </a:t>
            </a:r>
          </a:p>
          <a:p>
            <a:r>
              <a:rPr lang="en-US" i="1" dirty="0" smtClean="0"/>
              <a:t>&amp;&amp; |Sharers| &gt; 1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EvResp</a:t>
            </a:r>
            <a:r>
              <a:rPr lang="en-US" i="1" dirty="0" smtClean="0">
                <a:solidFill>
                  <a:srgbClr val="FF0000"/>
                </a:solidFill>
              </a:rPr>
              <a:t>(P)</a:t>
            </a:r>
            <a:r>
              <a:rPr lang="en-US" i="1" dirty="0" smtClean="0"/>
              <a:t>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Sharers - {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5425" y="4136940"/>
            <a:ext cx="255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EvReq</a:t>
            </a:r>
            <a:r>
              <a:rPr lang="en-US" i="1" dirty="0" smtClean="0">
                <a:solidFill>
                  <a:srgbClr val="0000FF"/>
                </a:solidFill>
              </a:rPr>
              <a:t> (P) </a:t>
            </a:r>
          </a:p>
          <a:p>
            <a:r>
              <a:rPr lang="en-US" i="1" dirty="0" smtClean="0"/>
              <a:t>&amp;&amp; |Sharers| == 1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EvResp</a:t>
            </a:r>
            <a:r>
              <a:rPr lang="en-US" i="1" dirty="0" smtClean="0">
                <a:solidFill>
                  <a:srgbClr val="FF0000"/>
                </a:solidFill>
              </a:rPr>
              <a:t>(P)</a:t>
            </a:r>
            <a:r>
              <a:rPr lang="en-US" i="1" dirty="0" smtClean="0"/>
              <a:t>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{ 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60" name="Shape 10"/>
          <p:cNvCxnSpPr>
            <a:stCxn id="13" idx="4"/>
            <a:endCxn id="12" idx="0"/>
          </p:cNvCxnSpPr>
          <p:nvPr/>
        </p:nvCxnSpPr>
        <p:spPr bwMode="auto">
          <a:xfrm rot="16200000" flipH="1">
            <a:off x="5579575" y="4535029"/>
            <a:ext cx="1235230" cy="513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hape 10"/>
          <p:cNvCxnSpPr/>
          <p:nvPr/>
        </p:nvCxnSpPr>
        <p:spPr bwMode="auto">
          <a:xfrm rot="10800000">
            <a:off x="5843512" y="1867266"/>
            <a:ext cx="28518" cy="3657789"/>
          </a:xfrm>
          <a:prstGeom prst="curvedConnector3">
            <a:avLst>
              <a:gd name="adj1" fmla="val 111593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784268" y="1178745"/>
            <a:ext cx="2026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WbReq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 /</a:t>
            </a:r>
            <a:r>
              <a:rPr lang="en-US" i="1" dirty="0" err="1" smtClean="0">
                <a:solidFill>
                  <a:srgbClr val="FF0000"/>
                </a:solidFill>
              </a:rPr>
              <a:t>WbResp</a:t>
            </a:r>
            <a:r>
              <a:rPr lang="en-US" i="1" dirty="0" smtClean="0">
                <a:solidFill>
                  <a:srgbClr val="FF0000"/>
                </a:solidFill>
              </a:rPr>
              <a:t>(P) </a:t>
            </a:r>
            <a:r>
              <a:rPr lang="en-US" i="1" dirty="0" smtClean="0"/>
              <a:t>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{ 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784398" y="2045518"/>
            <a:ext cx="1226002" cy="72364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05209" y="5407771"/>
            <a:ext cx="3341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In Request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000000"/>
                </a:solidFill>
              </a:rPr>
              <a:t>/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Out Message </a:t>
            </a:r>
            <a:r>
              <a:rPr lang="en-US" b="1" i="1" dirty="0" smtClean="0"/>
              <a:t>/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Sharer List 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58497" y="1067634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Data </a:t>
            </a:r>
            <a:r>
              <a:rPr lang="en-US" b="1" i="1" dirty="0" err="1" smtClean="0"/>
              <a:t>Req</a:t>
            </a:r>
            <a:r>
              <a:rPr lang="en-US" b="1" i="1" dirty="0" smtClean="0"/>
              <a:t> Initiated</a:t>
            </a:r>
            <a:endParaRPr lang="en-US" b="1" i="1" dirty="0"/>
          </a:p>
        </p:txBody>
      </p:sp>
      <p:sp>
        <p:nvSpPr>
          <p:cNvPr id="71" name="Rectangle 70"/>
          <p:cNvSpPr/>
          <p:nvPr/>
        </p:nvSpPr>
        <p:spPr>
          <a:xfrm>
            <a:off x="4466539" y="1044424"/>
            <a:ext cx="2515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/>
              <a:t>Wb</a:t>
            </a:r>
            <a:r>
              <a:rPr lang="en-US" b="1" i="1" dirty="0" smtClean="0"/>
              <a:t>/</a:t>
            </a:r>
            <a:r>
              <a:rPr lang="en-US" b="1" i="1" dirty="0" err="1" smtClean="0"/>
              <a:t>Ev</a:t>
            </a:r>
            <a:r>
              <a:rPr lang="en-US" b="1" i="1" dirty="0" smtClean="0"/>
              <a:t> </a:t>
            </a:r>
            <a:r>
              <a:rPr lang="en-US" b="1" i="1" dirty="0" err="1" smtClean="0"/>
              <a:t>Req</a:t>
            </a:r>
            <a:r>
              <a:rPr lang="en-US" b="1" i="1" dirty="0" smtClean="0"/>
              <a:t> Initiated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0368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31" grpId="0"/>
      <p:bldP spid="35" grpId="0"/>
      <p:bldP spid="41" grpId="0"/>
      <p:bldP spid="58" grpId="0" build="allAtOnce"/>
      <p:bldP spid="59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7414"/>
              </p:ext>
            </p:extLst>
          </p:nvPr>
        </p:nvGraphicFramePr>
        <p:xfrm>
          <a:off x="624795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8998"/>
              </p:ext>
            </p:extLst>
          </p:nvPr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386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335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0467"/>
              </p:ext>
            </p:extLst>
          </p:nvPr>
        </p:nvGraphicFramePr>
        <p:xfrm>
          <a:off x="3291795" y="3686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89030"/>
              </p:ext>
            </p:extLst>
          </p:nvPr>
        </p:nvGraphicFramePr>
        <p:xfrm>
          <a:off x="5958794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48912"/>
              </p:ext>
            </p:extLst>
          </p:nvPr>
        </p:nvGraphicFramePr>
        <p:xfrm>
          <a:off x="609600" y="371856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I-&gt;S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31829"/>
              </p:ext>
            </p:extLst>
          </p:nvPr>
        </p:nvGraphicFramePr>
        <p:xfrm>
          <a:off x="609600" y="373380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9" idx="0"/>
          </p:cNvCxnSpPr>
          <p:nvPr/>
        </p:nvCxnSpPr>
        <p:spPr bwMode="auto">
          <a:xfrm flipV="1">
            <a:off x="1828801" y="2691118"/>
            <a:ext cx="1676399" cy="6490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52400" y="2743200"/>
            <a:ext cx="1745476" cy="381000"/>
            <a:chOff x="152400" y="2743200"/>
            <a:chExt cx="1745476" cy="381000"/>
          </a:xfrm>
        </p:grpSpPr>
        <p:sp>
          <p:nvSpPr>
            <p:cNvPr id="23" name="Oval 22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2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" y="274320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ShReq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33375"/>
              </p:ext>
            </p:extLst>
          </p:nvPr>
        </p:nvGraphicFramePr>
        <p:xfrm>
          <a:off x="2743200" y="213360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 bwMode="auto">
          <a:xfrm>
            <a:off x="5410200" y="1654179"/>
            <a:ext cx="0" cy="327021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922672" y="1595735"/>
            <a:ext cx="173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Mem</a:t>
            </a:r>
            <a:r>
              <a:rPr lang="en-US" dirty="0" smtClean="0">
                <a:latin typeface="+mn-lt"/>
              </a:rPr>
              <a:t>[0xA] = 3</a:t>
            </a:r>
            <a:endParaRPr lang="en-US" dirty="0">
              <a:latin typeface="+mn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2286000" y="2691118"/>
            <a:ext cx="1600201" cy="643926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>
          <a:xfrm>
            <a:off x="3464065" y="289113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4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5065" y="2814935"/>
            <a:ext cx="23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ShResp</a:t>
            </a:r>
            <a:r>
              <a:rPr lang="en-US" dirty="0" smtClean="0">
                <a:latin typeface="+mn-lt"/>
              </a:rPr>
              <a:t> 0xA, data=3</a:t>
            </a:r>
            <a:endParaRPr lang="en-US" dirty="0">
              <a:latin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62600" y="16764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3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5400" y="494853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LD 0xA</a:t>
            </a:r>
            <a:endParaRPr lang="en-US" dirty="0">
              <a:latin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4400" y="50292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43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96009"/>
              </p:ext>
            </p:extLst>
          </p:nvPr>
        </p:nvGraphicFramePr>
        <p:xfrm>
          <a:off x="624795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386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335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55355"/>
              </p:ext>
            </p:extLst>
          </p:nvPr>
        </p:nvGraphicFramePr>
        <p:xfrm>
          <a:off x="3291795" y="3686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53817"/>
              </p:ext>
            </p:extLst>
          </p:nvPr>
        </p:nvGraphicFramePr>
        <p:xfrm>
          <a:off x="5958794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29400" y="487233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LD 0xA</a:t>
            </a:r>
            <a:endParaRPr lang="en-US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48400" y="49530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50347"/>
              </p:ext>
            </p:extLst>
          </p:nvPr>
        </p:nvGraphicFramePr>
        <p:xfrm>
          <a:off x="5964339" y="3691926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I-&gt;S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15695"/>
              </p:ext>
            </p:extLst>
          </p:nvPr>
        </p:nvGraphicFramePr>
        <p:xfrm>
          <a:off x="5973217" y="368423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7" idx="0"/>
          </p:cNvCxnSpPr>
          <p:nvPr/>
        </p:nvCxnSpPr>
        <p:spPr bwMode="auto">
          <a:xfrm flipH="1" flipV="1">
            <a:off x="5562600" y="2691119"/>
            <a:ext cx="1600200" cy="649012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6629400" y="2743200"/>
            <a:ext cx="2250935" cy="461665"/>
            <a:chOff x="152400" y="2743200"/>
            <a:chExt cx="2250935" cy="461665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869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ShReq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788478" y="2124722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{0,2}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5410200" y="1654179"/>
            <a:ext cx="0" cy="327021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922672" y="1595735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Mem</a:t>
            </a:r>
            <a:r>
              <a:rPr lang="en-US" dirty="0" smtClean="0">
                <a:latin typeface="+mn-lt"/>
              </a:rPr>
              <a:t>[0xA] = 3</a:t>
            </a:r>
            <a:endParaRPr lang="en-US" dirty="0">
              <a:latin typeface="+mn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5029201" y="2691118"/>
            <a:ext cx="1523999" cy="643926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>
          <a:xfrm>
            <a:off x="1828800" y="289113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9800" y="2814935"/>
            <a:ext cx="33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ShResp</a:t>
            </a:r>
            <a:r>
              <a:rPr lang="en-US" dirty="0" smtClean="0">
                <a:latin typeface="+mn-lt"/>
              </a:rPr>
              <a:t> 0xA, data=3</a:t>
            </a:r>
            <a:endParaRPr lang="en-US" dirty="0">
              <a:latin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62600" y="16764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57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9" grpId="0"/>
      <p:bldP spid="31" grpId="0" animBg="1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L23: Cache Coherence IV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772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721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795" y="4072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7788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{0,2}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767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716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91795" y="4067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772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721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58794" y="4072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822812" y="5288256"/>
            <a:ext cx="1434988" cy="400110"/>
            <a:chOff x="3581400" y="5288256"/>
            <a:chExt cx="1434988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918010" y="528825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 0xA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581400" y="53340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291795" y="4067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I-&gt;M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28890" y="408180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648200" y="2673362"/>
            <a:ext cx="1905000" cy="1042682"/>
            <a:chOff x="4648200" y="2673362"/>
            <a:chExt cx="1905000" cy="1042682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V="1">
              <a:off x="4648200" y="2673362"/>
              <a:ext cx="14083" cy="1042682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6" name="Group 46"/>
            <p:cNvGrpSpPr/>
            <p:nvPr/>
          </p:nvGrpSpPr>
          <p:grpSpPr>
            <a:xfrm>
              <a:off x="4724400" y="2778712"/>
              <a:ext cx="1828800" cy="400110"/>
              <a:chOff x="152400" y="2778712"/>
              <a:chExt cx="1828800" cy="40011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52400" y="28194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/>
                  <a:t>2</a:t>
                </a:r>
                <a:endParaRPr lang="en-US" sz="18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7823" y="2778712"/>
                <a:ext cx="1563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ExReq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783302" y="213360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{1}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410200" y="1622369"/>
            <a:ext cx="2540223" cy="400110"/>
            <a:chOff x="5410200" y="1622369"/>
            <a:chExt cx="2540223" cy="40011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410200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869404" y="1622369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[0xA] = 3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4198" y="2696206"/>
            <a:ext cx="2652367" cy="1019838"/>
            <a:chOff x="6524198" y="2696206"/>
            <a:chExt cx="2652367" cy="1019838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6524198" y="2696206"/>
              <a:ext cx="1476802" cy="1019838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Oval 35"/>
            <p:cNvSpPr/>
            <p:nvPr/>
          </p:nvSpPr>
          <p:spPr>
            <a:xfrm>
              <a:off x="7239000" y="2760365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08288" y="2724090"/>
              <a:ext cx="166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InvReq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9835" y="2696206"/>
            <a:ext cx="2323155" cy="1024925"/>
            <a:chOff x="119835" y="2696206"/>
            <a:chExt cx="2323155" cy="1024925"/>
          </a:xfrm>
        </p:grpSpPr>
        <p:sp>
          <p:nvSpPr>
            <p:cNvPr id="39" name="Oval 38"/>
            <p:cNvSpPr/>
            <p:nvPr/>
          </p:nvSpPr>
          <p:spPr>
            <a:xfrm>
              <a:off x="119835" y="2788353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3" y="2743200"/>
              <a:ext cx="166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InvReq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V="1">
              <a:off x="1102312" y="2696206"/>
              <a:ext cx="1340678" cy="1024925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1268766" y="2696206"/>
            <a:ext cx="2554449" cy="1037594"/>
            <a:chOff x="1268766" y="2696206"/>
            <a:chExt cx="2554449" cy="1037594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H="1">
              <a:off x="1268766" y="2696206"/>
              <a:ext cx="1371600" cy="1019838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4" name="Oval 43"/>
            <p:cNvSpPr/>
            <p:nvPr/>
          </p:nvSpPr>
          <p:spPr>
            <a:xfrm>
              <a:off x="1752600" y="3378843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1888" y="3333690"/>
              <a:ext cx="1801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InvResp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96985" y="2685520"/>
            <a:ext cx="2375415" cy="1048280"/>
            <a:chOff x="5396985" y="2685520"/>
            <a:chExt cx="2375415" cy="1048280"/>
          </a:xfrm>
        </p:grpSpPr>
        <p:grpSp>
          <p:nvGrpSpPr>
            <p:cNvPr id="47" name="Group 46"/>
            <p:cNvGrpSpPr/>
            <p:nvPr/>
          </p:nvGrpSpPr>
          <p:grpSpPr>
            <a:xfrm>
              <a:off x="5396985" y="3333690"/>
              <a:ext cx="2070615" cy="400110"/>
              <a:chOff x="5396985" y="3333690"/>
              <a:chExt cx="2070615" cy="40011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5396985" y="337884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66273" y="3333690"/>
                <a:ext cx="1801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InvResp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 bwMode="auto">
            <a:xfrm flipH="1" flipV="1">
              <a:off x="6324600" y="2685520"/>
              <a:ext cx="1447800" cy="1030524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2606286" y="2667000"/>
            <a:ext cx="1965714" cy="1066800"/>
            <a:chOff x="2606286" y="2667000"/>
            <a:chExt cx="1965714" cy="1066800"/>
          </a:xfrm>
        </p:grpSpPr>
        <p:cxnSp>
          <p:nvCxnSpPr>
            <p:cNvPr id="52" name="Straight Arrow Connector 51"/>
            <p:cNvCxnSpPr/>
            <p:nvPr/>
          </p:nvCxnSpPr>
          <p:spPr bwMode="auto">
            <a:xfrm>
              <a:off x="4495800" y="2724090"/>
              <a:ext cx="0" cy="100971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52"/>
            <p:cNvSpPr/>
            <p:nvPr/>
          </p:nvSpPr>
          <p:spPr>
            <a:xfrm>
              <a:off x="2606286" y="283715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75574" y="2667000"/>
              <a:ext cx="16964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ExResp</a:t>
              </a:r>
              <a:r>
                <a:rPr lang="en-US" sz="2000" dirty="0" smtClean="0">
                  <a:latin typeface="+mn-lt"/>
                </a:rPr>
                <a:t> 0xA</a:t>
              </a:r>
            </a:p>
            <a:p>
              <a:r>
                <a:rPr lang="en-US" sz="2000" dirty="0" smtClean="0">
                  <a:latin typeface="+mn-lt"/>
                </a:rPr>
                <a:t>data = 3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971767" y="409956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53387"/>
              </p:ext>
            </p:extLst>
          </p:nvPr>
        </p:nvGraphicFramePr>
        <p:xfrm>
          <a:off x="3276600" y="4047478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47085</TotalTime>
  <Words>2776</Words>
  <Application>Microsoft Macintosh PowerPoint</Application>
  <PresentationFormat>On-screen Show (4:3)</PresentationFormat>
  <Paragraphs>998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Cambria</vt:lpstr>
      <vt:lpstr>Century Gothic</vt:lpstr>
      <vt:lpstr>Courier New</vt:lpstr>
      <vt:lpstr>Symbol</vt:lpstr>
      <vt:lpstr>Tahoma</vt:lpstr>
      <vt:lpstr>Wingdings</vt:lpstr>
      <vt:lpstr>Wingdings 2</vt:lpstr>
      <vt:lpstr>Arial</vt:lpstr>
      <vt:lpstr>Plaza</vt:lpstr>
      <vt:lpstr>Lecture 23: Cache Coherence IV</vt:lpstr>
      <vt:lpstr>Directory Protocols (Censier and Feutrier, 1978)</vt:lpstr>
      <vt:lpstr>MSI Directory</vt:lpstr>
      <vt:lpstr>Cache Transitions and Messages</vt:lpstr>
      <vt:lpstr>Transient States</vt:lpstr>
      <vt:lpstr>Directory Transitions and Messages</vt:lpstr>
      <vt:lpstr>Example</vt:lpstr>
      <vt:lpstr>Example</vt:lpstr>
      <vt:lpstr>Example</vt:lpstr>
      <vt:lpstr>Example</vt:lpstr>
      <vt:lpstr>Miss Status Handling Register</vt:lpstr>
      <vt:lpstr>Example</vt:lpstr>
      <vt:lpstr>Challenges</vt:lpstr>
      <vt:lpstr>Protocol Races</vt:lpstr>
      <vt:lpstr>Protocol-level deadlock</vt:lpstr>
      <vt:lpstr>Challenges</vt:lpstr>
      <vt:lpstr>Multi-level caches</vt:lpstr>
      <vt:lpstr>3-Hop Protocols</vt:lpstr>
      <vt:lpstr>Directory Implementation</vt:lpstr>
      <vt:lpstr>On-Chip Cache Organizations: Private L2</vt:lpstr>
      <vt:lpstr>On-Chip Cache Organizations: Shared L2</vt:lpstr>
      <vt:lpstr>Example: Intel Haswell (2013)</vt:lpstr>
      <vt:lpstr>Directory Scalability</vt:lpstr>
      <vt:lpstr>Directory Scalability:  Bandwidth into Directory</vt:lpstr>
      <vt:lpstr>On-Chip Cache Organization: Shared Distributed L2 [NUCA]</vt:lpstr>
      <vt:lpstr>On-Chip Cache Organization: Shared Distributed L2 [NUCA]</vt:lpstr>
      <vt:lpstr>Private vs Shared L2 Designs</vt:lpstr>
      <vt:lpstr>Can we get the best of both?</vt:lpstr>
      <vt:lpstr>Directory Scalability</vt:lpstr>
      <vt:lpstr>Managing Directory Overhead</vt:lpstr>
      <vt:lpstr>Limited Directories</vt:lpstr>
      <vt:lpstr>Next …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3164</cp:revision>
  <cp:lastPrinted>2015-09-15T20:25:11Z</cp:lastPrinted>
  <dcterms:created xsi:type="dcterms:W3CDTF">2015-01-11T02:17:33Z</dcterms:created>
  <dcterms:modified xsi:type="dcterms:W3CDTF">2016-11-17T05:58:21Z</dcterms:modified>
</cp:coreProperties>
</file>