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26"/>
  </p:notesMasterIdLst>
  <p:handoutMasterIdLst>
    <p:handoutMasterId r:id="rId27"/>
  </p:handoutMasterIdLst>
  <p:sldIdLst>
    <p:sldId id="573" r:id="rId2"/>
    <p:sldId id="1109" r:id="rId3"/>
    <p:sldId id="1110" r:id="rId4"/>
    <p:sldId id="1145" r:id="rId5"/>
    <p:sldId id="1120" r:id="rId6"/>
    <p:sldId id="1146" r:id="rId7"/>
    <p:sldId id="1147" r:id="rId8"/>
    <p:sldId id="1150" r:id="rId9"/>
    <p:sldId id="1149" r:id="rId10"/>
    <p:sldId id="1148" r:id="rId11"/>
    <p:sldId id="1151" r:id="rId12"/>
    <p:sldId id="1126" r:id="rId13"/>
    <p:sldId id="1130" r:id="rId14"/>
    <p:sldId id="1152" r:id="rId15"/>
    <p:sldId id="1124" r:id="rId16"/>
    <p:sldId id="1153" r:id="rId17"/>
    <p:sldId id="1154" r:id="rId18"/>
    <p:sldId id="1155" r:id="rId19"/>
    <p:sldId id="1156" r:id="rId20"/>
    <p:sldId id="1157" r:id="rId21"/>
    <p:sldId id="1161" r:id="rId22"/>
    <p:sldId id="1158" r:id="rId23"/>
    <p:sldId id="1159" r:id="rId24"/>
    <p:sldId id="116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FFFF66"/>
    <a:srgbClr val="66CCFF"/>
    <a:srgbClr val="0080FF"/>
    <a:srgbClr val="FF00FF"/>
    <a:srgbClr val="66FFFF"/>
    <a:srgbClr val="000053"/>
    <a:srgbClr val="000080"/>
    <a:srgbClr val="C5E176"/>
    <a:srgbClr val="408000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88298" autoAdjust="0"/>
  </p:normalViewPr>
  <p:slideViewPr>
    <p:cSldViewPr snapToGrid="0" snapToObjects="1">
      <p:cViewPr>
        <p:scale>
          <a:sx n="90" d="100"/>
          <a:sy n="90" d="100"/>
        </p:scale>
        <p:origin x="2264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242A3-1AE4-E24A-99E0-0793FF859F2E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011F9-9310-B54B-9319-DBFD18701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8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2D40C-6BB9-764F-A17A-E488A2E13726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65942-383E-3240-932C-855475919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92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55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Producer writes data, and then updates flag to</a:t>
            </a:r>
            <a:r>
              <a:rPr lang="en-US" baseline="0" dirty="0" smtClean="0"/>
              <a:t> 1.</a:t>
            </a:r>
          </a:p>
          <a:p>
            <a:r>
              <a:rPr lang="en-US" baseline="0" dirty="0" smtClean="0"/>
              <a:t>Consumer spins on flag till it becomes 1, and then reads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8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</a:t>
            </a:r>
            <a:r>
              <a:rPr lang="en-US" baseline="0" dirty="0" smtClean="0"/>
              <a:t> X = 0 and Y = 0 initially.</a:t>
            </a:r>
          </a:p>
          <a:p>
            <a:r>
              <a:rPr lang="en-US" dirty="0" smtClean="0"/>
              <a:t>Valid</a:t>
            </a:r>
            <a:r>
              <a:rPr lang="en-US" baseline="0" dirty="0" smtClean="0"/>
              <a:t> values returned by loads.</a:t>
            </a:r>
          </a:p>
          <a:p>
            <a:r>
              <a:rPr lang="en-US" baseline="0" dirty="0" smtClean="0"/>
              <a:t>(R1, R2):</a:t>
            </a:r>
          </a:p>
          <a:p>
            <a:r>
              <a:rPr lang="en-US" baseline="0" dirty="0" smtClean="0"/>
              <a:t>Order 1:</a:t>
            </a:r>
          </a:p>
          <a:p>
            <a:r>
              <a:rPr lang="en-US" baseline="0" dirty="0" smtClean="0"/>
              <a:t>ST X</a:t>
            </a:r>
          </a:p>
          <a:p>
            <a:r>
              <a:rPr lang="en-US" baseline="0" dirty="0" smtClean="0"/>
              <a:t>LD R1</a:t>
            </a:r>
          </a:p>
          <a:p>
            <a:r>
              <a:rPr lang="en-US" baseline="0" dirty="0" smtClean="0"/>
              <a:t>ST Y</a:t>
            </a:r>
          </a:p>
          <a:p>
            <a:r>
              <a:rPr lang="en-US" baseline="0" dirty="0" smtClean="0"/>
              <a:t>LD R2</a:t>
            </a:r>
          </a:p>
          <a:p>
            <a:pPr marL="171450" indent="-171450">
              <a:buFont typeface="Symbol" charset="2"/>
              <a:buChar char="Þ"/>
            </a:pPr>
            <a:r>
              <a:rPr lang="en-US" baseline="0" dirty="0" smtClean="0"/>
              <a:t>(0, 1)</a:t>
            </a:r>
          </a:p>
          <a:p>
            <a:pPr marL="171450" indent="-171450">
              <a:buFont typeface="Symbol" charset="2"/>
              <a:buChar char="Þ"/>
            </a:pPr>
            <a:endParaRPr lang="en-US" baseline="0" dirty="0" smtClean="0"/>
          </a:p>
          <a:p>
            <a:pPr marL="171450" indent="-171450">
              <a:buFont typeface="Symbol" charset="2"/>
              <a:buChar char="Þ"/>
            </a:pPr>
            <a:endParaRPr lang="en-US" baseline="0" dirty="0" smtClean="0"/>
          </a:p>
          <a:p>
            <a:r>
              <a:rPr lang="en-US" baseline="0" dirty="0" smtClean="0"/>
              <a:t>Order 2:</a:t>
            </a:r>
          </a:p>
          <a:p>
            <a:r>
              <a:rPr lang="en-US" baseline="0" dirty="0" smtClean="0"/>
              <a:t>ST Y</a:t>
            </a:r>
          </a:p>
          <a:p>
            <a:r>
              <a:rPr lang="en-US" baseline="0" dirty="0" smtClean="0"/>
              <a:t>LD R2</a:t>
            </a:r>
          </a:p>
          <a:p>
            <a:r>
              <a:rPr lang="en-US" baseline="0" dirty="0" smtClean="0"/>
              <a:t>ST X</a:t>
            </a:r>
          </a:p>
          <a:p>
            <a:r>
              <a:rPr lang="en-US" baseline="0" dirty="0" smtClean="0"/>
              <a:t>LD R1</a:t>
            </a:r>
          </a:p>
          <a:p>
            <a:pPr marL="171450" indent="-171450">
              <a:buFont typeface="Symbol" charset="2"/>
              <a:buChar char="Þ"/>
            </a:pPr>
            <a:r>
              <a:rPr lang="en-US" baseline="0" dirty="0" smtClean="0"/>
              <a:t>(1, 0)</a:t>
            </a:r>
          </a:p>
          <a:p>
            <a:pPr marL="171450" indent="-171450">
              <a:buFont typeface="Symbol" charset="2"/>
              <a:buChar char="Þ"/>
            </a:pPr>
            <a:endParaRPr lang="en-US" baseline="0" dirty="0" smtClean="0"/>
          </a:p>
          <a:p>
            <a:r>
              <a:rPr lang="en-US" baseline="0" dirty="0" smtClean="0"/>
              <a:t>Order 3:</a:t>
            </a:r>
          </a:p>
          <a:p>
            <a:r>
              <a:rPr lang="en-US" baseline="0" dirty="0" smtClean="0"/>
              <a:t>ST X</a:t>
            </a:r>
          </a:p>
          <a:p>
            <a:r>
              <a:rPr lang="en-US" baseline="0" dirty="0" smtClean="0"/>
              <a:t>ST Y</a:t>
            </a:r>
          </a:p>
          <a:p>
            <a:r>
              <a:rPr lang="en-US" baseline="0" dirty="0" smtClean="0"/>
              <a:t>LD R1</a:t>
            </a:r>
          </a:p>
          <a:p>
            <a:r>
              <a:rPr lang="en-US" baseline="0" dirty="0" smtClean="0"/>
              <a:t>LD R2</a:t>
            </a:r>
          </a:p>
          <a:p>
            <a:pPr marL="171450" indent="-171450">
              <a:buFont typeface="Symbol" charset="2"/>
              <a:buChar char="Þ"/>
            </a:pPr>
            <a:r>
              <a:rPr lang="en-US" baseline="0" dirty="0" smtClean="0"/>
              <a:t>(1, 1)</a:t>
            </a:r>
          </a:p>
          <a:p>
            <a:pPr marL="171450" indent="-171450">
              <a:buFont typeface="Symbol" charset="2"/>
              <a:buChar char="Þ"/>
            </a:pPr>
            <a:endParaRPr lang="en-US" baseline="0" dirty="0" smtClean="0"/>
          </a:p>
          <a:p>
            <a:pPr marL="0" indent="0">
              <a:buFont typeface="Symbol" charset="2"/>
              <a:buNone/>
            </a:pPr>
            <a:r>
              <a:rPr lang="en-US" baseline="0" dirty="0" smtClean="0"/>
              <a:t>With store buffer, might load (0, 0).</a:t>
            </a:r>
          </a:p>
          <a:p>
            <a:pPr marL="171450" indent="-171450">
              <a:buFont typeface="Symbol" charset="2"/>
              <a:buChar char="Þ"/>
            </a:pPr>
            <a:endParaRPr lang="en-US" baseline="0" dirty="0" smtClean="0"/>
          </a:p>
          <a:p>
            <a:pPr marL="171450" indent="-171450">
              <a:buFont typeface="Symbol" charset="2"/>
              <a:buChar char="Þ"/>
            </a:pPr>
            <a:endParaRPr lang="en-US" baseline="0" dirty="0" smtClean="0"/>
          </a:p>
          <a:p>
            <a:pPr marL="171450" indent="-171450">
              <a:buFont typeface="Symbol" charset="2"/>
              <a:buChar char="Þ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1:</a:t>
            </a:r>
          </a:p>
          <a:p>
            <a:endParaRPr lang="en-US" dirty="0" smtClean="0"/>
          </a:p>
          <a:p>
            <a:r>
              <a:rPr lang="en-US" dirty="0" smtClean="0"/>
              <a:t>Two cores will both Load lock at address (A).</a:t>
            </a:r>
          </a:p>
          <a:p>
            <a:r>
              <a:rPr lang="en-US" dirty="0" smtClean="0"/>
              <a:t>LL by Core 1 =&gt; Link </a:t>
            </a:r>
            <a:r>
              <a:rPr lang="en-US" dirty="0" err="1" smtClean="0"/>
              <a:t>Reg</a:t>
            </a:r>
            <a:r>
              <a:rPr lang="en-US" dirty="0" smtClean="0"/>
              <a:t> = (A)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LL by Core 2 =&gt; Link </a:t>
            </a:r>
            <a:r>
              <a:rPr lang="en-US" dirty="0" err="1" smtClean="0"/>
              <a:t>Reg</a:t>
            </a:r>
            <a:r>
              <a:rPr lang="en-US" dirty="0" smtClean="0"/>
              <a:t> = (A)</a:t>
            </a:r>
          </a:p>
          <a:p>
            <a:endParaRPr lang="en-US" dirty="0" smtClean="0"/>
          </a:p>
          <a:p>
            <a:r>
              <a:rPr lang="en-US" dirty="0" smtClean="0"/>
              <a:t>If it is zero, both</a:t>
            </a:r>
            <a:r>
              <a:rPr lang="en-US" baseline="0" dirty="0" smtClean="0"/>
              <a:t> will try and do a store.</a:t>
            </a:r>
          </a:p>
          <a:p>
            <a:r>
              <a:rPr lang="en-US" baseline="0" dirty="0" smtClean="0"/>
              <a:t>SC by Core 1 =&gt; Link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= ()</a:t>
            </a:r>
          </a:p>
          <a:p>
            <a:r>
              <a:rPr lang="en-US" baseline="0" dirty="0" smtClean="0"/>
              <a:t>SC by Core 2 =&gt; Fails.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Example 2:</a:t>
            </a:r>
          </a:p>
          <a:p>
            <a:r>
              <a:rPr lang="en-US" dirty="0" smtClean="0"/>
              <a:t>LL by Core 1 for </a:t>
            </a:r>
            <a:r>
              <a:rPr lang="en-US" dirty="0" err="1" smtClean="0"/>
              <a:t>Addr</a:t>
            </a:r>
            <a:r>
              <a:rPr lang="en-US" dirty="0" smtClean="0"/>
              <a:t> A =&gt; Link </a:t>
            </a:r>
            <a:r>
              <a:rPr lang="en-US" dirty="0" err="1" smtClean="0"/>
              <a:t>Reg</a:t>
            </a:r>
            <a:r>
              <a:rPr lang="en-US" dirty="0" smtClean="0"/>
              <a:t> = (A)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LL by Core 2 for </a:t>
            </a:r>
            <a:r>
              <a:rPr lang="en-US" dirty="0" err="1" smtClean="0"/>
              <a:t>Add</a:t>
            </a:r>
            <a:r>
              <a:rPr lang="en-US" baseline="0" dirty="0" err="1" smtClean="0"/>
              <a:t>r</a:t>
            </a:r>
            <a:r>
              <a:rPr lang="en-US" baseline="0" dirty="0" smtClean="0"/>
              <a:t> B </a:t>
            </a:r>
            <a:r>
              <a:rPr lang="en-US" dirty="0" smtClean="0"/>
              <a:t>=&gt; Link </a:t>
            </a:r>
            <a:r>
              <a:rPr lang="en-US" dirty="0" err="1" smtClean="0"/>
              <a:t>Reg</a:t>
            </a:r>
            <a:r>
              <a:rPr lang="en-US" dirty="0" smtClean="0"/>
              <a:t> = (B)</a:t>
            </a:r>
          </a:p>
          <a:p>
            <a:endParaRPr lang="en-US" dirty="0" smtClean="0"/>
          </a:p>
          <a:p>
            <a:r>
              <a:rPr lang="en-US" dirty="0" smtClean="0"/>
              <a:t>If it is zero, both</a:t>
            </a:r>
            <a:r>
              <a:rPr lang="en-US" baseline="0" dirty="0" smtClean="0"/>
              <a:t> will try and do a store.</a:t>
            </a:r>
          </a:p>
          <a:p>
            <a:r>
              <a:rPr lang="en-US" baseline="0" dirty="0" smtClean="0"/>
              <a:t>SC for </a:t>
            </a:r>
            <a:r>
              <a:rPr lang="en-US" baseline="0" dirty="0" err="1" smtClean="0"/>
              <a:t>Addr</a:t>
            </a:r>
            <a:r>
              <a:rPr lang="en-US" baseline="0" dirty="0" smtClean="0"/>
              <a:t> A by Core 1 =&gt; Fails (since address </a:t>
            </a:r>
            <a:r>
              <a:rPr lang="en-US" baseline="0" dirty="0" err="1" smtClean="0"/>
              <a:t>mis</a:t>
            </a:r>
            <a:r>
              <a:rPr lang="en-US" baseline="0" dirty="0" smtClean="0"/>
              <a:t>-match)</a:t>
            </a:r>
          </a:p>
          <a:p>
            <a:r>
              <a:rPr lang="en-US" baseline="0" dirty="0" smtClean="0"/>
              <a:t>SC by Core 2 =&gt; Wins, Link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= 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65942-383E-3240-932C-8554759196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0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5094" y="268288"/>
            <a:ext cx="6081139" cy="3900300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5884274" cy="2059469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rgbClr val="F8B33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5094" y="4240475"/>
            <a:ext cx="5870827" cy="153836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268940" y="4155141"/>
            <a:ext cx="182880" cy="2702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75094" y="2132110"/>
            <a:ext cx="608113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259" y="272674"/>
            <a:ext cx="2217164" cy="1731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148918" y="526228"/>
            <a:ext cx="718073" cy="566928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4836" y="665136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7480046" cy="913751"/>
          </a:xfrm>
        </p:spPr>
        <p:txBody>
          <a:bodyPr/>
          <a:lstStyle>
            <a:lvl1pPr>
              <a:defRPr b="1">
                <a:solidFill>
                  <a:srgbClr val="00004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305801" cy="5103832"/>
          </a:xfrm>
        </p:spPr>
        <p:txBody>
          <a:bodyPr/>
          <a:lstStyle>
            <a:lvl1pPr>
              <a:buClr>
                <a:srgbClr val="000041"/>
              </a:buClr>
              <a:defRPr sz="2800">
                <a:solidFill>
                  <a:schemeClr val="tx1"/>
                </a:solidFill>
              </a:defRPr>
            </a:lvl1pPr>
            <a:lvl2pPr>
              <a:buClr>
                <a:srgbClr val="000090"/>
              </a:buClr>
              <a:defRPr sz="2600">
                <a:solidFill>
                  <a:srgbClr val="0000C7"/>
                </a:solidFill>
              </a:defRPr>
            </a:lvl2pPr>
            <a:lvl3pPr>
              <a:buClr>
                <a:srgbClr val="000041"/>
              </a:buClr>
              <a:defRPr sz="2400">
                <a:solidFill>
                  <a:srgbClr val="000000"/>
                </a:solidFill>
              </a:defRPr>
            </a:lvl3pPr>
            <a:lvl4pPr>
              <a:buClr>
                <a:srgbClr val="000080"/>
              </a:buClr>
              <a:defRPr sz="2200">
                <a:solidFill>
                  <a:srgbClr val="0000C7"/>
                </a:solidFill>
              </a:defRPr>
            </a:lvl4pPr>
            <a:lvl5pPr>
              <a:buClr>
                <a:srgbClr val="000041"/>
              </a:buCl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356350"/>
            <a:ext cx="1752600" cy="365125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341" y="6356350"/>
            <a:ext cx="6790765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554479" y="1938"/>
            <a:ext cx="621542" cy="388427"/>
          </a:xfrm>
          <a:prstGeom prst="rect">
            <a:avLst/>
          </a:prstGeom>
          <a:solidFill>
            <a:srgbClr val="000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2827" y="25240"/>
            <a:ext cx="610497" cy="365125"/>
          </a:xfrm>
        </p:spPr>
        <p:txBody>
          <a:bodyPr/>
          <a:lstStyle>
            <a:lvl1pPr>
              <a:defRPr>
                <a:solidFill>
                  <a:srgbClr val="F8B33C"/>
                </a:solidFill>
              </a:defRPr>
            </a:lvl1pPr>
          </a:lstStyle>
          <a:p>
            <a:fld id="{6F8C6899-B7E0-724F-AFA7-9CBD82D6A34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21341" y="6356350"/>
            <a:ext cx="8341659" cy="0"/>
          </a:xfrm>
          <a:prstGeom prst="line">
            <a:avLst/>
          </a:prstGeom>
          <a:ln w="28575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57199" y="1077818"/>
            <a:ext cx="8409792" cy="453"/>
          </a:xfrm>
          <a:prstGeom prst="line">
            <a:avLst/>
          </a:prstGeom>
          <a:ln w="57150" cmpd="sng">
            <a:solidFill>
              <a:srgbClr val="00004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>
            <a:off x="581" y="1077818"/>
            <a:ext cx="457199" cy="0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>
            <a:off x="0" y="6356350"/>
            <a:ext cx="421341" cy="0"/>
          </a:xfrm>
          <a:prstGeom prst="line">
            <a:avLst/>
          </a:prstGeom>
          <a:ln w="28575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8866410" y="1077365"/>
            <a:ext cx="277590" cy="453"/>
          </a:xfrm>
          <a:prstGeom prst="line">
            <a:avLst/>
          </a:prstGeom>
          <a:ln w="57150" cmpd="sng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8763000" y="6356350"/>
            <a:ext cx="381000" cy="0"/>
          </a:xfrm>
          <a:prstGeom prst="line">
            <a:avLst/>
          </a:prstGeom>
          <a:ln w="28575" cmpd="sng">
            <a:solidFill>
              <a:srgbClr val="FFBE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FBF1C-9A3B-420E-AC44-AEA44EF353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7761111" y="6596063"/>
            <a:ext cx="1524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mtClean="0"/>
              <a:t>November 29, 2016</a:t>
            </a:r>
            <a:endParaRPr lang="en-US" kern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596063"/>
            <a:ext cx="7467600" cy="3048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2"/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kern="0" smtClean="0"/>
              <a:t>ECE 4100/6100 | Fall 2016 | L25: Consistency                Tushar Krishna, Georgia Tech 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38150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November 29,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1" y="6356350"/>
            <a:ext cx="67907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F8C6899-B7E0-724F-AFA7-9CBD82D6A3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5094" y="2132110"/>
            <a:ext cx="6086064" cy="2059469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Lecture 25: </a:t>
            </a:r>
            <a:br>
              <a:rPr lang="en-US" sz="4800" dirty="0" smtClean="0"/>
            </a:br>
            <a:r>
              <a:rPr lang="en-US" sz="4800" dirty="0" smtClean="0"/>
              <a:t>Memory Consistency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Tushar Krishna</a:t>
            </a:r>
          </a:p>
          <a:p>
            <a:endParaRPr lang="en-US" dirty="0"/>
          </a:p>
          <a:p>
            <a:r>
              <a:rPr lang="en-US" dirty="0"/>
              <a:t>School of Electrical and Computer Engineering</a:t>
            </a:r>
          </a:p>
          <a:p>
            <a:r>
              <a:rPr lang="en-US" dirty="0"/>
              <a:t>Georgia Institute of Technology</a:t>
            </a:r>
          </a:p>
          <a:p>
            <a:endParaRPr lang="en-US" dirty="0"/>
          </a:p>
          <a:p>
            <a:r>
              <a:rPr lang="en-US" dirty="0" err="1" smtClean="0">
                <a:latin typeface="Tahoma" charset="0"/>
                <a:ea typeface="Tahoma" charset="0"/>
                <a:cs typeface="Tahoma" charset="0"/>
              </a:rPr>
              <a:t>tushar@ece.gatech.edu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93341" y="165108"/>
            <a:ext cx="5686576" cy="14604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 smtClean="0">
                <a:solidFill>
                  <a:srgbClr val="F8B33C"/>
                </a:solidFill>
              </a:rPr>
              <a:t>ECE4100/ECE6100/CS4290/CS6290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Advanced Computer Architecture</a:t>
            </a:r>
          </a:p>
          <a:p>
            <a:r>
              <a:rPr lang="en-US" sz="2600" b="1" dirty="0" smtClean="0">
                <a:solidFill>
                  <a:srgbClr val="F8B33C"/>
                </a:solidFill>
              </a:rPr>
              <a:t>Fall 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8514" y="1651000"/>
            <a:ext cx="5783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F8B33C"/>
                </a:solidFill>
              </a:rPr>
              <a:t>http://</a:t>
            </a:r>
            <a:r>
              <a:rPr lang="en-US" sz="1600" i="1" dirty="0" err="1" smtClean="0">
                <a:solidFill>
                  <a:srgbClr val="F8B33C"/>
                </a:solidFill>
              </a:rPr>
              <a:t>tusharkrishna.ece.gatech.edu</a:t>
            </a:r>
            <a:r>
              <a:rPr lang="en-US" sz="1600" i="1" dirty="0" smtClean="0">
                <a:solidFill>
                  <a:srgbClr val="F8B33C"/>
                </a:solidFill>
              </a:rPr>
              <a:t>/teaching/aca_f16/</a:t>
            </a:r>
            <a:endParaRPr lang="en-US" sz="1600" i="1" dirty="0">
              <a:solidFill>
                <a:srgbClr val="F8B33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1" y="6230491"/>
            <a:ext cx="81753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Acknowledgment: Some lecture slides adapted from MIT EECS 6.823 (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Arvind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and J.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Emer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and UCB CS 252 (K.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Asanovic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79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7"/>
            <a:ext cx="8573912" cy="53165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ym typeface="Symbol" charset="0"/>
              </a:rPr>
              <a:t>Implementing SC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ym typeface="Symbol" charset="0"/>
              </a:rPr>
              <a:t>Simplest implementation? </a:t>
            </a:r>
            <a:endParaRPr lang="en-US" sz="2400" dirty="0">
              <a:sym typeface="Symbol" charset="0"/>
            </a:endParaRPr>
          </a:p>
          <a:p>
            <a:pPr lvl="2">
              <a:lnSpc>
                <a:spcPct val="80000"/>
              </a:lnSpc>
            </a:pPr>
            <a:r>
              <a:rPr lang="en-US" sz="2200" dirty="0" smtClean="0">
                <a:sym typeface="Symbol" charset="0"/>
              </a:rPr>
              <a:t>Problem?</a:t>
            </a:r>
            <a:endParaRPr lang="en-US" sz="2200" dirty="0">
              <a:sym typeface="Symbol" charset="0"/>
            </a:endParaRPr>
          </a:p>
          <a:p>
            <a:pPr lvl="1">
              <a:lnSpc>
                <a:spcPct val="80000"/>
              </a:lnSpc>
            </a:pPr>
            <a:endParaRPr lang="en-US" dirty="0" smtClean="0">
              <a:sym typeface="Symbol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sym typeface="Symbol" charset="0"/>
              </a:rPr>
              <a:t>Hardware optimizations can reorder LD/ST instructions to </a:t>
            </a:r>
            <a:r>
              <a:rPr lang="en-US" i="1" dirty="0" smtClean="0">
                <a:sym typeface="Symbol" charset="0"/>
              </a:rPr>
              <a:t>different addresses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sym typeface="Symbol" charset="0"/>
              </a:rPr>
              <a:t>Out-of-order </a:t>
            </a:r>
            <a:r>
              <a:rPr lang="en-US" dirty="0">
                <a:sym typeface="Symbol" charset="0"/>
              </a:rPr>
              <a:t>execution capability</a:t>
            </a:r>
          </a:p>
          <a:p>
            <a:pPr lvl="3">
              <a:lnSpc>
                <a:spcPct val="80000"/>
              </a:lnSpc>
            </a:pPr>
            <a:r>
              <a:rPr lang="en-US" dirty="0">
                <a:sym typeface="Symbol" charset="0"/>
              </a:rPr>
              <a:t>Load(a); Load(b)		yes</a:t>
            </a:r>
          </a:p>
          <a:p>
            <a:pPr lvl="3">
              <a:lnSpc>
                <a:spcPct val="80000"/>
              </a:lnSpc>
            </a:pPr>
            <a:r>
              <a:rPr lang="en-US" dirty="0">
                <a:sym typeface="Symbol" charset="0"/>
              </a:rPr>
              <a:t>Load(a); Store(b)		yes if a  b</a:t>
            </a:r>
          </a:p>
          <a:p>
            <a:pPr lvl="3">
              <a:lnSpc>
                <a:spcPct val="80000"/>
              </a:lnSpc>
            </a:pPr>
            <a:r>
              <a:rPr lang="en-US" dirty="0">
                <a:sym typeface="Symbol" charset="0"/>
              </a:rPr>
              <a:t>Store(a); Load(b)		yes if a  b</a:t>
            </a:r>
          </a:p>
          <a:p>
            <a:pPr lvl="3">
              <a:lnSpc>
                <a:spcPct val="80000"/>
              </a:lnSpc>
            </a:pPr>
            <a:r>
              <a:rPr lang="en-US" dirty="0">
                <a:sym typeface="Symbol" charset="0"/>
              </a:rPr>
              <a:t>Store(a); Store(b)		yes if a  </a:t>
            </a:r>
            <a:r>
              <a:rPr lang="en-US" dirty="0" smtClean="0">
                <a:sym typeface="Symbol" charset="0"/>
              </a:rPr>
              <a:t>b</a:t>
            </a:r>
          </a:p>
          <a:p>
            <a:pPr lvl="3">
              <a:lnSpc>
                <a:spcPct val="80000"/>
              </a:lnSpc>
            </a:pPr>
            <a:endParaRPr lang="en-US" dirty="0">
              <a:sym typeface="Symbol" charset="0"/>
            </a:endParaRPr>
          </a:p>
          <a:p>
            <a:pPr lvl="2">
              <a:lnSpc>
                <a:spcPct val="80000"/>
              </a:lnSpc>
            </a:pPr>
            <a:r>
              <a:rPr lang="en-US" dirty="0">
                <a:sym typeface="Symbol" charset="0"/>
              </a:rPr>
              <a:t>Caches</a:t>
            </a:r>
          </a:p>
          <a:p>
            <a:pPr lvl="3">
              <a:lnSpc>
                <a:spcPct val="80000"/>
              </a:lnSpc>
            </a:pPr>
            <a:r>
              <a:rPr lang="en-US" dirty="0">
                <a:sym typeface="Symbol" charset="0"/>
              </a:rPr>
              <a:t>Caches can prevent the effect of a store from </a:t>
            </a:r>
            <a:r>
              <a:rPr lang="en-US" dirty="0" smtClean="0">
                <a:sym typeface="Symbol" charset="0"/>
              </a:rPr>
              <a:t>being </a:t>
            </a:r>
            <a:r>
              <a:rPr lang="en-US" dirty="0">
                <a:sym typeface="Symbol" charset="0"/>
              </a:rPr>
              <a:t>seen by other processors</a:t>
            </a:r>
          </a:p>
          <a:p>
            <a:pPr lvl="2">
              <a:lnSpc>
                <a:spcPct val="80000"/>
              </a:lnSpc>
            </a:pPr>
            <a:endParaRPr lang="en-US" dirty="0">
              <a:sym typeface="Symbol" charset="0"/>
            </a:endParaRPr>
          </a:p>
          <a:p>
            <a:pPr lvl="2">
              <a:lnSpc>
                <a:spcPct val="80000"/>
              </a:lnSpc>
            </a:pPr>
            <a:r>
              <a:rPr lang="en-US" dirty="0">
                <a:sym typeface="Symbol" charset="0"/>
              </a:rPr>
              <a:t>Store Buffers, </a:t>
            </a:r>
            <a:r>
              <a:rPr lang="en-US" dirty="0" err="1">
                <a:sym typeface="Symbol" charset="0"/>
              </a:rPr>
              <a:t>Addr</a:t>
            </a:r>
            <a:r>
              <a:rPr lang="en-US" dirty="0">
                <a:sym typeface="Symbol" charset="0"/>
              </a:rPr>
              <a:t> Speculation, …</a:t>
            </a:r>
          </a:p>
          <a:p>
            <a:pPr lvl="2">
              <a:lnSpc>
                <a:spcPct val="80000"/>
              </a:lnSpc>
            </a:pPr>
            <a:endParaRPr lang="en-US" dirty="0" smtClean="0">
              <a:sym typeface="Symbol" charset="0"/>
            </a:endParaRPr>
          </a:p>
          <a:p>
            <a:pPr lvl="1">
              <a:lnSpc>
                <a:spcPct val="80000"/>
              </a:lnSpc>
            </a:pPr>
            <a:r>
              <a:rPr lang="en-US" dirty="0" smtClean="0">
                <a:sym typeface="Symbol" charset="0"/>
              </a:rPr>
              <a:t>Software can also reorder LD/ST instructions to </a:t>
            </a:r>
            <a:r>
              <a:rPr lang="en-US" i="1" dirty="0" smtClean="0">
                <a:sym typeface="Symbol" charset="0"/>
              </a:rPr>
              <a:t>different addresses</a:t>
            </a:r>
            <a:endParaRPr lang="en-US" dirty="0" smtClean="0">
              <a:sym typeface="Symbo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84580" y="1191786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sym typeface="Symbol" charset="0"/>
              </a:rPr>
              <a:t>a processor issues next memory access only when its previous access is complete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7783" y="1664719"/>
            <a:ext cx="1710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Symbol" charset="0"/>
              </a:rPr>
              <a:t>Slow!!!!!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48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7"/>
            <a:ext cx="8573912" cy="531657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ym typeface="Symbol" charset="0"/>
              </a:rPr>
              <a:t>Typical implementations</a:t>
            </a:r>
            <a:endParaRPr lang="en-US" dirty="0">
              <a:sym typeface="Symbol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 charset="0"/>
              </a:rPr>
              <a:t>Processor issues accesses as it sees fit, but detects and fixes potential violations of sequential </a:t>
            </a:r>
            <a:r>
              <a:rPr lang="en-US" sz="2400" dirty="0" smtClean="0">
                <a:sym typeface="Symbol" charset="0"/>
              </a:rPr>
              <a:t>consistency</a:t>
            </a:r>
          </a:p>
          <a:p>
            <a:pPr lvl="2">
              <a:lnSpc>
                <a:spcPct val="80000"/>
              </a:lnSpc>
            </a:pPr>
            <a:r>
              <a:rPr lang="en-US" sz="2200" dirty="0" smtClean="0">
                <a:sym typeface="Symbol" charset="0"/>
              </a:rPr>
              <a:t>Beyond scope of this class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ym typeface="Symbol" charset="0"/>
              </a:rPr>
              <a:t>Support a </a:t>
            </a:r>
            <a:r>
              <a:rPr lang="en-US" sz="2400" i="1" dirty="0" smtClean="0">
                <a:sym typeface="Symbol" charset="0"/>
              </a:rPr>
              <a:t>weaker, </a:t>
            </a:r>
            <a:r>
              <a:rPr lang="en-US" sz="2400" dirty="0" smtClean="0">
                <a:sym typeface="Symbol" charset="0"/>
              </a:rPr>
              <a:t>non SC memory consistency model</a:t>
            </a:r>
          </a:p>
          <a:p>
            <a:pPr lvl="2"/>
            <a:r>
              <a:rPr lang="en-US" dirty="0" smtClean="0"/>
              <a:t>Neither </a:t>
            </a:r>
            <a:r>
              <a:rPr lang="en-US" dirty="0"/>
              <a:t>x86 nor ARM are SC</a:t>
            </a:r>
          </a:p>
          <a:p>
            <a:pPr lvl="2">
              <a:lnSpc>
                <a:spcPct val="80000"/>
              </a:lnSpc>
            </a:pPr>
            <a:endParaRPr lang="en-US" sz="2200" i="1" dirty="0">
              <a:sym typeface="Symbol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ISA only specifies that each processor sees its own memory operations in program order</a:t>
            </a:r>
          </a:p>
          <a:p>
            <a:r>
              <a:rPr lang="en-US" dirty="0"/>
              <a:t>Memory model describes what values can be returned by load instructions across </a:t>
            </a:r>
            <a:r>
              <a:rPr lang="en-US" dirty="0" smtClean="0"/>
              <a:t>concurrent processes/threads</a:t>
            </a:r>
          </a:p>
          <a:p>
            <a:pPr lvl="1"/>
            <a:r>
              <a:rPr lang="en-US" dirty="0" smtClean="0"/>
              <a:t>Needed for </a:t>
            </a:r>
            <a:r>
              <a:rPr lang="en-US" b="1" dirty="0"/>
              <a:t>s</a:t>
            </a:r>
            <a:r>
              <a:rPr lang="en-US" b="1" dirty="0" smtClean="0"/>
              <a:t>ynchronization</a:t>
            </a:r>
            <a:r>
              <a:rPr lang="en-US" dirty="0" smtClean="0"/>
              <a:t> between the processes/threads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68400" y="4087989"/>
            <a:ext cx="73787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hangingPunct="0">
              <a:buFont typeface="Wingdings" charset="2"/>
              <a:buChar char="§"/>
            </a:pPr>
            <a:r>
              <a:rPr lang="en-US" i="1" dirty="0">
                <a:solidFill>
                  <a:srgbClr val="0000FF"/>
                </a:solidFill>
              </a:rPr>
              <a:t>Suppose Loads </a:t>
            </a:r>
            <a:r>
              <a:rPr lang="en-US" i="1" dirty="0" smtClean="0">
                <a:solidFill>
                  <a:srgbClr val="0000FF"/>
                </a:solidFill>
              </a:rPr>
              <a:t>can go </a:t>
            </a:r>
            <a:r>
              <a:rPr lang="en-US" i="1" dirty="0">
                <a:solidFill>
                  <a:srgbClr val="0000FF"/>
                </a:solidFill>
              </a:rPr>
              <a:t>ahead of Stores waiting in the store buffer</a:t>
            </a:r>
            <a:r>
              <a:rPr lang="en-US" i="1" dirty="0">
                <a:solidFill>
                  <a:srgbClr val="56127A"/>
                </a:solidFill>
              </a:rPr>
              <a:t>: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19100" y="1484489"/>
            <a:ext cx="7620000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i="1" u="sng" dirty="0"/>
              <a:t>		Process 1			Process 2	</a:t>
            </a: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0000FF"/>
                </a:solidFill>
              </a:rPr>
              <a:t>Store </a:t>
            </a:r>
            <a:r>
              <a:rPr lang="en-US" sz="2000" dirty="0" smtClean="0">
                <a:solidFill>
                  <a:srgbClr val="0000FF"/>
                </a:solidFill>
              </a:rPr>
              <a:t>(X),</a:t>
            </a:r>
            <a:r>
              <a:rPr lang="en-US" sz="2000" dirty="0">
                <a:solidFill>
                  <a:srgbClr val="0000FF"/>
                </a:solidFill>
              </a:rPr>
              <a:t>1;		Store </a:t>
            </a:r>
            <a:r>
              <a:rPr lang="en-US" sz="2000" dirty="0" smtClean="0">
                <a:solidFill>
                  <a:srgbClr val="0000FF"/>
                </a:solidFill>
              </a:rPr>
              <a:t>(Y),</a:t>
            </a:r>
            <a:r>
              <a:rPr lang="en-US" sz="2000" dirty="0">
                <a:solidFill>
                  <a:srgbClr val="0000FF"/>
                </a:solidFill>
              </a:rPr>
              <a:t>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</a:rPr>
              <a:t>		Load </a:t>
            </a:r>
            <a:r>
              <a:rPr lang="en-US" sz="2000" dirty="0" smtClean="0">
                <a:solidFill>
                  <a:srgbClr val="0000FF"/>
                </a:solidFill>
              </a:rPr>
              <a:t>R</a:t>
            </a:r>
            <a:r>
              <a:rPr lang="en-US" sz="200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dirty="0">
                <a:solidFill>
                  <a:srgbClr val="0000FF"/>
                </a:solidFill>
              </a:rPr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(Y);</a:t>
            </a:r>
            <a:r>
              <a:rPr lang="en-US" sz="2000" dirty="0">
                <a:solidFill>
                  <a:srgbClr val="56127A"/>
                </a:solidFill>
              </a:rPr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Load R</a:t>
            </a:r>
            <a:r>
              <a:rPr lang="en-US" sz="200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dirty="0" smtClean="0">
                <a:solidFill>
                  <a:srgbClr val="0000FF"/>
                </a:solidFill>
              </a:rPr>
              <a:t>, (X);</a:t>
            </a:r>
            <a:r>
              <a:rPr lang="en-US" sz="2000" dirty="0">
                <a:solidFill>
                  <a:srgbClr val="56127A"/>
                </a:solidFill>
              </a:rPr>
              <a:t>	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28663" y="3165652"/>
            <a:ext cx="75295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eaLnBrk="0" hangingPunct="0">
              <a:buFont typeface="Wingdings" charset="2"/>
              <a:buChar char="§"/>
            </a:pPr>
            <a:r>
              <a:rPr lang="en-US" i="1" dirty="0"/>
              <a:t>Question:  Is it possible that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i="1" dirty="0" smtClean="0"/>
              <a:t>=0 </a:t>
            </a:r>
            <a:r>
              <a:rPr lang="en-US" i="1" dirty="0"/>
              <a:t>and </a:t>
            </a:r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r>
              <a:rPr lang="en-US" i="1" dirty="0" smtClean="0"/>
              <a:t>=0</a:t>
            </a:r>
            <a:r>
              <a:rPr lang="en-US" i="1" dirty="0"/>
              <a:t>?</a:t>
            </a:r>
          </a:p>
          <a:p>
            <a:pPr marL="742950" lvl="1" indent="-285750" eaLnBrk="0" hangingPunct="0">
              <a:buFont typeface="Wingdings" charset="2"/>
              <a:buChar char="§"/>
            </a:pPr>
            <a:r>
              <a:rPr lang="en-US" i="1" dirty="0">
                <a:solidFill>
                  <a:srgbClr val="0000FF"/>
                </a:solidFill>
              </a:rPr>
              <a:t>  Sequential consistency</a:t>
            </a:r>
            <a:r>
              <a:rPr lang="en-US" i="1" dirty="0" smtClean="0">
                <a:solidFill>
                  <a:srgbClr val="0000FF"/>
                </a:solidFill>
              </a:rPr>
              <a:t>: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422400" y="4989689"/>
            <a:ext cx="73406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dirty="0"/>
              <a:t>Total Store Order (</a:t>
            </a:r>
            <a:r>
              <a:rPr lang="en-US" sz="2000" b="1" dirty="0"/>
              <a:t>TSO</a:t>
            </a:r>
            <a:r>
              <a:rPr lang="en-US" sz="2000" dirty="0"/>
              <a:t>): </a:t>
            </a:r>
          </a:p>
          <a:p>
            <a:pPr algn="ctr" eaLnBrk="0" hangingPunct="0"/>
            <a:r>
              <a:rPr lang="en-US" sz="2000" dirty="0"/>
              <a:t>	IBM 370, </a:t>
            </a:r>
            <a:r>
              <a:rPr lang="en-US" sz="2000" dirty="0" err="1"/>
              <a:t>Sparc’s</a:t>
            </a:r>
            <a:r>
              <a:rPr lang="en-US" sz="2000" dirty="0"/>
              <a:t> TSO memory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91096" y="3444606"/>
            <a:ext cx="5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No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63065" y="4485258"/>
            <a:ext cx="69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Yes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build="p" bldLvl="2" autoUpdateAnimBg="0"/>
      <p:bldP spid="10" grpId="0" autoUpdateAnimBg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305801" cy="913751"/>
          </a:xfrm>
        </p:spPr>
        <p:txBody>
          <a:bodyPr/>
          <a:lstStyle/>
          <a:p>
            <a:r>
              <a:rPr lang="en-US" dirty="0" smtClean="0"/>
              <a:t>Weaker Consistency and Memory Fence/Barrier Instructions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14921" y="1336657"/>
            <a:ext cx="3046746" cy="1413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pin:	LD R1, (B)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		BEQZ R1, spin</a:t>
            </a:r>
          </a:p>
          <a:p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	FENCE</a:t>
            </a:r>
            <a:r>
              <a:rPr lang="en-US" b="1" baseline="-25000" dirty="0" smtClean="0">
                <a:solidFill>
                  <a:srgbClr val="008000"/>
                </a:solidFill>
                <a:latin typeface="Courier"/>
                <a:cs typeface="Courier"/>
              </a:rPr>
              <a:t>RR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		LD R2, (A)</a:t>
            </a: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2889" y="2749203"/>
            <a:ext cx="12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70643" y="1336657"/>
            <a:ext cx="2359579" cy="1413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ST (A) 100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ADDI R0, R0, 1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FENCE</a:t>
            </a:r>
            <a:r>
              <a:rPr lang="en-US" b="1" baseline="-25000" dirty="0" smtClean="0">
                <a:solidFill>
                  <a:srgbClr val="008000"/>
                </a:solidFill>
                <a:latin typeface="Courier"/>
                <a:cs typeface="Courier"/>
              </a:rPr>
              <a:t>WW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ST (B) R0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8756" y="2749900"/>
            <a:ext cx="12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08971" y="1336657"/>
            <a:ext cx="2244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Initially,</a:t>
            </a:r>
          </a:p>
          <a:p>
            <a:r>
              <a:rPr lang="en-US" dirty="0" smtClean="0"/>
              <a:t>R0 = 0</a:t>
            </a:r>
          </a:p>
          <a:p>
            <a:r>
              <a:rPr lang="en-US" dirty="0" err="1" smtClean="0"/>
              <a:t>Mem</a:t>
            </a:r>
            <a:r>
              <a:rPr lang="en-US" dirty="0" smtClean="0"/>
              <a:t>[B] = 0</a:t>
            </a:r>
          </a:p>
          <a:p>
            <a:r>
              <a:rPr lang="en-US" dirty="0" err="1" smtClean="0"/>
              <a:t>Mem</a:t>
            </a:r>
            <a:r>
              <a:rPr lang="en-US" dirty="0" smtClean="0"/>
              <a:t>[A] = -999</a:t>
            </a:r>
            <a:endParaRPr lang="en-US" dirty="0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970643" y="3805793"/>
            <a:ext cx="73972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 smtClean="0"/>
              <a:t>Loads and stores could be </a:t>
            </a:r>
            <a:r>
              <a:rPr lang="en-US" sz="2000" i="1" dirty="0"/>
              <a:t>reordered if </a:t>
            </a:r>
            <a:r>
              <a:rPr lang="en-US" sz="2000" i="1" dirty="0" err="1" smtClean="0"/>
              <a:t>Addr</a:t>
            </a:r>
            <a:r>
              <a:rPr lang="en-US" sz="2000" i="1" dirty="0" smtClean="0"/>
              <a:t> A ≠ </a:t>
            </a:r>
            <a:r>
              <a:rPr lang="en-US" sz="2000" i="1" dirty="0" err="1" smtClean="0"/>
              <a:t>Addr</a:t>
            </a:r>
            <a:r>
              <a:rPr lang="en-US" sz="2000" i="1" dirty="0" smtClean="0"/>
              <a:t> B </a:t>
            </a:r>
            <a:r>
              <a:rPr lang="en-US" sz="2000" b="1" i="1" dirty="0" smtClean="0"/>
              <a:t>depending on Memory Model</a:t>
            </a:r>
            <a:r>
              <a:rPr lang="en-US" sz="2000" i="1" dirty="0" smtClean="0"/>
              <a:t>.</a:t>
            </a:r>
            <a:endParaRPr lang="en-US" sz="2000" i="1" dirty="0"/>
          </a:p>
          <a:p>
            <a:r>
              <a:rPr lang="en-US" sz="2000" i="1" dirty="0"/>
              <a:t>Insertion of </a:t>
            </a:r>
            <a:r>
              <a:rPr lang="en-US" sz="2000" i="1" dirty="0" smtClean="0"/>
              <a:t>FENCE </a:t>
            </a:r>
            <a:r>
              <a:rPr lang="en-US" sz="2000" i="1" dirty="0"/>
              <a:t>will disallow this reordering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11833" y="3119232"/>
            <a:ext cx="4525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Courier"/>
              </a:rPr>
              <a:t>Similarly,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FENCE</a:t>
            </a:r>
            <a:r>
              <a:rPr lang="en-US" b="1" baseline="-25000" dirty="0" smtClean="0">
                <a:solidFill>
                  <a:srgbClr val="008000"/>
                </a:solidFill>
                <a:latin typeface="Courier"/>
                <a:cs typeface="Courier"/>
              </a:rPr>
              <a:t>WW, 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FENCE</a:t>
            </a:r>
            <a:r>
              <a:rPr lang="en-US" b="1" baseline="-25000" dirty="0" smtClean="0">
                <a:solidFill>
                  <a:srgbClr val="008000"/>
                </a:solidFill>
                <a:latin typeface="Courier"/>
                <a:cs typeface="Courier"/>
              </a:rPr>
              <a:t>RR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, FENCE</a:t>
            </a:r>
            <a:r>
              <a:rPr lang="en-US" b="1" baseline="-25000" dirty="0" smtClean="0">
                <a:solidFill>
                  <a:srgbClr val="008000"/>
                </a:solidFill>
                <a:latin typeface="Courier"/>
                <a:cs typeface="Courier"/>
              </a:rPr>
              <a:t>WR</a:t>
            </a:r>
            <a:r>
              <a:rPr lang="en-US" b="1" dirty="0" smtClean="0">
                <a:solidFill>
                  <a:srgbClr val="008000"/>
                </a:solidFill>
                <a:latin typeface="Courier"/>
                <a:cs typeface="Courier"/>
              </a:rPr>
              <a:t>, FENCE</a:t>
            </a:r>
            <a:r>
              <a:rPr lang="en-US" b="1" baseline="-25000" dirty="0" smtClean="0">
                <a:solidFill>
                  <a:srgbClr val="008000"/>
                </a:solidFill>
                <a:latin typeface="Courier"/>
                <a:cs typeface="Courier"/>
              </a:rPr>
              <a:t>RW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8285" y="4874478"/>
            <a:ext cx="8142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0090"/>
                </a:solidFill>
              </a:rPr>
              <a:t>Example: </a:t>
            </a:r>
            <a:r>
              <a:rPr lang="en-US" b="1" dirty="0" smtClean="0">
                <a:solidFill>
                  <a:srgbClr val="000000"/>
                </a:solidFill>
              </a:rPr>
              <a:t>For TSO model, ST</a:t>
            </a:r>
            <a:r>
              <a:rPr lang="en-US" b="1" dirty="0" smtClean="0">
                <a:solidFill>
                  <a:srgbClr val="000000"/>
                </a:solidFill>
                <a:sym typeface="Wingdings"/>
              </a:rPr>
              <a:t>ST, LDLD and LDST </a:t>
            </a:r>
            <a:r>
              <a:rPr lang="en-US" b="1" i="1" dirty="0" smtClean="0">
                <a:solidFill>
                  <a:srgbClr val="000000"/>
                </a:solidFill>
                <a:sym typeface="Wingdings"/>
              </a:rPr>
              <a:t>reordering not done by HW, so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FENCE</a:t>
            </a:r>
            <a:r>
              <a:rPr lang="en-US" b="1" baseline="-25000" dirty="0">
                <a:solidFill>
                  <a:srgbClr val="008000"/>
                </a:solidFill>
                <a:latin typeface="Courier"/>
                <a:cs typeface="Courier"/>
              </a:rPr>
              <a:t>WW, 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FENCE</a:t>
            </a:r>
            <a:r>
              <a:rPr lang="en-US" b="1" baseline="-25000" dirty="0">
                <a:solidFill>
                  <a:srgbClr val="008000"/>
                </a:solidFill>
                <a:latin typeface="Courier"/>
                <a:cs typeface="Courier"/>
              </a:rPr>
              <a:t>RR </a:t>
            </a:r>
            <a:r>
              <a:rPr lang="en-US" dirty="0">
                <a:solidFill>
                  <a:srgbClr val="000000"/>
                </a:solidFill>
                <a:cs typeface="Courier"/>
              </a:rPr>
              <a:t>and</a:t>
            </a:r>
            <a:r>
              <a:rPr lang="en-US" b="1" dirty="0">
                <a:solidFill>
                  <a:srgbClr val="008000"/>
                </a:solidFill>
                <a:latin typeface="Courier"/>
                <a:cs typeface="Courier"/>
              </a:rPr>
              <a:t> FENCE</a:t>
            </a:r>
            <a:r>
              <a:rPr lang="en-US" b="1" baseline="-25000" dirty="0">
                <a:solidFill>
                  <a:srgbClr val="008000"/>
                </a:solidFill>
                <a:latin typeface="Courier"/>
                <a:cs typeface="Courier"/>
              </a:rPr>
              <a:t>RW </a:t>
            </a:r>
            <a:r>
              <a:rPr lang="en-US" dirty="0" smtClean="0">
                <a:cs typeface="Courier"/>
              </a:rPr>
              <a:t>not required</a:t>
            </a:r>
            <a:endParaRPr lang="en-US" i="1" dirty="0" smtClean="0"/>
          </a:p>
          <a:p>
            <a:endParaRPr lang="en-US" b="1" i="1" dirty="0">
              <a:solidFill>
                <a:srgbClr val="000090"/>
              </a:solidFill>
            </a:endParaRPr>
          </a:p>
          <a:p>
            <a:r>
              <a:rPr lang="en-US" i="1" dirty="0" smtClean="0">
                <a:solidFill>
                  <a:srgbClr val="000090"/>
                </a:solidFill>
              </a:rPr>
              <a:t>But ST</a:t>
            </a:r>
            <a:r>
              <a:rPr lang="en-US" i="1" dirty="0" smtClean="0">
                <a:solidFill>
                  <a:srgbClr val="000090"/>
                </a:solidFill>
                <a:sym typeface="Wingdings"/>
              </a:rPr>
              <a:t>LD reordering can be done, so </a:t>
            </a:r>
            <a:r>
              <a:rPr lang="en-US" b="1" i="1" dirty="0" smtClean="0">
                <a:solidFill>
                  <a:srgbClr val="008000"/>
                </a:solidFill>
                <a:latin typeface="Courier"/>
                <a:cs typeface="Courier"/>
              </a:rPr>
              <a:t>FENCE</a:t>
            </a:r>
            <a:r>
              <a:rPr lang="en-US" b="1" i="1" baseline="-25000" dirty="0" smtClean="0">
                <a:solidFill>
                  <a:srgbClr val="008000"/>
                </a:solidFill>
                <a:latin typeface="Courier"/>
                <a:cs typeface="Courier"/>
              </a:rPr>
              <a:t>WR</a:t>
            </a:r>
            <a:r>
              <a:rPr lang="en-US" b="1" i="1" baseline="-25000" dirty="0" smtClean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i="1" dirty="0" smtClean="0">
                <a:solidFill>
                  <a:srgbClr val="000090"/>
                </a:solidFill>
              </a:rPr>
              <a:t>should be added in SW to get same behavior as SC HW.</a:t>
            </a:r>
            <a:endParaRPr lang="en-US" i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1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1462"/>
            <a:ext cx="8085628" cy="913751"/>
          </a:xfrm>
        </p:spPr>
        <p:txBody>
          <a:bodyPr/>
          <a:lstStyle/>
          <a:p>
            <a:r>
              <a:rPr lang="en-US" dirty="0" smtClean="0"/>
              <a:t>Weaker (Relaxed) Memory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" y="1107546"/>
            <a:ext cx="9144000" cy="2142067"/>
          </a:xfrm>
          <a:prstGeom prst="rect">
            <a:avLst/>
          </a:prstGeom>
        </p:spPr>
      </p:pic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2306637" y="3200400"/>
            <a:ext cx="1752600" cy="914400"/>
          </a:xfrm>
          <a:prstGeom prst="cloudCallout">
            <a:avLst>
              <a:gd name="adj1" fmla="val 37500"/>
              <a:gd name="adj2" fmla="val 88718"/>
            </a:avLst>
          </a:prstGeom>
          <a:solidFill>
            <a:srgbClr val="CFBDC8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i="1">
                <a:solidFill>
                  <a:srgbClr val="56127A"/>
                </a:solidFill>
                <a:latin typeface="Verdana" pitchFamily="34" charset="0"/>
              </a:rPr>
              <a:t>Alpha, Sparc</a:t>
            </a:r>
          </a:p>
          <a:p>
            <a:pPr algn="ctr" eaLnBrk="0" hangingPunct="0"/>
            <a:r>
              <a:rPr lang="en-US" sz="1400" i="1">
                <a:solidFill>
                  <a:srgbClr val="56127A"/>
                </a:solidFill>
                <a:latin typeface="Verdana" pitchFamily="34" charset="0"/>
              </a:rPr>
              <a:t>PowerPC, ...</a:t>
            </a:r>
            <a:endParaRPr lang="en-US" sz="1200">
              <a:solidFill>
                <a:srgbClr val="56127A"/>
              </a:solidFill>
              <a:latin typeface="Verdana" pitchFamily="34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888037" y="4267200"/>
            <a:ext cx="1371600" cy="762000"/>
          </a:xfrm>
          <a:prstGeom prst="cloudCallout">
            <a:avLst>
              <a:gd name="adj1" fmla="val -79167"/>
              <a:gd name="adj2" fmla="val 56667"/>
            </a:avLst>
          </a:prstGeom>
          <a:solidFill>
            <a:srgbClr val="CFBDC8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i="1">
                <a:latin typeface="Verdana" pitchFamily="34" charset="0"/>
              </a:rPr>
              <a:t>Write-</a:t>
            </a:r>
          </a:p>
          <a:p>
            <a:pPr algn="ctr" eaLnBrk="0" hangingPunct="0"/>
            <a:r>
              <a:rPr lang="en-US" sz="1400" i="1">
                <a:latin typeface="Verdana" pitchFamily="34" charset="0"/>
              </a:rPr>
              <a:t>buffers</a:t>
            </a:r>
            <a:endParaRPr lang="en-US" sz="1200">
              <a:latin typeface="Verdana" pitchFamily="34" charset="0"/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4745037" y="3200400"/>
            <a:ext cx="1828800" cy="990600"/>
          </a:xfrm>
          <a:prstGeom prst="cloudCallout">
            <a:avLst>
              <a:gd name="adj1" fmla="val -41231"/>
              <a:gd name="adj2" fmla="val 88301"/>
            </a:avLst>
          </a:prstGeom>
          <a:solidFill>
            <a:srgbClr val="CFBDC8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i="1">
                <a:solidFill>
                  <a:schemeClr val="tx2"/>
                </a:solidFill>
                <a:latin typeface="Verdana" pitchFamily="34" charset="0"/>
              </a:rPr>
              <a:t>Store is globally</a:t>
            </a:r>
          </a:p>
          <a:p>
            <a:pPr algn="ctr" eaLnBrk="0" hangingPunct="0"/>
            <a:r>
              <a:rPr lang="en-US" sz="1400" i="1">
                <a:solidFill>
                  <a:schemeClr val="tx2"/>
                </a:solidFill>
                <a:latin typeface="Verdana" pitchFamily="34" charset="0"/>
              </a:rPr>
              <a:t>performed</a:t>
            </a:r>
            <a:endParaRPr lang="en-US" sz="1400" i="1">
              <a:latin typeface="Verdana" pitchFamily="34" charset="0"/>
            </a:endParaRPr>
          </a:p>
        </p:txBody>
      </p:sp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023014"/>
              </p:ext>
            </p:extLst>
          </p:nvPr>
        </p:nvGraphicFramePr>
        <p:xfrm>
          <a:off x="3486150" y="3619500"/>
          <a:ext cx="18669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Clip" r:id="rId4" imgW="3848040" imgH="5478120" progId="">
                  <p:embed/>
                </p:oleObj>
              </mc:Choice>
              <mc:Fallback>
                <p:oleObj name="Clip" r:id="rId4" imgW="3848040" imgH="5478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3619500"/>
                        <a:ext cx="186690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1697037" y="4267200"/>
            <a:ext cx="1371600" cy="762000"/>
          </a:xfrm>
          <a:prstGeom prst="cloudCallout">
            <a:avLst>
              <a:gd name="adj1" fmla="val 75000"/>
              <a:gd name="adj2" fmla="val 52292"/>
            </a:avLst>
          </a:prstGeom>
          <a:solidFill>
            <a:srgbClr val="CFBDC8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i="1">
                <a:solidFill>
                  <a:srgbClr val="008000"/>
                </a:solidFill>
                <a:latin typeface="Verdana" pitchFamily="34" charset="0"/>
              </a:rPr>
              <a:t>TSO, PSO,</a:t>
            </a:r>
          </a:p>
          <a:p>
            <a:pPr algn="ctr" eaLnBrk="0" hangingPunct="0"/>
            <a:r>
              <a:rPr lang="en-US" sz="1400" i="1">
                <a:solidFill>
                  <a:srgbClr val="008000"/>
                </a:solidFill>
                <a:latin typeface="Verdana" pitchFamily="34" charset="0"/>
              </a:rPr>
              <a:t>RMO, ...</a:t>
            </a:r>
            <a:endParaRPr lang="en-US" sz="1200">
              <a:latin typeface="Verdana" pitchFamily="34" charset="0"/>
            </a:endParaRP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1697037" y="5410200"/>
            <a:ext cx="1371600" cy="762000"/>
          </a:xfrm>
          <a:prstGeom prst="cloudCallout">
            <a:avLst>
              <a:gd name="adj1" fmla="val 81250"/>
              <a:gd name="adj2" fmla="val -57708"/>
            </a:avLst>
          </a:prstGeom>
          <a:solidFill>
            <a:srgbClr val="CFBDC8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i="1">
                <a:solidFill>
                  <a:schemeClr val="accent2"/>
                </a:solidFill>
                <a:latin typeface="Verdana" pitchFamily="34" charset="0"/>
              </a:rPr>
              <a:t>RMO=WO?</a:t>
            </a:r>
            <a:endParaRPr lang="en-US" sz="1200">
              <a:latin typeface="Verdana" pitchFamily="34" charset="0"/>
            </a:endParaRPr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>
            <a:off x="5888037" y="5410200"/>
            <a:ext cx="1371600" cy="762000"/>
          </a:xfrm>
          <a:prstGeom prst="cloudCallout">
            <a:avLst>
              <a:gd name="adj1" fmla="val -84028"/>
              <a:gd name="adj2" fmla="val -57083"/>
            </a:avLst>
          </a:prstGeom>
          <a:solidFill>
            <a:srgbClr val="CFBDC8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400" i="1">
                <a:solidFill>
                  <a:srgbClr val="FF3300"/>
                </a:solidFill>
                <a:latin typeface="Verdana" pitchFamily="34" charset="0"/>
              </a:rPr>
              <a:t>SMP, DSM</a:t>
            </a:r>
            <a:endParaRPr lang="en-US" sz="1200">
              <a:solidFill>
                <a:srgbClr val="FF3300"/>
              </a:solidFill>
              <a:latin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91526" y="3193169"/>
            <a:ext cx="218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Source: </a:t>
            </a:r>
            <a:r>
              <a:rPr lang="en-US" b="1" dirty="0" err="1" smtClean="0"/>
              <a:t>wikipedia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974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174538"/>
            <a:ext cx="5667023" cy="51038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need for synchronization arises whenever there are concurrent processes in a system </a:t>
            </a:r>
          </a:p>
          <a:p>
            <a:pPr marL="0" indent="0">
              <a:buNone/>
            </a:pPr>
            <a:r>
              <a:rPr lang="en-US" i="1" dirty="0" smtClean="0"/>
              <a:t>(</a:t>
            </a:r>
            <a:r>
              <a:rPr lang="en-US" i="1" dirty="0">
                <a:solidFill>
                  <a:srgbClr val="FF0000"/>
                </a:solidFill>
              </a:rPr>
              <a:t>even in a uniprocessor system</a:t>
            </a:r>
            <a:r>
              <a:rPr lang="en-US" i="1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classes of synchronization:</a:t>
            </a:r>
          </a:p>
          <a:p>
            <a:r>
              <a:rPr lang="en-US" b="1" i="1" dirty="0"/>
              <a:t>Producer-Consumer: </a:t>
            </a:r>
            <a:r>
              <a:rPr lang="en-US" dirty="0"/>
              <a:t>A consumer process must wait until the producer process has produced data</a:t>
            </a:r>
          </a:p>
          <a:p>
            <a:endParaRPr lang="en-US" i="1" dirty="0"/>
          </a:p>
          <a:p>
            <a:r>
              <a:rPr lang="en-US" b="1" i="1" dirty="0"/>
              <a:t>Mutual Exclusion:</a:t>
            </a:r>
            <a:r>
              <a:rPr lang="en-US" i="1" dirty="0"/>
              <a:t> </a:t>
            </a:r>
            <a:r>
              <a:rPr lang="en-US" dirty="0"/>
              <a:t>Ensure that only one process uses a resource at a given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19800" y="1308412"/>
            <a:ext cx="2280505" cy="2351088"/>
            <a:chOff x="6400800" y="1676400"/>
            <a:chExt cx="2280505" cy="2351088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400800" y="2133600"/>
              <a:ext cx="1227125" cy="366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cs typeface="Calibri"/>
                </a:rPr>
                <a:t>producer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391400" y="3124200"/>
              <a:ext cx="1289905" cy="366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cs typeface="Calibri"/>
                </a:rPr>
                <a:t>consumer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7086600" y="2590800"/>
              <a:ext cx="8382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010400" y="1676400"/>
              <a:ext cx="0" cy="4381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8153400" y="3581400"/>
              <a:ext cx="0" cy="4460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6477000" y="3975412"/>
            <a:ext cx="1743076" cy="1752601"/>
            <a:chOff x="4370" y="1484"/>
            <a:chExt cx="1098" cy="1104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418" y="1986"/>
              <a:ext cx="1008" cy="6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386" y="2098"/>
              <a:ext cx="1082" cy="4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smtClean="0">
                  <a:solidFill>
                    <a:srgbClr val="000000"/>
                  </a:solidFill>
                  <a:cs typeface="Calibri"/>
                </a:rPr>
                <a:t>Shared Resource</a:t>
              </a:r>
              <a:endParaRPr lang="en-US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370" y="1484"/>
              <a:ext cx="282" cy="23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cs typeface="Calibri"/>
                </a:rPr>
                <a:t>P1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042" y="1484"/>
              <a:ext cx="282" cy="23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cs typeface="Calibri"/>
                </a:rPr>
                <a:t>P2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4976" y="1778"/>
              <a:ext cx="17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4562" y="1772"/>
              <a:ext cx="186" cy="2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rgbClr val="000000"/>
                </a:solidFill>
                <a:cs typeface="Calibri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33778" y="5094111"/>
            <a:ext cx="5243689" cy="1086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Mutual-Exclusion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1562100"/>
            <a:ext cx="1752600" cy="16764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8" charset="-128"/>
                <a:cs typeface="Calibri"/>
              </a:rPr>
              <a:t>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3800" y="23241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8" charset="-128"/>
                <a:cs typeface="Courier New"/>
              </a:rPr>
              <a:t>data</a:t>
            </a:r>
          </a:p>
        </p:txBody>
      </p:sp>
      <p:sp>
        <p:nvSpPr>
          <p:cNvPr id="10" name="Oval 9"/>
          <p:cNvSpPr/>
          <p:nvPr/>
        </p:nvSpPr>
        <p:spPr>
          <a:xfrm>
            <a:off x="838200" y="1485900"/>
            <a:ext cx="1752600" cy="16002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8" charset="-128"/>
                <a:cs typeface="Calibri"/>
              </a:rPr>
              <a:t>Thread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8" charset="-128"/>
                <a:cs typeface="Calibri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8" charset="-128"/>
                <a:cs typeface="Calibri"/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5867400" y="1485900"/>
            <a:ext cx="1905000" cy="16764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ＭＳ Ｐゴシック" pitchFamily="18" charset="-128"/>
                <a:cs typeface="Calibri"/>
              </a:rPr>
              <a:t>Thread 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18" charset="-128"/>
              <a:cs typeface="Calibri"/>
            </a:endParaRPr>
          </a:p>
        </p:txBody>
      </p:sp>
      <p:cxnSp>
        <p:nvCxnSpPr>
          <p:cNvPr id="12" name="Straight Arrow Connector 11"/>
          <p:cNvCxnSpPr>
            <a:stCxn id="9" idx="3"/>
            <a:endCxn id="14" idx="1"/>
          </p:cNvCxnSpPr>
          <p:nvPr/>
        </p:nvCxnSpPr>
        <p:spPr bwMode="auto">
          <a:xfrm>
            <a:off x="4800600" y="2476500"/>
            <a:ext cx="1447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1143000" y="24765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ea typeface="ＭＳ Ｐゴシック" pitchFamily="18" charset="-128"/>
                <a:cs typeface="Courier New"/>
              </a:rPr>
              <a:t>d</a:t>
            </a:r>
            <a:r>
              <a:rPr lang="en-US" sz="2000" b="1" dirty="0" err="1" smtClean="0">
                <a:ea typeface="ＭＳ Ｐゴシック" pitchFamily="18" charset="-128"/>
                <a:cs typeface="Courier New"/>
              </a:rPr>
              <a:t>ata_ptr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18" charset="-128"/>
              <a:cs typeface="Courier New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8400" y="25527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err="1">
                <a:ea typeface="ＭＳ Ｐゴシック" pitchFamily="18" charset="-128"/>
                <a:cs typeface="Courier New"/>
              </a:rPr>
              <a:t>d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8" charset="-128"/>
                <a:cs typeface="Courier New"/>
              </a:rPr>
              <a:t>ata_ptr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18" charset="-128"/>
              <a:cs typeface="Courier New"/>
            </a:endParaRPr>
          </a:p>
        </p:txBody>
      </p:sp>
      <p:cxnSp>
        <p:nvCxnSpPr>
          <p:cNvPr id="15" name="Straight Arrow Connector 14"/>
          <p:cNvCxnSpPr>
            <a:stCxn id="13" idx="3"/>
            <a:endCxn id="9" idx="1"/>
          </p:cNvCxnSpPr>
          <p:nvPr/>
        </p:nvCxnSpPr>
        <p:spPr bwMode="auto">
          <a:xfrm flipV="1">
            <a:off x="2209800" y="2476500"/>
            <a:ext cx="15240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2209799" y="3621943"/>
            <a:ext cx="3699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// Both threads execute:</a:t>
            </a:r>
          </a:p>
          <a:p>
            <a:r>
              <a:rPr lang="en-US" b="1" dirty="0" smtClean="0">
                <a:solidFill>
                  <a:srgbClr val="000090"/>
                </a:solidFill>
                <a:latin typeface="Courier"/>
                <a:cs typeface="Courier"/>
              </a:rPr>
              <a:t>LD R5, (</a:t>
            </a:r>
            <a:r>
              <a:rPr lang="en-US" b="1" dirty="0" err="1" smtClean="0">
                <a:solidFill>
                  <a:srgbClr val="000090"/>
                </a:solidFill>
                <a:latin typeface="Courier"/>
                <a:cs typeface="Courier"/>
              </a:rPr>
              <a:t>data_ptr</a:t>
            </a:r>
            <a:r>
              <a:rPr lang="en-US" b="1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b="1" dirty="0" smtClean="0">
                <a:solidFill>
                  <a:srgbClr val="000090"/>
                </a:solidFill>
                <a:latin typeface="Courier"/>
                <a:cs typeface="Courier"/>
              </a:rPr>
              <a:t>ADDI R5, </a:t>
            </a:r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1</a:t>
            </a:r>
          </a:p>
          <a:p>
            <a:r>
              <a:rPr lang="en-US" b="1" dirty="0" smtClean="0">
                <a:solidFill>
                  <a:srgbClr val="000090"/>
                </a:solidFill>
                <a:latin typeface="Courier"/>
                <a:cs typeface="Courier"/>
              </a:rPr>
              <a:t>ST R5, (</a:t>
            </a:r>
            <a:r>
              <a:rPr lang="en-US" b="1" dirty="0" err="1" smtClean="0">
                <a:solidFill>
                  <a:srgbClr val="000090"/>
                </a:solidFill>
                <a:latin typeface="Courier"/>
                <a:cs typeface="Courier"/>
              </a:rPr>
              <a:t>data_ptr</a:t>
            </a:r>
            <a:r>
              <a:rPr lang="en-US" b="1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56" y="4881222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Problem?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296356" y="3252611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= 0 initially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57905" y="4850493"/>
            <a:ext cx="720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Both threads might read R5 = 0, update it to 1, and then write 1 (in some order).  Correct value of data should be 2. 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56" y="5958489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Solution?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99842" y="5987018"/>
            <a:ext cx="119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Locks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355" y="5541865"/>
            <a:ext cx="555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Will SC (or Weak + Fences) solve it?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332111" y="5496824"/>
            <a:ext cx="3440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No. This does not have to do with re-ordering within thread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638300" y="5449711"/>
            <a:ext cx="6629400" cy="381000"/>
          </a:xfrm>
          <a:prstGeom prst="rect">
            <a:avLst/>
          </a:prstGeom>
          <a:solidFill>
            <a:srgbClr val="BFF944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8" charset="-128"/>
                <a:cs typeface="Calibri"/>
              </a:rPr>
              <a:t>Release Lock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638300" y="3925711"/>
            <a:ext cx="6629400" cy="609600"/>
          </a:xfrm>
          <a:prstGeom prst="rect">
            <a:avLst/>
          </a:prstGeom>
          <a:solidFill>
            <a:srgbClr val="7EB606">
              <a:lumMod val="60000"/>
              <a:lumOff val="40000"/>
            </a:srgbClr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8" charset="-128"/>
                <a:cs typeface="Calibri"/>
              </a:rPr>
              <a:t>Acquire Lock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638300" y="4535311"/>
            <a:ext cx="6629400" cy="914400"/>
          </a:xfrm>
          <a:prstGeom prst="rect">
            <a:avLst/>
          </a:prstGeom>
          <a:solidFill>
            <a:srgbClr val="FDB8A2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8" charset="-128"/>
                <a:cs typeface="Calibri"/>
              </a:rPr>
              <a:t>Critical Section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924300" y="1334911"/>
            <a:ext cx="1752600" cy="16764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8" charset="-128"/>
                <a:cs typeface="Calibri"/>
              </a:rPr>
              <a:t>Memory</a:t>
            </a:r>
          </a:p>
        </p:txBody>
      </p:sp>
      <p:sp>
        <p:nvSpPr>
          <p:cNvPr id="61" name="Text Placeholder 4"/>
          <p:cNvSpPr txBox="1">
            <a:spLocks/>
          </p:cNvSpPr>
          <p:nvPr/>
        </p:nvSpPr>
        <p:spPr bwMode="auto">
          <a:xfrm>
            <a:off x="723900" y="3239911"/>
            <a:ext cx="6172200" cy="27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rgbClr val="000080"/>
              </a:buClr>
              <a:buSzPct val="85000"/>
              <a:buFont typeface="Wingdings" charset="2"/>
              <a:buChar char="§"/>
              <a:defRPr sz="2800">
                <a:solidFill>
                  <a:schemeClr val="tx1"/>
                </a:solidFill>
                <a:latin typeface="Calibri"/>
                <a:ea typeface="+mn-ea"/>
                <a:cs typeface="Helvetica"/>
              </a:defRPr>
            </a:lvl1pPr>
            <a:lvl2pPr marL="690563" indent="-234950" algn="l" rtl="0" eaLnBrk="0" fontAlgn="base" hangingPunct="0">
              <a:spcBef>
                <a:spcPts val="0"/>
              </a:spcBef>
              <a:spcAft>
                <a:spcPct val="0"/>
              </a:spcAft>
              <a:buFont typeface="Lucida Grande"/>
              <a:buChar char="-"/>
              <a:defRPr sz="2400">
                <a:solidFill>
                  <a:schemeClr val="tx1"/>
                </a:solidFill>
                <a:latin typeface="Calibri"/>
                <a:ea typeface="+mn-ea"/>
                <a:cs typeface="Helvetica"/>
              </a:defRPr>
            </a:lvl2pPr>
            <a:lvl3pPr marL="911225" indent="-220663" algn="l" rtl="0" eaLnBrk="0" fontAlgn="base" hangingPunct="0">
              <a:spcBef>
                <a:spcPts val="0"/>
              </a:spcBef>
              <a:spcAft>
                <a:spcPct val="0"/>
              </a:spcAft>
              <a:buFont typeface="Lucida Grande"/>
              <a:buChar char="-"/>
              <a:defRPr sz="2000">
                <a:solidFill>
                  <a:schemeClr val="tx1"/>
                </a:solidFill>
                <a:latin typeface="Calibri"/>
                <a:ea typeface="+mn-ea"/>
                <a:cs typeface="Helvetica"/>
              </a:defRPr>
            </a:lvl3pPr>
            <a:lvl4pPr marL="1035050" indent="-179388" algn="l" rtl="0" eaLnBrk="0" fontAlgn="base" hangingPunct="0">
              <a:spcBef>
                <a:spcPts val="0"/>
              </a:spcBef>
              <a:spcAft>
                <a:spcPct val="0"/>
              </a:spcAft>
              <a:buFont typeface="Lucida Grande"/>
              <a:buChar char="-"/>
              <a:defRPr sz="1800">
                <a:solidFill>
                  <a:schemeClr val="tx1"/>
                </a:solidFill>
                <a:latin typeface="Calibri"/>
                <a:ea typeface="+mn-ea"/>
                <a:cs typeface="Helvetica"/>
              </a:defRPr>
            </a:lvl4pPr>
            <a:lvl5pPr marL="1201738" indent="-166688" algn="l" rtl="0" eaLnBrk="0" fontAlgn="base" hangingPunct="0">
              <a:spcBef>
                <a:spcPts val="0"/>
              </a:spcBef>
              <a:spcAft>
                <a:spcPct val="0"/>
              </a:spcAft>
              <a:buFont typeface="Lucida Grande"/>
              <a:buChar char="-"/>
              <a:defRPr sz="1800">
                <a:solidFill>
                  <a:schemeClr val="tx1"/>
                </a:solidFill>
                <a:latin typeface="Calibri"/>
                <a:ea typeface="+mn-ea"/>
                <a:cs typeface="Helvetic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2000" b="1" dirty="0" smtClean="0">
                <a:solidFill>
                  <a:srgbClr val="000090"/>
                </a:solidFill>
                <a:latin typeface="Courier"/>
                <a:cs typeface="Courier"/>
              </a:rPr>
              <a:t>		// Both threads execute:</a:t>
            </a:r>
          </a:p>
          <a:p>
            <a:pPr marL="0" indent="0">
              <a:buFont typeface="Wingdings" charset="2"/>
              <a:buNone/>
            </a:pPr>
            <a:r>
              <a:rPr lang="en-US" sz="2000" b="1" dirty="0" smtClean="0">
                <a:latin typeface="Courier"/>
                <a:cs typeface="Courier"/>
              </a:rPr>
              <a:t>		</a:t>
            </a:r>
          </a:p>
          <a:p>
            <a:pPr marL="0" indent="0">
              <a:buFont typeface="Wingdings" charset="2"/>
              <a:buNone/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endParaRPr lang="en-US" sz="2000" b="1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pPr marL="0" indent="0">
              <a:buFont typeface="Wingdings" charset="2"/>
              <a:buNone/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2000" b="1" dirty="0" smtClean="0">
                <a:solidFill>
                  <a:srgbClr val="000090"/>
                </a:solidFill>
                <a:latin typeface="Courier"/>
                <a:cs typeface="Courier"/>
              </a:rPr>
              <a:t>	</a:t>
            </a:r>
          </a:p>
          <a:p>
            <a:pPr marL="0" indent="0">
              <a:buFont typeface="Wingdings" charset="2"/>
              <a:buNone/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2000" b="1" dirty="0" smtClean="0">
                <a:solidFill>
                  <a:srgbClr val="000090"/>
                </a:solidFill>
                <a:latin typeface="Courier"/>
                <a:cs typeface="Courier"/>
              </a:rPr>
              <a:t>	LD R5, (</a:t>
            </a:r>
            <a:r>
              <a:rPr lang="en-US" sz="2000" b="1" dirty="0" err="1" smtClean="0">
                <a:solidFill>
                  <a:srgbClr val="000090"/>
                </a:solidFill>
                <a:latin typeface="Courier"/>
                <a:cs typeface="Courier"/>
              </a:rPr>
              <a:t>data_ptr</a:t>
            </a:r>
            <a:r>
              <a:rPr lang="en-US" sz="2000" b="1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Font typeface="Wingdings" charset="2"/>
              <a:buNone/>
            </a:pPr>
            <a:r>
              <a:rPr lang="en-US" sz="2000" b="1" dirty="0" smtClean="0">
                <a:solidFill>
                  <a:srgbClr val="000090"/>
                </a:solidFill>
                <a:latin typeface="Courier"/>
                <a:cs typeface="Courier"/>
              </a:rPr>
              <a:t>		ADDI R5, 1</a:t>
            </a:r>
          </a:p>
          <a:p>
            <a:pPr marL="0" indent="0">
              <a:buFont typeface="Wingdings" charset="2"/>
              <a:buNone/>
            </a:pPr>
            <a:r>
              <a:rPr lang="en-US" sz="2000" b="1" dirty="0" smtClean="0">
                <a:solidFill>
                  <a:srgbClr val="000090"/>
                </a:solidFill>
                <a:latin typeface="Courier"/>
                <a:cs typeface="Courier"/>
              </a:rPr>
              <a:t>		ST R5, (</a:t>
            </a:r>
            <a:r>
              <a:rPr lang="en-US" sz="2000" b="1" dirty="0" err="1" smtClean="0">
                <a:solidFill>
                  <a:srgbClr val="000090"/>
                </a:solidFill>
                <a:latin typeface="Courier"/>
                <a:cs typeface="Courier"/>
              </a:rPr>
              <a:t>data_ptr</a:t>
            </a:r>
            <a:r>
              <a:rPr lang="en-US" sz="2000" b="1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152900" y="2096911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8" charset="-128"/>
                <a:cs typeface="Courier New"/>
              </a:rPr>
              <a:t>data</a:t>
            </a:r>
          </a:p>
        </p:txBody>
      </p:sp>
      <p:sp>
        <p:nvSpPr>
          <p:cNvPr id="63" name="Oval 62"/>
          <p:cNvSpPr/>
          <p:nvPr/>
        </p:nvSpPr>
        <p:spPr>
          <a:xfrm>
            <a:off x="1257300" y="1258711"/>
            <a:ext cx="1752600" cy="16002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8" charset="-128"/>
                <a:cs typeface="Calibri"/>
              </a:rPr>
              <a:t>Thread 1</a:t>
            </a:r>
          </a:p>
        </p:txBody>
      </p:sp>
      <p:sp>
        <p:nvSpPr>
          <p:cNvPr id="64" name="Oval 63"/>
          <p:cNvSpPr/>
          <p:nvPr/>
        </p:nvSpPr>
        <p:spPr>
          <a:xfrm>
            <a:off x="6286500" y="1258711"/>
            <a:ext cx="1905000" cy="16764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8" charset="-128"/>
                <a:cs typeface="Calibri"/>
              </a:rPr>
              <a:t>Thread 2</a:t>
            </a:r>
          </a:p>
        </p:txBody>
      </p:sp>
      <p:cxnSp>
        <p:nvCxnSpPr>
          <p:cNvPr id="65" name="Straight Arrow Connector 64"/>
          <p:cNvCxnSpPr>
            <a:stCxn id="62" idx="3"/>
            <a:endCxn id="67" idx="1"/>
          </p:cNvCxnSpPr>
          <p:nvPr/>
        </p:nvCxnSpPr>
        <p:spPr bwMode="auto">
          <a:xfrm>
            <a:off x="5219700" y="2249311"/>
            <a:ext cx="1447800" cy="228600"/>
          </a:xfrm>
          <a:prstGeom prst="straightConnector1">
            <a:avLst/>
          </a:prstGeom>
          <a:solidFill>
            <a:srgbClr val="2C7C9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1562100" y="2249311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 smtClean="0">
                <a:solidFill>
                  <a:sysClr val="windowText" lastClr="000000"/>
                </a:solidFill>
                <a:ea typeface="ＭＳ Ｐゴシック" pitchFamily="18" charset="-128"/>
                <a:cs typeface="Courier New"/>
              </a:rPr>
              <a:t>data_ptr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ＭＳ Ｐゴシック" pitchFamily="18" charset="-128"/>
              <a:cs typeface="Courier New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667500" y="2325511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8" charset="-128"/>
                <a:cs typeface="Courier New"/>
              </a:rPr>
              <a:t>Data_ptr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ＭＳ Ｐゴシック" pitchFamily="18" charset="-128"/>
              <a:cs typeface="Courier New"/>
            </a:endParaRPr>
          </a:p>
        </p:txBody>
      </p:sp>
      <p:cxnSp>
        <p:nvCxnSpPr>
          <p:cNvPr id="68" name="Straight Arrow Connector 67"/>
          <p:cNvCxnSpPr>
            <a:stCxn id="66" idx="3"/>
            <a:endCxn id="62" idx="1"/>
          </p:cNvCxnSpPr>
          <p:nvPr/>
        </p:nvCxnSpPr>
        <p:spPr bwMode="auto">
          <a:xfrm flipV="1">
            <a:off x="2628900" y="2249311"/>
            <a:ext cx="1524000" cy="152400"/>
          </a:xfrm>
          <a:prstGeom prst="straightConnector1">
            <a:avLst/>
          </a:prstGeom>
          <a:solidFill>
            <a:srgbClr val="2C7C9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4152900" y="1792111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8" charset="-128"/>
                <a:cs typeface="Courier New"/>
              </a:rPr>
              <a:t>lock</a:t>
            </a:r>
          </a:p>
        </p:txBody>
      </p:sp>
      <p:cxnSp>
        <p:nvCxnSpPr>
          <p:cNvPr id="70" name="Straight Arrow Connector 69"/>
          <p:cNvCxnSpPr>
            <a:stCxn id="71" idx="3"/>
            <a:endCxn id="69" idx="1"/>
          </p:cNvCxnSpPr>
          <p:nvPr/>
        </p:nvCxnSpPr>
        <p:spPr bwMode="auto">
          <a:xfrm>
            <a:off x="2628900" y="1715911"/>
            <a:ext cx="1524000" cy="228600"/>
          </a:xfrm>
          <a:prstGeom prst="straightConnector1">
            <a:avLst/>
          </a:prstGeom>
          <a:solidFill>
            <a:srgbClr val="2C7C9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1562100" y="1563511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ea typeface="ＭＳ Ｐゴシック" pitchFamily="18" charset="-128"/>
                <a:cs typeface="Courier New"/>
              </a:rPr>
              <a:t>l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8" charset="-128"/>
                <a:cs typeface="Courier New"/>
              </a:rPr>
              <a:t>ock_ptr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ＭＳ Ｐゴシック" pitchFamily="18" charset="-128"/>
              <a:cs typeface="Courier New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667500" y="1563511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ea typeface="ＭＳ Ｐゴシック" pitchFamily="18" charset="-128"/>
                <a:cs typeface="Courier New"/>
              </a:rPr>
              <a:t>l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ＭＳ Ｐゴシック" pitchFamily="18" charset="-128"/>
                <a:cs typeface="Courier New"/>
              </a:rPr>
              <a:t>ock_ptr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ＭＳ Ｐゴシック" pitchFamily="18" charset="-128"/>
              <a:cs typeface="Courier New"/>
            </a:endParaRPr>
          </a:p>
        </p:txBody>
      </p:sp>
      <p:cxnSp>
        <p:nvCxnSpPr>
          <p:cNvPr id="73" name="Straight Arrow Connector 72"/>
          <p:cNvCxnSpPr>
            <a:stCxn id="69" idx="3"/>
            <a:endCxn id="72" idx="1"/>
          </p:cNvCxnSpPr>
          <p:nvPr/>
        </p:nvCxnSpPr>
        <p:spPr bwMode="auto">
          <a:xfrm flipV="1">
            <a:off x="5219700" y="1715911"/>
            <a:ext cx="1447800" cy="228600"/>
          </a:xfrm>
          <a:prstGeom prst="straightConnector1">
            <a:avLst/>
          </a:prstGeom>
          <a:solidFill>
            <a:srgbClr val="2C7C9F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74" name="TextBox 73"/>
          <p:cNvSpPr txBox="1"/>
          <p:nvPr/>
        </p:nvSpPr>
        <p:spPr>
          <a:xfrm flipH="1">
            <a:off x="4191000" y="5943600"/>
            <a:ext cx="475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alibri"/>
              </a:rPr>
              <a:t>Assumes SC memory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709789" y="3869267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"/>
                <a:cs typeface="Courier"/>
              </a:rPr>
              <a:t>spin: AMSWP lock, R1, (</a:t>
            </a:r>
            <a:r>
              <a:rPr lang="en-US" sz="2000" b="1" dirty="0" err="1">
                <a:solidFill>
                  <a:prstClr val="black"/>
                </a:solidFill>
                <a:latin typeface="Courier"/>
                <a:cs typeface="Courier"/>
              </a:rPr>
              <a:t>lock_ptr</a:t>
            </a:r>
            <a:r>
              <a:rPr lang="en-US" sz="2000" b="1" dirty="0">
                <a:solidFill>
                  <a:prstClr val="black"/>
                </a:solidFill>
                <a:latin typeface="Courier"/>
                <a:cs typeface="Courier"/>
              </a:rPr>
              <a:t>)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"/>
                <a:cs typeface="Courier"/>
              </a:rPr>
              <a:t>		BNEZ lock, spin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4306" y="5421489"/>
            <a:ext cx="3724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"/>
                <a:cs typeface="Courier"/>
              </a:rPr>
              <a:t>		ST R0, (</a:t>
            </a:r>
            <a:r>
              <a:rPr lang="en-US" sz="2000" b="1" dirty="0" err="1">
                <a:solidFill>
                  <a:prstClr val="black"/>
                </a:solidFill>
                <a:latin typeface="Courier"/>
                <a:cs typeface="Courier"/>
              </a:rPr>
              <a:t>lock_ptr</a:t>
            </a:r>
            <a:r>
              <a:rPr lang="en-US" sz="2000" b="1" dirty="0">
                <a:solidFill>
                  <a:prstClr val="black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350" y="3554469"/>
            <a:ext cx="3724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prstClr val="black"/>
                </a:solidFill>
                <a:latin typeface="Courier"/>
                <a:cs typeface="Courier"/>
              </a:rPr>
              <a:t>		// </a:t>
            </a:r>
            <a:r>
              <a:rPr lang="en-US" sz="2000" b="1" dirty="0" smtClean="0">
                <a:solidFill>
                  <a:prstClr val="black"/>
                </a:solidFill>
                <a:latin typeface="Courier"/>
                <a:cs typeface="Courier"/>
              </a:rPr>
              <a:t>R0 = 0, R1 </a:t>
            </a:r>
            <a:r>
              <a:rPr lang="en-US" sz="2000" b="1" dirty="0">
                <a:solidFill>
                  <a:prstClr val="black"/>
                </a:solidFill>
                <a:latin typeface="Courier"/>
                <a:cs typeface="Courier"/>
              </a:rPr>
              <a:t>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5053" y="2998737"/>
            <a:ext cx="308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AMSWP: </a:t>
            </a:r>
            <a:r>
              <a:rPr lang="en-US" dirty="0" smtClean="0">
                <a:solidFill>
                  <a:srgbClr val="FF0000"/>
                </a:solidFill>
              </a:rPr>
              <a:t>Read lock, and update its value to 1 atomically.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3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support for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ISA provides </a:t>
            </a:r>
            <a:r>
              <a:rPr lang="en-US" b="1" dirty="0" smtClean="0"/>
              <a:t>atomic read-modify-write </a:t>
            </a:r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Example atomic swap (“AMSWP”) in </a:t>
            </a:r>
            <a:r>
              <a:rPr lang="en-US" dirty="0" err="1" smtClean="0"/>
              <a:t>prev</a:t>
            </a:r>
            <a:r>
              <a:rPr lang="en-US" dirty="0" smtClean="0"/>
              <a:t> slide</a:t>
            </a:r>
          </a:p>
          <a:p>
            <a:pPr lvl="1"/>
            <a:r>
              <a:rPr lang="en-US" dirty="0" smtClean="0"/>
              <a:t>No other interleaving of </a:t>
            </a:r>
            <a:r>
              <a:rPr lang="en-US" i="1" dirty="0" smtClean="0"/>
              <a:t>any</a:t>
            </a:r>
            <a:r>
              <a:rPr lang="en-US" dirty="0" smtClean="0"/>
              <a:t> memory access between the Read and Write</a:t>
            </a:r>
          </a:p>
          <a:p>
            <a:pPr lvl="2"/>
            <a:r>
              <a:rPr lang="en-US" i="1" dirty="0" smtClean="0"/>
              <a:t>Not just program order, but need to ensure no other core inserts its LD/ST instruction between the lock read and write</a:t>
            </a:r>
          </a:p>
          <a:p>
            <a:r>
              <a:rPr lang="en-US" dirty="0" smtClean="0"/>
              <a:t>Examples of atomic read-modify-write instructions in hardware</a:t>
            </a:r>
          </a:p>
          <a:p>
            <a:pPr lvl="2"/>
            <a:r>
              <a:rPr lang="en-US" dirty="0" err="1" smtClean="0"/>
              <a:t>Test&amp;Set</a:t>
            </a:r>
            <a:endParaRPr lang="en-US" dirty="0" smtClean="0"/>
          </a:p>
          <a:p>
            <a:pPr lvl="2"/>
            <a:r>
              <a:rPr lang="en-US" dirty="0" err="1" smtClean="0"/>
              <a:t>Compare&amp;Swap</a:t>
            </a:r>
            <a:endParaRPr lang="en-US" dirty="0" smtClean="0"/>
          </a:p>
          <a:p>
            <a:pPr lvl="2"/>
            <a:r>
              <a:rPr lang="en-US" dirty="0" smtClean="0"/>
              <a:t>Load-Linked Store-Conditional (LLSC)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70643" y="1336657"/>
            <a:ext cx="2359579" cy="1413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ST (A) 100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ADDI R0, R0, 1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ST (B) R0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8756" y="2749900"/>
            <a:ext cx="12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4153" y="3586061"/>
            <a:ext cx="488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A and B get updated out of order?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35128" y="3586062"/>
            <a:ext cx="8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Yes!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63233" y="3985542"/>
            <a:ext cx="705263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Everything we have talked about in class so far allows A and B to get updated out of order since they are </a:t>
            </a:r>
            <a:r>
              <a:rPr lang="en-US" i="1" dirty="0" smtClean="0"/>
              <a:t>different addresses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 smtClean="0"/>
              <a:t>ROB, LSQ, Store Buffer</a:t>
            </a:r>
          </a:p>
          <a:p>
            <a:pPr lvl="1"/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Memory update to same address in order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1" dirty="0" smtClean="0"/>
              <a:t>Cache Coherence, Directories</a:t>
            </a:r>
          </a:p>
          <a:p>
            <a:pPr lvl="1"/>
            <a:r>
              <a:rPr lang="en-US" dirty="0" smtClean="0">
                <a:sym typeface="Wingdings"/>
              </a:rPr>
              <a:t> All cores see writes to same address in order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908971" y="1336657"/>
            <a:ext cx="2244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Initially,</a:t>
            </a:r>
          </a:p>
          <a:p>
            <a:r>
              <a:rPr lang="en-US" dirty="0" smtClean="0"/>
              <a:t>R0 = 0</a:t>
            </a:r>
          </a:p>
          <a:p>
            <a:r>
              <a:rPr lang="en-US" dirty="0" err="1" smtClean="0"/>
              <a:t>Mem</a:t>
            </a:r>
            <a:r>
              <a:rPr lang="en-US" dirty="0" smtClean="0"/>
              <a:t>[B] = 0</a:t>
            </a:r>
          </a:p>
          <a:p>
            <a:r>
              <a:rPr lang="en-US" dirty="0" err="1" smtClean="0"/>
              <a:t>Mem</a:t>
            </a:r>
            <a:r>
              <a:rPr lang="en-US" dirty="0" smtClean="0"/>
              <a:t>[A] = -999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Load-linked Store-Conditional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515351" cy="510383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ym typeface="Symbol" charset="0"/>
              </a:rPr>
              <a:t>LLSC instructions used to implement </a:t>
            </a:r>
            <a:r>
              <a:rPr lang="en-US" dirty="0" smtClean="0">
                <a:sym typeface="Symbol" charset="0"/>
              </a:rPr>
              <a:t>atomic read-modify-write in hardware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ym typeface="Symbol" charset="0"/>
              </a:rPr>
              <a:t>This can be used by software to implement “locks”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ym typeface="Symbol" charset="0"/>
              </a:rPr>
              <a:t>Examples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warx</a:t>
            </a:r>
            <a:r>
              <a:rPr lang="en-US" dirty="0"/>
              <a:t>/</a:t>
            </a:r>
            <a:r>
              <a:rPr lang="en-US" dirty="0" err="1"/>
              <a:t>stwcx</a:t>
            </a:r>
            <a:r>
              <a:rPr lang="en-US" dirty="0"/>
              <a:t> (PowerPC), </a:t>
            </a:r>
            <a:r>
              <a:rPr lang="en-US" dirty="0" err="1"/>
              <a:t>ll</a:t>
            </a:r>
            <a:r>
              <a:rPr lang="en-US" dirty="0"/>
              <a:t>/</a:t>
            </a:r>
            <a:r>
              <a:rPr lang="en-US" dirty="0" err="1"/>
              <a:t>sc</a:t>
            </a:r>
            <a:r>
              <a:rPr lang="en-US" dirty="0"/>
              <a:t> (MIPS), </a:t>
            </a:r>
            <a:r>
              <a:rPr lang="en-US" dirty="0" err="1" smtClean="0"/>
              <a:t>ldrexr</a:t>
            </a:r>
            <a:r>
              <a:rPr lang="en-US" dirty="0" smtClean="0"/>
              <a:t>/</a:t>
            </a:r>
            <a:r>
              <a:rPr lang="en-US" dirty="0" err="1" smtClean="0"/>
              <a:t>strexr</a:t>
            </a:r>
            <a:r>
              <a:rPr lang="en-US" dirty="0" smtClean="0"/>
              <a:t> (ARM v8)</a:t>
            </a:r>
            <a:endParaRPr lang="en-US" sz="2600" dirty="0">
              <a:sym typeface="Symbol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Load-linked Store-Conditional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4538"/>
            <a:ext cx="8515351" cy="510383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ym typeface="Symbol" charset="0"/>
              </a:rPr>
              <a:t>Optimized for LD/ST architectures with separate load and store instructions</a:t>
            </a:r>
            <a:endParaRPr lang="en-US" dirty="0">
              <a:sym typeface="Symbol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ym typeface="Symbol" charset="0"/>
              </a:rPr>
              <a:t>A </a:t>
            </a:r>
            <a:r>
              <a:rPr lang="en-US" dirty="0">
                <a:sym typeface="Symbol" charset="0"/>
              </a:rPr>
              <a:t>load-linked (LL) instruction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 charset="0"/>
              </a:rPr>
              <a:t>Like a normal load, but also remembers the address in a special </a:t>
            </a:r>
            <a:r>
              <a:rPr lang="ja-JP" altLang="en-US" sz="2400" dirty="0">
                <a:latin typeface="Arial"/>
                <a:sym typeface="Symbol" charset="0"/>
              </a:rPr>
              <a:t>“</a:t>
            </a:r>
            <a:r>
              <a:rPr lang="en-US" sz="2400" dirty="0">
                <a:sym typeface="Symbol" charset="0"/>
              </a:rPr>
              <a:t>link</a:t>
            </a:r>
            <a:r>
              <a:rPr lang="ja-JP" altLang="en-US" sz="2400" dirty="0">
                <a:latin typeface="Arial"/>
                <a:sym typeface="Symbol" charset="0"/>
              </a:rPr>
              <a:t>”</a:t>
            </a:r>
            <a:r>
              <a:rPr lang="en-US" sz="2400" dirty="0">
                <a:sym typeface="Symbol" charset="0"/>
              </a:rPr>
              <a:t> register</a:t>
            </a:r>
          </a:p>
          <a:p>
            <a:pPr>
              <a:lnSpc>
                <a:spcPct val="80000"/>
              </a:lnSpc>
            </a:pPr>
            <a:r>
              <a:rPr lang="en-US" dirty="0">
                <a:sym typeface="Symbol" charset="0"/>
              </a:rPr>
              <a:t>A store-conditional (SC) instruction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 charset="0"/>
              </a:rPr>
              <a:t>Like a normal store, but fails </a:t>
            </a:r>
            <a:r>
              <a:rPr lang="en-US" sz="2400" dirty="0" smtClean="0">
                <a:sym typeface="Symbol" charset="0"/>
              </a:rPr>
              <a:t>(returns 0) if</a:t>
            </a:r>
          </a:p>
          <a:p>
            <a:pPr lvl="2">
              <a:lnSpc>
                <a:spcPct val="80000"/>
              </a:lnSpc>
            </a:pPr>
            <a:r>
              <a:rPr lang="en-US" sz="2200" dirty="0" smtClean="0">
                <a:sym typeface="Symbol" charset="0"/>
              </a:rPr>
              <a:t>its </a:t>
            </a:r>
            <a:r>
              <a:rPr lang="en-US" sz="2200" dirty="0">
                <a:sym typeface="Symbol" charset="0"/>
              </a:rPr>
              <a:t>address is not the same as that in the link </a:t>
            </a:r>
            <a:r>
              <a:rPr lang="en-US" sz="2200" dirty="0" smtClean="0">
                <a:sym typeface="Symbol" charset="0"/>
              </a:rPr>
              <a:t>register</a:t>
            </a:r>
          </a:p>
          <a:p>
            <a:pPr lvl="2">
              <a:lnSpc>
                <a:spcPct val="80000"/>
              </a:lnSpc>
            </a:pPr>
            <a:r>
              <a:rPr lang="en-US" sz="2200" dirty="0" smtClean="0">
                <a:sym typeface="Symbol" charset="0"/>
              </a:rPr>
              <a:t>link register is clear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ym typeface="Symbol" charset="0"/>
              </a:rPr>
              <a:t>If link register address matches, SC is successful (returns 1) and clears link register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ym typeface="Symbol" charset="0"/>
              </a:rPr>
              <a:t>In some implementations, even regular stores to any address clears the link register (to ensure atomic LL and SC).</a:t>
            </a:r>
            <a:endParaRPr lang="en-US" dirty="0">
              <a:sym typeface="Symbo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 on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Performance vs. Complexity vs. Programmability</a:t>
            </a:r>
          </a:p>
          <a:p>
            <a:pPr lvl="1"/>
            <a:r>
              <a:rPr lang="en-US" dirty="0"/>
              <a:t>Easier to write and debug with stronger consistency</a:t>
            </a:r>
          </a:p>
          <a:p>
            <a:pPr lvl="1"/>
            <a:r>
              <a:rPr lang="en-US" dirty="0"/>
              <a:t>Easier to get performance with weaker consistency</a:t>
            </a:r>
          </a:p>
          <a:p>
            <a:pPr lvl="1"/>
            <a:r>
              <a:rPr lang="en-US" dirty="0"/>
              <a:t>Can add hardware to close performance gap</a:t>
            </a:r>
          </a:p>
          <a:p>
            <a:r>
              <a:rPr lang="en-US" dirty="0"/>
              <a:t>Good old days:</a:t>
            </a:r>
          </a:p>
          <a:p>
            <a:pPr lvl="1"/>
            <a:r>
              <a:rPr lang="en-US" dirty="0"/>
              <a:t>Hardware was expensive</a:t>
            </a:r>
          </a:p>
          <a:p>
            <a:pPr lvl="1"/>
            <a:r>
              <a:rPr lang="en-US" dirty="0"/>
              <a:t>Expert programmers: can use weaker consistency</a:t>
            </a:r>
          </a:p>
          <a:p>
            <a:pPr lvl="1"/>
            <a:r>
              <a:rPr lang="en-US" dirty="0"/>
              <a:t>Result: weaker consistency invented (and used)</a:t>
            </a:r>
          </a:p>
          <a:p>
            <a:r>
              <a:rPr lang="en-US" dirty="0"/>
              <a:t>Now: cheap HW, lots of different programmers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Divide algorithm into tasks</a:t>
            </a:r>
          </a:p>
          <a:p>
            <a:r>
              <a:rPr lang="en-US" dirty="0" smtClean="0"/>
              <a:t>Map tasks to parallel threads</a:t>
            </a:r>
          </a:p>
          <a:p>
            <a:r>
              <a:rPr lang="en-US" dirty="0" smtClean="0"/>
              <a:t>Add synchro</a:t>
            </a:r>
            <a:r>
              <a:rPr lang="en-US" dirty="0"/>
              <a:t>n</a:t>
            </a:r>
            <a:r>
              <a:rPr lang="en-US" dirty="0" smtClean="0"/>
              <a:t>ization (locks, barriers, …) to avoid data races and ensure proper task ordering</a:t>
            </a:r>
          </a:p>
          <a:p>
            <a:endParaRPr lang="en-US" dirty="0"/>
          </a:p>
          <a:p>
            <a:r>
              <a:rPr lang="en-US" dirty="0" smtClean="0"/>
              <a:t>Too much synchronization</a:t>
            </a:r>
          </a:p>
          <a:p>
            <a:pPr lvl="1"/>
            <a:r>
              <a:rPr lang="en-US" dirty="0" smtClean="0"/>
              <a:t>Performance loss and non-scalable</a:t>
            </a:r>
          </a:p>
          <a:p>
            <a:r>
              <a:rPr lang="en-US" dirty="0" smtClean="0"/>
              <a:t>Too little synchronization</a:t>
            </a:r>
          </a:p>
          <a:p>
            <a:pPr lvl="1"/>
            <a:r>
              <a:rPr lang="en-US" dirty="0" smtClean="0"/>
              <a:t>Deadlock, </a:t>
            </a:r>
            <a:r>
              <a:rPr lang="en-US" dirty="0" err="1" smtClean="0"/>
              <a:t>livelock</a:t>
            </a:r>
            <a:r>
              <a:rPr lang="en-US" dirty="0" smtClean="0"/>
              <a:t>, fairness, races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5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Alternative Approach: Transactional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 rid of </a:t>
            </a:r>
            <a:r>
              <a:rPr lang="en-US" dirty="0" smtClean="0"/>
              <a:t>synchronization entirely!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transactions</a:t>
            </a:r>
            <a:endParaRPr lang="en-US" b="1" i="1" dirty="0">
              <a:solidFill>
                <a:srgbClr val="150229"/>
              </a:solidFill>
            </a:endParaRPr>
          </a:p>
          <a:p>
            <a:r>
              <a:rPr lang="en-US" dirty="0"/>
              <a:t>Idea: processor X begins a transaction by </a:t>
            </a:r>
            <a:r>
              <a:rPr lang="en-US" dirty="0" err="1"/>
              <a:t>checkpointing</a:t>
            </a:r>
            <a:r>
              <a:rPr lang="en-US" dirty="0"/>
              <a:t> memory</a:t>
            </a:r>
          </a:p>
          <a:p>
            <a:pPr lvl="1"/>
            <a:r>
              <a:rPr lang="en-US" dirty="0"/>
              <a:t>It modifies whatever it wants.</a:t>
            </a:r>
          </a:p>
          <a:p>
            <a:pPr lvl="1"/>
            <a:r>
              <a:rPr lang="en-US" dirty="0"/>
              <a:t>When the transaction ends, it checks for any conflicts (</a:t>
            </a:r>
            <a:r>
              <a:rPr lang="en-US" dirty="0" smtClean="0"/>
              <a:t>i.e., </a:t>
            </a:r>
            <a:r>
              <a:rPr lang="en-US" dirty="0"/>
              <a:t>what it modified != what is there now)</a:t>
            </a:r>
          </a:p>
          <a:p>
            <a:pPr lvl="1"/>
            <a:r>
              <a:rPr lang="en-US" dirty="0"/>
              <a:t>If conflict, retry transaction</a:t>
            </a:r>
          </a:p>
          <a:p>
            <a:r>
              <a:rPr lang="en-US" dirty="0"/>
              <a:t>Can be implemented in software with huge cost</a:t>
            </a:r>
          </a:p>
          <a:p>
            <a:pPr lvl="1"/>
            <a:r>
              <a:rPr lang="en-US" dirty="0"/>
              <a:t>Helped if the L1$ can be locked so it does not update main memory until end of transaction, but not enough…</a:t>
            </a:r>
          </a:p>
          <a:p>
            <a:r>
              <a:rPr lang="en-US" dirty="0"/>
              <a:t>Hardware support is an active research </a:t>
            </a:r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Example: Intel TSX, AMD ASF, 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Ordering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14921" y="1336657"/>
            <a:ext cx="3046746" cy="1413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pin:	LD R1, (B)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		BEQZ R1, spin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		LD R2, (A)</a:t>
            </a: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2889" y="2749203"/>
            <a:ext cx="12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9157" y="3450224"/>
            <a:ext cx="500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the possible values of (R1, R2)?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4028" y="3915046"/>
            <a:ext cx="626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(0, 100) 		(1, 100) 			(</a:t>
            </a:r>
            <a:r>
              <a:rPr lang="en-US" dirty="0"/>
              <a:t>0</a:t>
            </a:r>
            <a:r>
              <a:rPr lang="en-US" dirty="0" smtClean="0"/>
              <a:t>, -999) 	 	 (1, -999)</a:t>
            </a:r>
            <a:endParaRPr lang="en-US" dirty="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047347" y="4427702"/>
            <a:ext cx="3495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t</a:t>
            </a:r>
            <a:r>
              <a:rPr lang="en-US" sz="2000" i="1" dirty="0" smtClean="0">
                <a:solidFill>
                  <a:srgbClr val="FF0000"/>
                </a:solidFill>
              </a:rPr>
              <a:t>he stores got re-ordered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56878" y="3819556"/>
            <a:ext cx="953523" cy="5815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208756" y="5083116"/>
            <a:ext cx="64207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Could this lead to any problem?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	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0643" y="1336657"/>
            <a:ext cx="2359579" cy="1413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ST (A) 100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ADDI R0, R0, 1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ST (B) R0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08756" y="2749900"/>
            <a:ext cx="12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908971" y="1336657"/>
            <a:ext cx="2244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Initially,</a:t>
            </a:r>
          </a:p>
          <a:p>
            <a:r>
              <a:rPr lang="en-US" dirty="0" smtClean="0"/>
              <a:t>R0 = 0</a:t>
            </a:r>
          </a:p>
          <a:p>
            <a:r>
              <a:rPr lang="en-US" dirty="0" err="1" smtClean="0"/>
              <a:t>Mem</a:t>
            </a:r>
            <a:r>
              <a:rPr lang="en-US" dirty="0" smtClean="0"/>
              <a:t>[B] = 0</a:t>
            </a:r>
          </a:p>
          <a:p>
            <a:r>
              <a:rPr lang="en-US" dirty="0" err="1" smtClean="0"/>
              <a:t>Mem</a:t>
            </a:r>
            <a:r>
              <a:rPr lang="en-US" dirty="0" smtClean="0"/>
              <a:t>[A] = -999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1655" y="5528763"/>
            <a:ext cx="6411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Hint: The programmer might have written these lines of code in a particular order for some reason.</a:t>
            </a:r>
          </a:p>
        </p:txBody>
      </p:sp>
    </p:spTree>
    <p:extLst>
      <p:ext uri="{BB962C8B-B14F-4D97-AF65-F5344CB8AC3E}">
        <p14:creationId xmlns:p14="http://schemas.microsoft.com/office/powerpoint/2010/main" val="19182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1"/>
      <p:bldP spid="19" grpId="0" animBg="1"/>
      <p:bldP spid="20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174538"/>
            <a:ext cx="5667023" cy="51038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need for synchronization arises whenever there are concurrent processes in a system </a:t>
            </a:r>
          </a:p>
          <a:p>
            <a:pPr marL="0" indent="0">
              <a:buNone/>
            </a:pPr>
            <a:r>
              <a:rPr lang="en-US" i="1" dirty="0" smtClean="0"/>
              <a:t>(</a:t>
            </a:r>
            <a:r>
              <a:rPr lang="en-US" i="1" dirty="0">
                <a:solidFill>
                  <a:srgbClr val="FF0000"/>
                </a:solidFill>
              </a:rPr>
              <a:t>even in a uniprocessor system</a:t>
            </a:r>
            <a:r>
              <a:rPr lang="en-US" i="1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classes of synchronization:</a:t>
            </a:r>
          </a:p>
          <a:p>
            <a:r>
              <a:rPr lang="en-US" b="1" i="1" dirty="0"/>
              <a:t>Producer-Consumer: </a:t>
            </a:r>
            <a:r>
              <a:rPr lang="en-US" dirty="0"/>
              <a:t>A consumer process must wait until the producer process has produced data</a:t>
            </a:r>
          </a:p>
          <a:p>
            <a:endParaRPr lang="en-US" i="1" dirty="0"/>
          </a:p>
          <a:p>
            <a:r>
              <a:rPr lang="en-US" b="1" i="1" dirty="0"/>
              <a:t>Mutual Exclusion:</a:t>
            </a:r>
            <a:r>
              <a:rPr lang="en-US" i="1" dirty="0"/>
              <a:t> </a:t>
            </a:r>
            <a:r>
              <a:rPr lang="en-US" dirty="0"/>
              <a:t>Ensure that only one process uses a resource at a given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19800" y="1308412"/>
            <a:ext cx="2280505" cy="2351088"/>
            <a:chOff x="6400800" y="1676400"/>
            <a:chExt cx="2280505" cy="2351088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400800" y="2133600"/>
              <a:ext cx="1227125" cy="366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cs typeface="Calibri"/>
                </a:rPr>
                <a:t>producer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391400" y="3124200"/>
              <a:ext cx="1289905" cy="366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cs typeface="Calibri"/>
                </a:rPr>
                <a:t>consumer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7086600" y="2590800"/>
              <a:ext cx="8382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010400" y="1676400"/>
              <a:ext cx="0" cy="4381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8153400" y="3581400"/>
              <a:ext cx="0" cy="4460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6477000" y="3975412"/>
            <a:ext cx="1743076" cy="1752601"/>
            <a:chOff x="4370" y="1484"/>
            <a:chExt cx="1098" cy="1104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418" y="1986"/>
              <a:ext cx="1008" cy="6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386" y="2098"/>
              <a:ext cx="1082" cy="4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 smtClean="0">
                  <a:solidFill>
                    <a:srgbClr val="000000"/>
                  </a:solidFill>
                  <a:cs typeface="Calibri"/>
                </a:rPr>
                <a:t>Shared Resource</a:t>
              </a:r>
              <a:endParaRPr lang="en-US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370" y="1484"/>
              <a:ext cx="282" cy="23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cs typeface="Calibri"/>
                </a:rPr>
                <a:t>P1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042" y="1484"/>
              <a:ext cx="282" cy="23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000000"/>
                  </a:solidFill>
                  <a:cs typeface="Calibri"/>
                </a:rPr>
                <a:t>P2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4976" y="1778"/>
              <a:ext cx="17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4562" y="1772"/>
              <a:ext cx="186" cy="2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rgbClr val="000000"/>
                </a:solidFill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1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305801" cy="913751"/>
          </a:xfrm>
        </p:spPr>
        <p:txBody>
          <a:bodyPr/>
          <a:lstStyle/>
          <a:p>
            <a:r>
              <a:rPr lang="en-US" dirty="0" smtClean="0"/>
              <a:t>Simple Producer Consumer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14921" y="1336657"/>
            <a:ext cx="3046746" cy="1413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pin:	LD R1, (B)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		BEQZ R1, spin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		LD R2, (A)</a:t>
            </a: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2889" y="2749203"/>
            <a:ext cx="12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70643" y="1336657"/>
            <a:ext cx="2359579" cy="1413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ST (A) 100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ADDI R0, R0, 1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ST (B) R0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8756" y="2749900"/>
            <a:ext cx="12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08971" y="1336657"/>
            <a:ext cx="2244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Initially,</a:t>
            </a:r>
          </a:p>
          <a:p>
            <a:r>
              <a:rPr lang="en-US" dirty="0" smtClean="0"/>
              <a:t>R0 = 0</a:t>
            </a:r>
          </a:p>
          <a:p>
            <a:r>
              <a:rPr lang="en-US" dirty="0" err="1" smtClean="0"/>
              <a:t>Mem</a:t>
            </a:r>
            <a:r>
              <a:rPr lang="en-US" dirty="0" smtClean="0"/>
              <a:t>[B] = 0</a:t>
            </a:r>
          </a:p>
          <a:p>
            <a:r>
              <a:rPr lang="en-US" dirty="0" err="1" smtClean="0"/>
              <a:t>Mem</a:t>
            </a:r>
            <a:r>
              <a:rPr lang="en-US" dirty="0" smtClean="0"/>
              <a:t>[A] = -999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66243" y="4577644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8" charset="-128"/>
                <a:cs typeface="Courier New"/>
              </a:rPr>
              <a:t>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66243" y="4272844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8" charset="-128"/>
                <a:cs typeface="Courier New"/>
              </a:rPr>
              <a:t>flag</a:t>
            </a:r>
          </a:p>
        </p:txBody>
      </p:sp>
      <p:sp>
        <p:nvSpPr>
          <p:cNvPr id="14" name="Oval 13"/>
          <p:cNvSpPr/>
          <p:nvPr/>
        </p:nvSpPr>
        <p:spPr>
          <a:xfrm>
            <a:off x="970643" y="4044244"/>
            <a:ext cx="1752600" cy="10668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8" charset="-128"/>
                <a:cs typeface="Calibri"/>
              </a:rPr>
              <a:t>Producer</a:t>
            </a:r>
          </a:p>
        </p:txBody>
      </p:sp>
      <p:sp>
        <p:nvSpPr>
          <p:cNvPr id="15" name="Oval 14"/>
          <p:cNvSpPr/>
          <p:nvPr/>
        </p:nvSpPr>
        <p:spPr>
          <a:xfrm>
            <a:off x="6076043" y="4044244"/>
            <a:ext cx="1752600" cy="10668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8" charset="-128"/>
                <a:cs typeface="Calibri"/>
              </a:rPr>
              <a:t>Consumer</a:t>
            </a:r>
          </a:p>
        </p:txBody>
      </p:sp>
      <p:cxnSp>
        <p:nvCxnSpPr>
          <p:cNvPr id="16" name="Straight Arrow Connector 15"/>
          <p:cNvCxnSpPr>
            <a:stCxn id="14" idx="6"/>
          </p:cNvCxnSpPr>
          <p:nvPr/>
        </p:nvCxnSpPr>
        <p:spPr bwMode="auto">
          <a:xfrm>
            <a:off x="2723243" y="4577644"/>
            <a:ext cx="1066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009243" y="4577644"/>
            <a:ext cx="1066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514921" y="5167488"/>
            <a:ext cx="167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alibri"/>
              </a:rPr>
              <a:t>Initially </a:t>
            </a:r>
            <a:r>
              <a:rPr lang="en-US" b="1" dirty="0" smtClean="0">
                <a:cs typeface="Courier New"/>
              </a:rPr>
              <a:t>flag=0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36333" y="3676134"/>
            <a:ext cx="121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08111" y="4827136"/>
            <a:ext cx="11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</a:t>
            </a:r>
            <a:r>
              <a:rPr lang="en-US" dirty="0" smtClean="0"/>
              <a:t> A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626556" y="4044244"/>
            <a:ext cx="424587" cy="3584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3626556" y="4756581"/>
            <a:ext cx="424587" cy="1258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491308" y="5812556"/>
            <a:ext cx="8388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-999</a:t>
            </a:r>
            <a:r>
              <a:rPr lang="en-US" b="1" dirty="0" smtClean="0">
                <a:solidFill>
                  <a:srgbClr val="FF0000"/>
                </a:solidFill>
              </a:rPr>
              <a:t>) means consumer reads flag = 1 before data written by producer!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7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ym typeface="Symbol" charset="0"/>
              </a:rPr>
              <a:t>The result of any execution should be the same as if </a:t>
            </a:r>
            <a:r>
              <a:rPr lang="en-US" b="1" dirty="0">
                <a:sym typeface="Symbol" charset="0"/>
              </a:rPr>
              <a:t>the accesses executed by each processor were kept in order </a:t>
            </a:r>
            <a:r>
              <a:rPr lang="en-US" dirty="0">
                <a:sym typeface="Symbol" charset="0"/>
              </a:rPr>
              <a:t>and the accesses among different processors were </a:t>
            </a:r>
            <a:r>
              <a:rPr lang="en-US" b="1" dirty="0">
                <a:sym typeface="Symbol" charset="0"/>
              </a:rPr>
              <a:t>arbitrarily interleaved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 charset="0"/>
              </a:rPr>
              <a:t>The same interleaved order seen by everybody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1462"/>
            <a:ext cx="8305801" cy="913751"/>
          </a:xfrm>
        </p:spPr>
        <p:txBody>
          <a:bodyPr/>
          <a:lstStyle/>
          <a:p>
            <a:r>
              <a:rPr lang="en-US" dirty="0" smtClean="0"/>
              <a:t>Simple Producer Consumer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14921" y="1336657"/>
            <a:ext cx="3046746" cy="1413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pin:	LD R1, (B)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		BEQZ R1, spin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		LD R2, (A)</a:t>
            </a:r>
          </a:p>
          <a:p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92889" y="2749203"/>
            <a:ext cx="12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1</a:t>
            </a:r>
            <a:endParaRPr lang="en-US" b="1" dirty="0"/>
          </a:p>
        </p:txBody>
      </p:sp>
      <p:sp>
        <p:nvSpPr>
          <p:cNvPr id="35" name="Rectangle 34"/>
          <p:cNvSpPr/>
          <p:nvPr/>
        </p:nvSpPr>
        <p:spPr>
          <a:xfrm>
            <a:off x="970643" y="1336657"/>
            <a:ext cx="2359579" cy="1413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ST (A) 100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ADDI R0, R0, 1</a:t>
            </a:r>
          </a:p>
          <a:p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ST (B) R0</a:t>
            </a:r>
            <a:endParaRPr lang="en-US" dirty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08756" y="2749900"/>
            <a:ext cx="12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Core 0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08971" y="1336657"/>
            <a:ext cx="2244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Initially,</a:t>
            </a:r>
          </a:p>
          <a:p>
            <a:r>
              <a:rPr lang="en-US" dirty="0" smtClean="0"/>
              <a:t>R0 = 0</a:t>
            </a:r>
          </a:p>
          <a:p>
            <a:r>
              <a:rPr lang="en-US" dirty="0" err="1" smtClean="0"/>
              <a:t>Mem</a:t>
            </a:r>
            <a:r>
              <a:rPr lang="en-US" dirty="0" smtClean="0"/>
              <a:t>[B] = 0</a:t>
            </a:r>
          </a:p>
          <a:p>
            <a:r>
              <a:rPr lang="en-US" dirty="0" err="1" smtClean="0"/>
              <a:t>Mem</a:t>
            </a:r>
            <a:r>
              <a:rPr lang="en-US" dirty="0" smtClean="0"/>
              <a:t>[A] = -999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866243" y="4272844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8" charset="-128"/>
                <a:cs typeface="Courier New"/>
              </a:rPr>
              <a:t>data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66243" y="3968044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8" charset="-128"/>
                <a:cs typeface="Courier New"/>
              </a:rPr>
              <a:t>flag</a:t>
            </a:r>
          </a:p>
        </p:txBody>
      </p:sp>
      <p:sp>
        <p:nvSpPr>
          <p:cNvPr id="40" name="Oval 39"/>
          <p:cNvSpPr/>
          <p:nvPr/>
        </p:nvSpPr>
        <p:spPr>
          <a:xfrm>
            <a:off x="970643" y="3739444"/>
            <a:ext cx="1752600" cy="10668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8" charset="-128"/>
                <a:cs typeface="Calibri"/>
              </a:rPr>
              <a:t>Producer</a:t>
            </a:r>
          </a:p>
        </p:txBody>
      </p:sp>
      <p:sp>
        <p:nvSpPr>
          <p:cNvPr id="41" name="Oval 40"/>
          <p:cNvSpPr/>
          <p:nvPr/>
        </p:nvSpPr>
        <p:spPr>
          <a:xfrm>
            <a:off x="6076043" y="3739444"/>
            <a:ext cx="1752600" cy="10668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8" charset="-128"/>
                <a:cs typeface="Calibri"/>
              </a:rPr>
              <a:t>Consumer</a:t>
            </a:r>
          </a:p>
        </p:txBody>
      </p:sp>
      <p:cxnSp>
        <p:nvCxnSpPr>
          <p:cNvPr id="42" name="Straight Arrow Connector 41"/>
          <p:cNvCxnSpPr>
            <a:stCxn id="45" idx="6"/>
          </p:cNvCxnSpPr>
          <p:nvPr/>
        </p:nvCxnSpPr>
        <p:spPr bwMode="auto">
          <a:xfrm>
            <a:off x="2723243" y="4272844"/>
            <a:ext cx="1066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5009243" y="4272844"/>
            <a:ext cx="1066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3514921" y="4862688"/>
            <a:ext cx="167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alibri"/>
              </a:rPr>
              <a:t>Initially </a:t>
            </a:r>
            <a:r>
              <a:rPr lang="en-US" b="1" dirty="0" smtClean="0">
                <a:cs typeface="Courier New"/>
              </a:rPr>
              <a:t>flag=0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36333" y="3371334"/>
            <a:ext cx="121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08111" y="4522336"/>
            <a:ext cx="113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Addr</a:t>
            </a:r>
            <a:r>
              <a:rPr lang="en-US" dirty="0" smtClean="0"/>
              <a:t> A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3626556" y="3739444"/>
            <a:ext cx="424587" cy="3584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3626556" y="4451781"/>
            <a:ext cx="424587" cy="1258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9" name="Freeform 48"/>
          <p:cNvSpPr/>
          <p:nvPr/>
        </p:nvSpPr>
        <p:spPr>
          <a:xfrm>
            <a:off x="810654" y="1890889"/>
            <a:ext cx="242663" cy="342448"/>
          </a:xfrm>
          <a:custGeom>
            <a:avLst/>
            <a:gdLst>
              <a:gd name="connsiteX0" fmla="*/ 147247 w 1916139"/>
              <a:gd name="connsiteY0" fmla="*/ 0 h 1511822"/>
              <a:gd name="connsiteX1" fmla="*/ 177484 w 1916139"/>
              <a:gd name="connsiteY1" fmla="*/ 355278 h 1511822"/>
              <a:gd name="connsiteX2" fmla="*/ 1916139 w 1916139"/>
              <a:gd name="connsiteY2" fmla="*/ 1511822 h 1511822"/>
              <a:gd name="connsiteX0" fmla="*/ 1756604 w 1756604"/>
              <a:gd name="connsiteY0" fmla="*/ 0 h 1638195"/>
              <a:gd name="connsiteX1" fmla="*/ 5 w 1756604"/>
              <a:gd name="connsiteY1" fmla="*/ 481651 h 1638195"/>
              <a:gd name="connsiteX2" fmla="*/ 1738660 w 1756604"/>
              <a:gd name="connsiteY2" fmla="*/ 1638195 h 1638195"/>
              <a:gd name="connsiteX0" fmla="*/ 958233 w 958233"/>
              <a:gd name="connsiteY0" fmla="*/ 0 h 1638195"/>
              <a:gd name="connsiteX1" fmla="*/ 8 w 958233"/>
              <a:gd name="connsiteY1" fmla="*/ 750192 h 1638195"/>
              <a:gd name="connsiteX2" fmla="*/ 940289 w 958233"/>
              <a:gd name="connsiteY2" fmla="*/ 1638195 h 1638195"/>
              <a:gd name="connsiteX0" fmla="*/ 745434 w 745434"/>
              <a:gd name="connsiteY0" fmla="*/ 0 h 1638195"/>
              <a:gd name="connsiteX1" fmla="*/ 9 w 745434"/>
              <a:gd name="connsiteY1" fmla="*/ 1007937 h 1638195"/>
              <a:gd name="connsiteX2" fmla="*/ 727490 w 745434"/>
              <a:gd name="connsiteY2" fmla="*/ 1638195 h 1638195"/>
              <a:gd name="connsiteX0" fmla="*/ 745434 w 745434"/>
              <a:gd name="connsiteY0" fmla="*/ 0 h 1638195"/>
              <a:gd name="connsiteX1" fmla="*/ 9 w 745434"/>
              <a:gd name="connsiteY1" fmla="*/ 676551 h 1638195"/>
              <a:gd name="connsiteX2" fmla="*/ 727490 w 745434"/>
              <a:gd name="connsiteY2" fmla="*/ 1638195 h 163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5434" h="1638195">
                <a:moveTo>
                  <a:pt x="745434" y="0"/>
                </a:moveTo>
                <a:cubicBezTo>
                  <a:pt x="613145" y="51654"/>
                  <a:pt x="3000" y="403519"/>
                  <a:pt x="9" y="676551"/>
                </a:cubicBezTo>
                <a:cubicBezTo>
                  <a:pt x="-2982" y="949583"/>
                  <a:pt x="727490" y="1638195"/>
                  <a:pt x="727490" y="1638195"/>
                </a:cubicBezTo>
              </a:path>
            </a:pathLst>
          </a:custGeom>
          <a:noFill/>
          <a:ln w="38100" cmpd="sng">
            <a:solidFill>
              <a:srgbClr val="660066"/>
            </a:solidFill>
            <a:headEnd type="none"/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4277555" y="1618976"/>
            <a:ext cx="242663" cy="342448"/>
          </a:xfrm>
          <a:custGeom>
            <a:avLst/>
            <a:gdLst>
              <a:gd name="connsiteX0" fmla="*/ 147247 w 1916139"/>
              <a:gd name="connsiteY0" fmla="*/ 0 h 1511822"/>
              <a:gd name="connsiteX1" fmla="*/ 177484 w 1916139"/>
              <a:gd name="connsiteY1" fmla="*/ 355278 h 1511822"/>
              <a:gd name="connsiteX2" fmla="*/ 1916139 w 1916139"/>
              <a:gd name="connsiteY2" fmla="*/ 1511822 h 1511822"/>
              <a:gd name="connsiteX0" fmla="*/ 1756604 w 1756604"/>
              <a:gd name="connsiteY0" fmla="*/ 0 h 1638195"/>
              <a:gd name="connsiteX1" fmla="*/ 5 w 1756604"/>
              <a:gd name="connsiteY1" fmla="*/ 481651 h 1638195"/>
              <a:gd name="connsiteX2" fmla="*/ 1738660 w 1756604"/>
              <a:gd name="connsiteY2" fmla="*/ 1638195 h 1638195"/>
              <a:gd name="connsiteX0" fmla="*/ 958233 w 958233"/>
              <a:gd name="connsiteY0" fmla="*/ 0 h 1638195"/>
              <a:gd name="connsiteX1" fmla="*/ 8 w 958233"/>
              <a:gd name="connsiteY1" fmla="*/ 750192 h 1638195"/>
              <a:gd name="connsiteX2" fmla="*/ 940289 w 958233"/>
              <a:gd name="connsiteY2" fmla="*/ 1638195 h 1638195"/>
              <a:gd name="connsiteX0" fmla="*/ 745434 w 745434"/>
              <a:gd name="connsiteY0" fmla="*/ 0 h 1638195"/>
              <a:gd name="connsiteX1" fmla="*/ 9 w 745434"/>
              <a:gd name="connsiteY1" fmla="*/ 1007937 h 1638195"/>
              <a:gd name="connsiteX2" fmla="*/ 727490 w 745434"/>
              <a:gd name="connsiteY2" fmla="*/ 1638195 h 1638195"/>
              <a:gd name="connsiteX0" fmla="*/ 745434 w 745434"/>
              <a:gd name="connsiteY0" fmla="*/ 0 h 1638195"/>
              <a:gd name="connsiteX1" fmla="*/ 9 w 745434"/>
              <a:gd name="connsiteY1" fmla="*/ 676551 h 1638195"/>
              <a:gd name="connsiteX2" fmla="*/ 727490 w 745434"/>
              <a:gd name="connsiteY2" fmla="*/ 1638195 h 163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5434" h="1638195">
                <a:moveTo>
                  <a:pt x="745434" y="0"/>
                </a:moveTo>
                <a:cubicBezTo>
                  <a:pt x="613145" y="51654"/>
                  <a:pt x="3000" y="403519"/>
                  <a:pt x="9" y="676551"/>
                </a:cubicBezTo>
                <a:cubicBezTo>
                  <a:pt x="-2982" y="949583"/>
                  <a:pt x="727490" y="1638195"/>
                  <a:pt x="727490" y="1638195"/>
                </a:cubicBezTo>
              </a:path>
            </a:pathLst>
          </a:custGeom>
          <a:noFill/>
          <a:ln w="38100" cmpd="sng">
            <a:solidFill>
              <a:srgbClr val="660066"/>
            </a:solidFill>
            <a:headEnd type="none"/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428976" y="1700841"/>
            <a:ext cx="474787" cy="532496"/>
          </a:xfrm>
          <a:custGeom>
            <a:avLst/>
            <a:gdLst>
              <a:gd name="connsiteX0" fmla="*/ 147247 w 1916139"/>
              <a:gd name="connsiteY0" fmla="*/ 0 h 1511822"/>
              <a:gd name="connsiteX1" fmla="*/ 177484 w 1916139"/>
              <a:gd name="connsiteY1" fmla="*/ 355278 h 1511822"/>
              <a:gd name="connsiteX2" fmla="*/ 1916139 w 1916139"/>
              <a:gd name="connsiteY2" fmla="*/ 1511822 h 1511822"/>
              <a:gd name="connsiteX0" fmla="*/ 1756604 w 1756604"/>
              <a:gd name="connsiteY0" fmla="*/ 0 h 1638195"/>
              <a:gd name="connsiteX1" fmla="*/ 5 w 1756604"/>
              <a:gd name="connsiteY1" fmla="*/ 481651 h 1638195"/>
              <a:gd name="connsiteX2" fmla="*/ 1738660 w 1756604"/>
              <a:gd name="connsiteY2" fmla="*/ 1638195 h 1638195"/>
              <a:gd name="connsiteX0" fmla="*/ 958233 w 958233"/>
              <a:gd name="connsiteY0" fmla="*/ 0 h 1638195"/>
              <a:gd name="connsiteX1" fmla="*/ 8 w 958233"/>
              <a:gd name="connsiteY1" fmla="*/ 750192 h 1638195"/>
              <a:gd name="connsiteX2" fmla="*/ 940289 w 958233"/>
              <a:gd name="connsiteY2" fmla="*/ 1638195 h 1638195"/>
              <a:gd name="connsiteX0" fmla="*/ 745434 w 745434"/>
              <a:gd name="connsiteY0" fmla="*/ 0 h 1638195"/>
              <a:gd name="connsiteX1" fmla="*/ 9 w 745434"/>
              <a:gd name="connsiteY1" fmla="*/ 1007937 h 1638195"/>
              <a:gd name="connsiteX2" fmla="*/ 727490 w 745434"/>
              <a:gd name="connsiteY2" fmla="*/ 1638195 h 1638195"/>
              <a:gd name="connsiteX0" fmla="*/ 745434 w 745434"/>
              <a:gd name="connsiteY0" fmla="*/ 0 h 1638195"/>
              <a:gd name="connsiteX1" fmla="*/ 9 w 745434"/>
              <a:gd name="connsiteY1" fmla="*/ 676551 h 1638195"/>
              <a:gd name="connsiteX2" fmla="*/ 727490 w 745434"/>
              <a:gd name="connsiteY2" fmla="*/ 1638195 h 163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5434" h="1638195">
                <a:moveTo>
                  <a:pt x="745434" y="0"/>
                </a:moveTo>
                <a:cubicBezTo>
                  <a:pt x="613145" y="51654"/>
                  <a:pt x="3000" y="403519"/>
                  <a:pt x="9" y="676551"/>
                </a:cubicBezTo>
                <a:cubicBezTo>
                  <a:pt x="-2982" y="949583"/>
                  <a:pt x="727490" y="1638195"/>
                  <a:pt x="727490" y="1638195"/>
                </a:cubicBezTo>
              </a:path>
            </a:pathLst>
          </a:custGeom>
          <a:noFill/>
          <a:ln w="38100" cmpd="sng">
            <a:solidFill>
              <a:srgbClr val="408000"/>
            </a:solidFill>
            <a:headEnd type="none"/>
            <a:tailEnd type="arrow"/>
          </a:ln>
        </p:spPr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3888507" y="1647198"/>
            <a:ext cx="474787" cy="532496"/>
          </a:xfrm>
          <a:custGeom>
            <a:avLst/>
            <a:gdLst>
              <a:gd name="connsiteX0" fmla="*/ 147247 w 1916139"/>
              <a:gd name="connsiteY0" fmla="*/ 0 h 1511822"/>
              <a:gd name="connsiteX1" fmla="*/ 177484 w 1916139"/>
              <a:gd name="connsiteY1" fmla="*/ 355278 h 1511822"/>
              <a:gd name="connsiteX2" fmla="*/ 1916139 w 1916139"/>
              <a:gd name="connsiteY2" fmla="*/ 1511822 h 1511822"/>
              <a:gd name="connsiteX0" fmla="*/ 1756604 w 1756604"/>
              <a:gd name="connsiteY0" fmla="*/ 0 h 1638195"/>
              <a:gd name="connsiteX1" fmla="*/ 5 w 1756604"/>
              <a:gd name="connsiteY1" fmla="*/ 481651 h 1638195"/>
              <a:gd name="connsiteX2" fmla="*/ 1738660 w 1756604"/>
              <a:gd name="connsiteY2" fmla="*/ 1638195 h 1638195"/>
              <a:gd name="connsiteX0" fmla="*/ 958233 w 958233"/>
              <a:gd name="connsiteY0" fmla="*/ 0 h 1638195"/>
              <a:gd name="connsiteX1" fmla="*/ 8 w 958233"/>
              <a:gd name="connsiteY1" fmla="*/ 750192 h 1638195"/>
              <a:gd name="connsiteX2" fmla="*/ 940289 w 958233"/>
              <a:gd name="connsiteY2" fmla="*/ 1638195 h 1638195"/>
              <a:gd name="connsiteX0" fmla="*/ 745434 w 745434"/>
              <a:gd name="connsiteY0" fmla="*/ 0 h 1638195"/>
              <a:gd name="connsiteX1" fmla="*/ 9 w 745434"/>
              <a:gd name="connsiteY1" fmla="*/ 1007937 h 1638195"/>
              <a:gd name="connsiteX2" fmla="*/ 727490 w 745434"/>
              <a:gd name="connsiteY2" fmla="*/ 1638195 h 1638195"/>
              <a:gd name="connsiteX0" fmla="*/ 745434 w 745434"/>
              <a:gd name="connsiteY0" fmla="*/ 0 h 1638195"/>
              <a:gd name="connsiteX1" fmla="*/ 9 w 745434"/>
              <a:gd name="connsiteY1" fmla="*/ 676551 h 1638195"/>
              <a:gd name="connsiteX2" fmla="*/ 727490 w 745434"/>
              <a:gd name="connsiteY2" fmla="*/ 1638195 h 163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5434" h="1638195">
                <a:moveTo>
                  <a:pt x="745434" y="0"/>
                </a:moveTo>
                <a:cubicBezTo>
                  <a:pt x="613145" y="51654"/>
                  <a:pt x="3000" y="403519"/>
                  <a:pt x="9" y="676551"/>
                </a:cubicBezTo>
                <a:cubicBezTo>
                  <a:pt x="-2982" y="949583"/>
                  <a:pt x="727490" y="1638195"/>
                  <a:pt x="727490" y="1638195"/>
                </a:cubicBezTo>
              </a:path>
            </a:pathLst>
          </a:custGeom>
          <a:noFill/>
          <a:ln w="38100" cmpd="sng">
            <a:solidFill>
              <a:srgbClr val="408000"/>
            </a:solidFill>
            <a:headEnd type="none"/>
            <a:tailEnd type="arrow"/>
          </a:ln>
        </p:spPr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567991" y="5407091"/>
            <a:ext cx="242663" cy="342448"/>
          </a:xfrm>
          <a:custGeom>
            <a:avLst/>
            <a:gdLst>
              <a:gd name="connsiteX0" fmla="*/ 147247 w 1916139"/>
              <a:gd name="connsiteY0" fmla="*/ 0 h 1511822"/>
              <a:gd name="connsiteX1" fmla="*/ 177484 w 1916139"/>
              <a:gd name="connsiteY1" fmla="*/ 355278 h 1511822"/>
              <a:gd name="connsiteX2" fmla="*/ 1916139 w 1916139"/>
              <a:gd name="connsiteY2" fmla="*/ 1511822 h 1511822"/>
              <a:gd name="connsiteX0" fmla="*/ 1756604 w 1756604"/>
              <a:gd name="connsiteY0" fmla="*/ 0 h 1638195"/>
              <a:gd name="connsiteX1" fmla="*/ 5 w 1756604"/>
              <a:gd name="connsiteY1" fmla="*/ 481651 h 1638195"/>
              <a:gd name="connsiteX2" fmla="*/ 1738660 w 1756604"/>
              <a:gd name="connsiteY2" fmla="*/ 1638195 h 1638195"/>
              <a:gd name="connsiteX0" fmla="*/ 958233 w 958233"/>
              <a:gd name="connsiteY0" fmla="*/ 0 h 1638195"/>
              <a:gd name="connsiteX1" fmla="*/ 8 w 958233"/>
              <a:gd name="connsiteY1" fmla="*/ 750192 h 1638195"/>
              <a:gd name="connsiteX2" fmla="*/ 940289 w 958233"/>
              <a:gd name="connsiteY2" fmla="*/ 1638195 h 1638195"/>
              <a:gd name="connsiteX0" fmla="*/ 745434 w 745434"/>
              <a:gd name="connsiteY0" fmla="*/ 0 h 1638195"/>
              <a:gd name="connsiteX1" fmla="*/ 9 w 745434"/>
              <a:gd name="connsiteY1" fmla="*/ 1007937 h 1638195"/>
              <a:gd name="connsiteX2" fmla="*/ 727490 w 745434"/>
              <a:gd name="connsiteY2" fmla="*/ 1638195 h 1638195"/>
              <a:gd name="connsiteX0" fmla="*/ 745434 w 745434"/>
              <a:gd name="connsiteY0" fmla="*/ 0 h 1638195"/>
              <a:gd name="connsiteX1" fmla="*/ 9 w 745434"/>
              <a:gd name="connsiteY1" fmla="*/ 676551 h 1638195"/>
              <a:gd name="connsiteX2" fmla="*/ 727490 w 745434"/>
              <a:gd name="connsiteY2" fmla="*/ 1638195 h 163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5434" h="1638195">
                <a:moveTo>
                  <a:pt x="745434" y="0"/>
                </a:moveTo>
                <a:cubicBezTo>
                  <a:pt x="613145" y="51654"/>
                  <a:pt x="3000" y="403519"/>
                  <a:pt x="9" y="676551"/>
                </a:cubicBezTo>
                <a:cubicBezTo>
                  <a:pt x="-2982" y="949583"/>
                  <a:pt x="727490" y="1638195"/>
                  <a:pt x="727490" y="1638195"/>
                </a:cubicBezTo>
              </a:path>
            </a:pathLst>
          </a:custGeom>
          <a:noFill/>
          <a:ln w="38100" cmpd="sng">
            <a:solidFill>
              <a:srgbClr val="660066"/>
            </a:solidFill>
            <a:headEnd type="none"/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57522" y="5945789"/>
            <a:ext cx="242663" cy="342448"/>
          </a:xfrm>
          <a:custGeom>
            <a:avLst/>
            <a:gdLst>
              <a:gd name="connsiteX0" fmla="*/ 147247 w 1916139"/>
              <a:gd name="connsiteY0" fmla="*/ 0 h 1511822"/>
              <a:gd name="connsiteX1" fmla="*/ 177484 w 1916139"/>
              <a:gd name="connsiteY1" fmla="*/ 355278 h 1511822"/>
              <a:gd name="connsiteX2" fmla="*/ 1916139 w 1916139"/>
              <a:gd name="connsiteY2" fmla="*/ 1511822 h 1511822"/>
              <a:gd name="connsiteX0" fmla="*/ 1756604 w 1756604"/>
              <a:gd name="connsiteY0" fmla="*/ 0 h 1638195"/>
              <a:gd name="connsiteX1" fmla="*/ 5 w 1756604"/>
              <a:gd name="connsiteY1" fmla="*/ 481651 h 1638195"/>
              <a:gd name="connsiteX2" fmla="*/ 1738660 w 1756604"/>
              <a:gd name="connsiteY2" fmla="*/ 1638195 h 1638195"/>
              <a:gd name="connsiteX0" fmla="*/ 958233 w 958233"/>
              <a:gd name="connsiteY0" fmla="*/ 0 h 1638195"/>
              <a:gd name="connsiteX1" fmla="*/ 8 w 958233"/>
              <a:gd name="connsiteY1" fmla="*/ 750192 h 1638195"/>
              <a:gd name="connsiteX2" fmla="*/ 940289 w 958233"/>
              <a:gd name="connsiteY2" fmla="*/ 1638195 h 1638195"/>
              <a:gd name="connsiteX0" fmla="*/ 745434 w 745434"/>
              <a:gd name="connsiteY0" fmla="*/ 0 h 1638195"/>
              <a:gd name="connsiteX1" fmla="*/ 9 w 745434"/>
              <a:gd name="connsiteY1" fmla="*/ 1007937 h 1638195"/>
              <a:gd name="connsiteX2" fmla="*/ 727490 w 745434"/>
              <a:gd name="connsiteY2" fmla="*/ 1638195 h 1638195"/>
              <a:gd name="connsiteX0" fmla="*/ 745434 w 745434"/>
              <a:gd name="connsiteY0" fmla="*/ 0 h 1638195"/>
              <a:gd name="connsiteX1" fmla="*/ 9 w 745434"/>
              <a:gd name="connsiteY1" fmla="*/ 676551 h 1638195"/>
              <a:gd name="connsiteX2" fmla="*/ 727490 w 745434"/>
              <a:gd name="connsiteY2" fmla="*/ 1638195 h 163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5434" h="1638195">
                <a:moveTo>
                  <a:pt x="745434" y="0"/>
                </a:moveTo>
                <a:cubicBezTo>
                  <a:pt x="613145" y="51654"/>
                  <a:pt x="3000" y="403519"/>
                  <a:pt x="9" y="676551"/>
                </a:cubicBezTo>
                <a:cubicBezTo>
                  <a:pt x="-2982" y="949583"/>
                  <a:pt x="727490" y="1638195"/>
                  <a:pt x="727490" y="1638195"/>
                </a:cubicBezTo>
              </a:path>
            </a:pathLst>
          </a:custGeom>
          <a:noFill/>
          <a:ln w="38100" cmpd="sng">
            <a:solidFill>
              <a:srgbClr val="408000"/>
            </a:solidFill>
            <a:headEnd type="none"/>
            <a:tailEnd type="arrow"/>
          </a:ln>
        </p:spPr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3208" y="5366076"/>
            <a:ext cx="446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alibri"/>
              </a:rPr>
              <a:t>Dependencies from sequential ISA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0654" y="5872738"/>
            <a:ext cx="8333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Calibri"/>
              </a:rPr>
              <a:t>Dependencies added by sequentially consistent memory model</a:t>
            </a:r>
          </a:p>
        </p:txBody>
      </p:sp>
    </p:spTree>
    <p:extLst>
      <p:ext uri="{BB962C8B-B14F-4D97-AF65-F5344CB8AC3E}">
        <p14:creationId xmlns:p14="http://schemas.microsoft.com/office/powerpoint/2010/main" val="13227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4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 is easy to understand but architects and compiler writers want to violate it for performance</a:t>
            </a:r>
          </a:p>
          <a:p>
            <a:r>
              <a:rPr lang="en-US" dirty="0"/>
              <a:t>Architectural optimizations that are correct for uniprocessors, often violate sequential consistency and result in a new memory model for multiprocessors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29,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ECE 4100/6100 | Fall 2016 | L25: Consistency                Tushar Krishna, Georgia Tech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899-B7E0-724F-AFA7-9CBD82D6A34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48451" r="7526"/>
          <a:stretch/>
        </p:blipFill>
        <p:spPr>
          <a:xfrm>
            <a:off x="4644823" y="1206321"/>
            <a:ext cx="4508501" cy="2616906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53622" y="3823227"/>
          <a:ext cx="8991600" cy="252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378"/>
                <a:gridCol w="2074333"/>
                <a:gridCol w="2116667"/>
                <a:gridCol w="2032000"/>
                <a:gridCol w="2187222"/>
              </a:tblGrid>
              <a:tr h="1058775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D</a:t>
                      </a:r>
                    </a:p>
                    <a:p>
                      <a:r>
                        <a:rPr lang="en-US" sz="1500" b="1" dirty="0" smtClean="0"/>
                        <a:t>E</a:t>
                      </a:r>
                    </a:p>
                    <a:p>
                      <a:r>
                        <a:rPr lang="en-US" sz="1500" b="1" dirty="0" smtClean="0"/>
                        <a:t>S</a:t>
                      </a:r>
                    </a:p>
                    <a:p>
                      <a:r>
                        <a:rPr lang="en-US" sz="1500" b="1" dirty="0" smtClean="0"/>
                        <a:t>I</a:t>
                      </a:r>
                    </a:p>
                    <a:p>
                      <a:r>
                        <a:rPr lang="en-US" sz="1500" b="1" dirty="0" smtClean="0"/>
                        <a:t>G</a:t>
                      </a:r>
                    </a:p>
                    <a:p>
                      <a:r>
                        <a:rPr lang="en-US" sz="1500" b="1" dirty="0" smtClean="0"/>
                        <a:t>N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CPU stalls </a:t>
                      </a:r>
                      <a:r>
                        <a:rPr lang="en-US" sz="1500" dirty="0" smtClean="0"/>
                        <a:t>till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en-US" sz="1500" dirty="0" smtClean="0"/>
                        <a:t>store broadcasts on bus</a:t>
                      </a:r>
                      <a:r>
                        <a:rPr lang="en-US" sz="1500" baseline="0" dirty="0" smtClean="0"/>
                        <a:t> (after arbiter grant)</a:t>
                      </a:r>
                      <a:r>
                        <a:rPr lang="en-US" sz="1500" dirty="0" smtClean="0"/>
                        <a:t> updating</a:t>
                      </a:r>
                      <a:r>
                        <a:rPr lang="en-US" sz="1500" baseline="0" dirty="0" smtClean="0"/>
                        <a:t> all caches (including own)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CPU</a:t>
                      </a:r>
                      <a:r>
                        <a:rPr lang="en-US" sz="1500" baseline="0" dirty="0" smtClean="0"/>
                        <a:t> writes Store to 1-entry Write Buffer and executes, On next </a:t>
                      </a:r>
                      <a:r>
                        <a:rPr lang="en-US" sz="1500" i="1" baseline="0" dirty="0" smtClean="0"/>
                        <a:t>LD/ST it</a:t>
                      </a:r>
                      <a:r>
                        <a:rPr lang="en-US" sz="1500" i="0" baseline="0" dirty="0" smtClean="0"/>
                        <a:t> stalls and w</a:t>
                      </a:r>
                      <a:r>
                        <a:rPr lang="en-US" sz="1500" baseline="0" dirty="0" smtClean="0"/>
                        <a:t>aits for </a:t>
                      </a:r>
                      <a:r>
                        <a:rPr lang="en-US" sz="1500" baseline="0" dirty="0" err="1" smtClean="0"/>
                        <a:t>Wr</a:t>
                      </a:r>
                      <a:r>
                        <a:rPr lang="en-US" sz="1500" baseline="0" dirty="0" smtClean="0"/>
                        <a:t> Buffer to drain. 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CPU</a:t>
                      </a:r>
                      <a:r>
                        <a:rPr lang="en-US" sz="1500" baseline="0" dirty="0" smtClean="0"/>
                        <a:t> keeps pushing Stores into </a:t>
                      </a:r>
                      <a:r>
                        <a:rPr lang="en-US" sz="1500" i="1" baseline="0" dirty="0" smtClean="0"/>
                        <a:t>multi-entry Write Buffer </a:t>
                      </a:r>
                      <a:r>
                        <a:rPr lang="en-US" sz="1500" baseline="0" dirty="0" smtClean="0"/>
                        <a:t>and executes. On a LD, waits for </a:t>
                      </a:r>
                      <a:r>
                        <a:rPr lang="en-US" sz="1500" baseline="0" dirty="0" err="1" smtClean="0"/>
                        <a:t>Wr</a:t>
                      </a:r>
                      <a:r>
                        <a:rPr lang="en-US" sz="1500" baseline="0" dirty="0" smtClean="0"/>
                        <a:t> Buffer to drain. </a:t>
                      </a:r>
                      <a:endParaRPr lang="en-US" sz="15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CPU</a:t>
                      </a:r>
                      <a:r>
                        <a:rPr lang="en-US" sz="1500" baseline="0" dirty="0" smtClean="0"/>
                        <a:t> writes Store to 1-entry Write Buffer and executes. On next ST it stalls. On next LD it can </a:t>
                      </a:r>
                      <a:r>
                        <a:rPr lang="en-US" sz="1500" baseline="0" dirty="0" err="1" smtClean="0"/>
                        <a:t>fwd</a:t>
                      </a:r>
                      <a:r>
                        <a:rPr lang="en-US" sz="1500" baseline="0" dirty="0" smtClean="0"/>
                        <a:t> data from </a:t>
                      </a:r>
                      <a:r>
                        <a:rPr lang="en-US" sz="1500" baseline="0" dirty="0" err="1" smtClean="0"/>
                        <a:t>Wr</a:t>
                      </a:r>
                      <a:r>
                        <a:rPr lang="en-US" sz="1500" baseline="0" dirty="0" smtClean="0"/>
                        <a:t> Buffer or Cache.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8775"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SC?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r="9366" b="51769"/>
          <a:stretch/>
        </p:blipFill>
        <p:spPr>
          <a:xfrm>
            <a:off x="463674" y="1163990"/>
            <a:ext cx="4418770" cy="244845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2707340" y="1163990"/>
            <a:ext cx="0" cy="4776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823451" y="1206321"/>
            <a:ext cx="0" cy="4776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64475" y="1163990"/>
            <a:ext cx="0" cy="4776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34764" y="1135768"/>
            <a:ext cx="0" cy="4776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4296" y="1163990"/>
            <a:ext cx="0" cy="4776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98789" y="5290445"/>
            <a:ext cx="57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47722" y="5261001"/>
            <a:ext cx="57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67473" y="5290445"/>
            <a:ext cx="57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988979" y="5289223"/>
            <a:ext cx="506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6841068" y="5655734"/>
            <a:ext cx="99097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/>
              <a:t>CPU0</a:t>
            </a:r>
          </a:p>
          <a:p>
            <a:r>
              <a:rPr lang="en-US" sz="1400" b="1" dirty="0" smtClean="0"/>
              <a:t>ST (X), 1</a:t>
            </a:r>
          </a:p>
          <a:p>
            <a:r>
              <a:rPr lang="en-US" sz="1400" b="1" dirty="0" smtClean="0"/>
              <a:t>LD R1, (Y)</a:t>
            </a:r>
            <a:endParaRPr lang="en-US" sz="1400" b="1" dirty="0"/>
          </a:p>
        </p:txBody>
      </p:sp>
      <p:sp>
        <p:nvSpPr>
          <p:cNvPr id="33" name="Rectangle 32"/>
          <p:cNvSpPr/>
          <p:nvPr/>
        </p:nvSpPr>
        <p:spPr>
          <a:xfrm>
            <a:off x="7916503" y="5667933"/>
            <a:ext cx="100219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/>
              <a:t>CPU1</a:t>
            </a:r>
          </a:p>
          <a:p>
            <a:r>
              <a:rPr lang="en-US" sz="1400" b="1" dirty="0" smtClean="0"/>
              <a:t>ST (Y), 1</a:t>
            </a:r>
          </a:p>
          <a:p>
            <a:r>
              <a:rPr lang="en-US" sz="1400" b="1" dirty="0" smtClean="0"/>
              <a:t>LD R2, (X)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370965" y="5341969"/>
            <a:ext cx="175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Both might load 0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6098" y="5606378"/>
            <a:ext cx="1940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000090"/>
                </a:solidFill>
              </a:rPr>
              <a:t>Until CPU executes a LD, stores not “visible”</a:t>
            </a:r>
            <a:endParaRPr lang="en-US" sz="1400" i="1" dirty="0">
              <a:solidFill>
                <a:srgbClr val="00009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018" y="6037265"/>
            <a:ext cx="262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Example from UCB CS 152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9741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47721</TotalTime>
  <Words>2278</Words>
  <Application>Microsoft Macintosh PowerPoint</Application>
  <PresentationFormat>On-screen Show (4:3)</PresentationFormat>
  <Paragraphs>453</Paragraphs>
  <Slides>24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Calibri</vt:lpstr>
      <vt:lpstr>Century Gothic</vt:lpstr>
      <vt:lpstr>Courier</vt:lpstr>
      <vt:lpstr>Courier New</vt:lpstr>
      <vt:lpstr>ＭＳ Ｐゴシック</vt:lpstr>
      <vt:lpstr>Symbol</vt:lpstr>
      <vt:lpstr>Tahoma</vt:lpstr>
      <vt:lpstr>Verdana</vt:lpstr>
      <vt:lpstr>Wingdings</vt:lpstr>
      <vt:lpstr>Wingdings 2</vt:lpstr>
      <vt:lpstr>メイリオ</vt:lpstr>
      <vt:lpstr>Arial</vt:lpstr>
      <vt:lpstr>Plaza</vt:lpstr>
      <vt:lpstr>Clip</vt:lpstr>
      <vt:lpstr>Lecture 25:  Memory Consistency</vt:lpstr>
      <vt:lpstr>Memory Ordering</vt:lpstr>
      <vt:lpstr>Memory Ordering</vt:lpstr>
      <vt:lpstr>Synchronization</vt:lpstr>
      <vt:lpstr>Simple Producer Consumer Example</vt:lpstr>
      <vt:lpstr>Sequential Consistency</vt:lpstr>
      <vt:lpstr>Simple Producer Consumer Example</vt:lpstr>
      <vt:lpstr>Implementing SC</vt:lpstr>
      <vt:lpstr>Example</vt:lpstr>
      <vt:lpstr>Sequential Consistency</vt:lpstr>
      <vt:lpstr>Sequential Consistency</vt:lpstr>
      <vt:lpstr>Memory Consistency Model</vt:lpstr>
      <vt:lpstr>Example</vt:lpstr>
      <vt:lpstr>Weaker Consistency and Memory Fence/Barrier Instructions</vt:lpstr>
      <vt:lpstr>Weaker (Relaxed) Memory Models</vt:lpstr>
      <vt:lpstr>Synchronization</vt:lpstr>
      <vt:lpstr>Mutual-Exclusion</vt:lpstr>
      <vt:lpstr>Locks</vt:lpstr>
      <vt:lpstr>ISA support for Mutual Exclusion</vt:lpstr>
      <vt:lpstr>Load-linked Store-Conditional</vt:lpstr>
      <vt:lpstr>Load-linked Store-Conditional</vt:lpstr>
      <vt:lpstr>Final thoughts on Consistency</vt:lpstr>
      <vt:lpstr>Parallel Programming is HARD</vt:lpstr>
      <vt:lpstr>An Alternative Approach: Transactional Memory</vt:lpstr>
    </vt:vector>
  </TitlesOfParts>
  <Company>MIT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Krishna</dc:creator>
  <cp:lastModifiedBy>Microsoft Office User</cp:lastModifiedBy>
  <cp:revision>3339</cp:revision>
  <cp:lastPrinted>2015-09-15T20:25:11Z</cp:lastPrinted>
  <dcterms:created xsi:type="dcterms:W3CDTF">2015-01-11T02:17:33Z</dcterms:created>
  <dcterms:modified xsi:type="dcterms:W3CDTF">2016-11-29T17:54:14Z</dcterms:modified>
</cp:coreProperties>
</file>