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8569" y="1218538"/>
            <a:ext cx="109296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317" y="856220"/>
            <a:ext cx="4209465" cy="179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0154" y="3351784"/>
            <a:ext cx="92265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03" y="3351784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mit.swami.comp.2021@vpkbiet.org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11733"/>
            <a:ext cx="4483735" cy="494030"/>
            <a:chOff x="87743" y="611733"/>
            <a:chExt cx="4483735" cy="494030"/>
          </a:xfrm>
        </p:grpSpPr>
        <p:sp>
          <p:nvSpPr>
            <p:cNvPr id="3" name="object 3"/>
            <p:cNvSpPr/>
            <p:nvPr/>
          </p:nvSpPr>
          <p:spPr>
            <a:xfrm>
              <a:off x="87743" y="61173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8544" y="674996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566" y="0"/>
                  </a:moveTo>
                  <a:lnTo>
                    <a:pt x="0" y="0"/>
                  </a:lnTo>
                  <a:lnTo>
                    <a:pt x="0" y="430666"/>
                  </a:lnTo>
                  <a:lnTo>
                    <a:pt x="4432566" y="430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3" y="656159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6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79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4381765" y="398702"/>
                  </a:lnTo>
                  <a:lnTo>
                    <a:pt x="4401490" y="394694"/>
                  </a:lnTo>
                  <a:lnTo>
                    <a:pt x="4417643" y="383779"/>
                  </a:lnTo>
                  <a:lnTo>
                    <a:pt x="4428558" y="367627"/>
                  </a:lnTo>
                  <a:lnTo>
                    <a:pt x="4432566" y="3479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4062" y="714309"/>
            <a:ext cx="96011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TBOTS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496" y="1264944"/>
            <a:ext cx="2151380" cy="437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0"/>
              </a:spcBef>
            </a:pPr>
            <a:r>
              <a:rPr dirty="0" sz="1100" spc="-55" b="1">
                <a:latin typeface="Arial"/>
                <a:cs typeface="Arial"/>
              </a:rPr>
              <a:t>Swami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Amit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Bandu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000" spc="10">
                <a:latin typeface="Trebuchet MS"/>
                <a:cs typeface="Trebuchet MS"/>
                <a:hlinkClick r:id="rId2"/>
              </a:rPr>
              <a:t>amit.swami.comp.2021@vpkbiet.org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09" y="2007716"/>
            <a:ext cx="366966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0140" marR="5080" indent="-1108075">
              <a:lnSpc>
                <a:spcPts val="950"/>
              </a:lnSpc>
              <a:spcBef>
                <a:spcPts val="135"/>
              </a:spcBef>
            </a:pPr>
            <a:r>
              <a:rPr dirty="0" sz="800">
                <a:latin typeface="Microsoft Sans Serif"/>
                <a:cs typeface="Microsoft Sans Serif"/>
              </a:rPr>
              <a:t>Department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Computer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Engineering,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Vidya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Pratishthans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College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Engineering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Vidyanagari,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Baramati-413133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13" name="object 13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20" name="object 20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5" name="object 25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642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91" y="863964"/>
            <a:ext cx="4236659" cy="17841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2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70901"/>
            <a:ext cx="4326890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Thus,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concluding,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seminar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presentation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provides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clear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picture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applications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15">
                <a:latin typeface="Tahoma"/>
                <a:cs typeface="Tahoma"/>
              </a:rPr>
              <a:t> 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built.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Though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application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chatbots</a:t>
            </a:r>
            <a:r>
              <a:rPr dirty="0" sz="1100" spc="15">
                <a:latin typeface="Tahoma"/>
                <a:cs typeface="Tahoma"/>
              </a:rPr>
              <a:t> 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integrated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kinds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services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users.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above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survey,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easily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conclude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playing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major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role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years 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almost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fields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education,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transportation,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medicine,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etc.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Also,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developed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various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design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techniques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services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 provided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algorithms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backend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depends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design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platforms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know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more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years!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2280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39367"/>
            <a:ext cx="4019550" cy="25806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589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S.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Meshram,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N.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Naik,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M.</a:t>
            </a:r>
            <a:r>
              <a:rPr dirty="0" sz="1100" spc="20">
                <a:latin typeface="Tahoma"/>
                <a:cs typeface="Tahoma"/>
              </a:rPr>
              <a:t> VR,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T.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Kharche,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”Conversational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AI: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Chatbots,”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International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Conference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Intelligent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Technologies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(CONIT),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Hubli,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India,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2021,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pp.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1-6,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doi: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10.1109/CONIT51480.2021.9498508.</a:t>
            </a:r>
            <a:endParaRPr sz="1100">
              <a:latin typeface="Tahoma"/>
              <a:cs typeface="Tahoma"/>
            </a:endParaRPr>
          </a:p>
          <a:p>
            <a:pPr marL="12700" marR="31750">
              <a:lnSpc>
                <a:spcPct val="102600"/>
              </a:lnSpc>
              <a:spcBef>
                <a:spcPts val="600"/>
              </a:spcBef>
            </a:pPr>
            <a:r>
              <a:rPr dirty="0" sz="1100" spc="15">
                <a:latin typeface="Tahoma"/>
                <a:cs typeface="Tahoma"/>
              </a:rPr>
              <a:t>A.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Mondal,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M.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Das,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Nagpal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K.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Garda,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”Chatbot: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automated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educational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domain,”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2018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International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Joint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Symposium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Artificial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Intelligence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Natural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Language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Processing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(iSAI-NLP),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Pattaya,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Thailand,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2018,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pp.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1-5,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doi: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10.1109/iSAI-NLP.2018.8692927..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 spc="-40">
                <a:latin typeface="Tahoma"/>
                <a:cs typeface="Tahoma"/>
              </a:rPr>
              <a:t>Savanur,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N.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M,</a:t>
            </a:r>
            <a:r>
              <a:rPr dirty="0" sz="1100" spc="15">
                <a:latin typeface="Tahoma"/>
                <a:cs typeface="Tahoma"/>
              </a:rPr>
              <a:t> A. </a:t>
            </a:r>
            <a:r>
              <a:rPr dirty="0" sz="1100" spc="105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”Application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Chatbot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consumer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perspective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Artificial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Intelligence,”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2021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6th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International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Conference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Communication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Electronics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Systems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(ICCES),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Coimbatre,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India,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2021,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pp.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1479-1483,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doi: </a:t>
            </a:r>
            <a:r>
              <a:rPr dirty="0" sz="1100" spc="-40">
                <a:latin typeface="Tahoma"/>
                <a:cs typeface="Tahoma"/>
              </a:rPr>
              <a:t> 10.1109/ICCES51350.2021.9488990.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8703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323312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827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Thanking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Slide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591985"/>
            <a:ext cx="4287926" cy="24119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8569" y="1218538"/>
            <a:ext cx="109029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The</a:t>
            </a:r>
            <a:r>
              <a:rPr dirty="0" spc="-85"/>
              <a:t> </a:t>
            </a:r>
            <a:r>
              <a:rPr dirty="0" spc="-105"/>
              <a:t>End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863764"/>
            <a:ext cx="4483735" cy="261620"/>
            <a:chOff x="87743" y="863764"/>
            <a:chExt cx="4483735" cy="261620"/>
          </a:xfrm>
        </p:grpSpPr>
        <p:sp>
          <p:nvSpPr>
            <p:cNvPr id="4" name="object 4"/>
            <p:cNvSpPr/>
            <p:nvPr/>
          </p:nvSpPr>
          <p:spPr>
            <a:xfrm>
              <a:off x="87743" y="86376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544" y="927019"/>
              <a:ext cx="4432935" cy="198120"/>
            </a:xfrm>
            <a:custGeom>
              <a:avLst/>
              <a:gdLst/>
              <a:ahLst/>
              <a:cxnLst/>
              <a:rect l="l" t="t" r="r" b="b"/>
              <a:pathLst>
                <a:path w="4432935" h="198119">
                  <a:moveTo>
                    <a:pt x="4432566" y="0"/>
                  </a:moveTo>
                  <a:lnTo>
                    <a:pt x="0" y="0"/>
                  </a:lnTo>
                  <a:lnTo>
                    <a:pt x="0" y="197909"/>
                  </a:lnTo>
                  <a:lnTo>
                    <a:pt x="4432566" y="1979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43" y="908183"/>
              <a:ext cx="4432935" cy="166370"/>
            </a:xfrm>
            <a:custGeom>
              <a:avLst/>
              <a:gdLst/>
              <a:ahLst/>
              <a:cxnLst/>
              <a:rect l="l" t="t" r="r" b="b"/>
              <a:pathLst>
                <a:path w="4432935" h="166369">
                  <a:moveTo>
                    <a:pt x="4432566" y="0"/>
                  </a:moveTo>
                  <a:lnTo>
                    <a:pt x="0" y="0"/>
                  </a:lnTo>
                  <a:lnTo>
                    <a:pt x="0" y="115144"/>
                  </a:lnTo>
                  <a:lnTo>
                    <a:pt x="4008" y="134869"/>
                  </a:lnTo>
                  <a:lnTo>
                    <a:pt x="14922" y="151022"/>
                  </a:lnTo>
                  <a:lnTo>
                    <a:pt x="31075" y="161936"/>
                  </a:lnTo>
                  <a:lnTo>
                    <a:pt x="50800" y="165945"/>
                  </a:lnTo>
                  <a:lnTo>
                    <a:pt x="4381765" y="165945"/>
                  </a:lnTo>
                  <a:lnTo>
                    <a:pt x="4401490" y="161936"/>
                  </a:lnTo>
                  <a:lnTo>
                    <a:pt x="4417643" y="151022"/>
                  </a:lnTo>
                  <a:lnTo>
                    <a:pt x="4428558" y="134869"/>
                  </a:lnTo>
                  <a:lnTo>
                    <a:pt x="4432566" y="11514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6702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4913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3123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451303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844" y="878457"/>
            <a:ext cx="4356100" cy="18535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Introduction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ahoma"/>
              <a:cs typeface="Tahoma"/>
            </a:endParaRPr>
          </a:p>
          <a:p>
            <a:pPr marL="289560" marR="142240">
              <a:lnSpc>
                <a:spcPct val="102600"/>
              </a:lnSpc>
            </a:pPr>
            <a:r>
              <a:rPr dirty="0" sz="1100" spc="-80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Today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world,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Chatbot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plays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important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role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people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life.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communication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interaction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purpose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human.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Tahoma"/>
                <a:cs typeface="Tahoma"/>
              </a:rPr>
              <a:t>Due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existence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Natural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interaction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humans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computers,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useful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humans.</a:t>
            </a:r>
            <a:endParaRPr sz="1100">
              <a:latin typeface="Tahoma"/>
              <a:cs typeface="Tahoma"/>
            </a:endParaRPr>
          </a:p>
          <a:p>
            <a:pPr marL="289560" marR="214629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helps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learn,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think,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communicate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humans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problems.</a:t>
            </a:r>
            <a:endParaRPr sz="1100">
              <a:latin typeface="Tahoma"/>
              <a:cs typeface="Tahoma"/>
            </a:endParaRPr>
          </a:p>
          <a:p>
            <a:pPr marL="289560" marR="210820">
              <a:lnSpc>
                <a:spcPct val="102600"/>
              </a:lnSpc>
              <a:spcBef>
                <a:spcPts val="600"/>
              </a:spcBef>
            </a:pPr>
            <a:r>
              <a:rPr dirty="0" sz="1100" spc="-15">
                <a:latin typeface="Tahoma"/>
                <a:cs typeface="Tahoma"/>
              </a:rPr>
              <a:t>Chatbot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classified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two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web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Chabot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standalone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76846"/>
            <a:ext cx="65265" cy="652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2932" y="793393"/>
            <a:ext cx="4078604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619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Due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advancement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developed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field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machine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learning </a:t>
            </a:r>
            <a:r>
              <a:rPr dirty="0" sz="1100" spc="-40">
                <a:latin typeface="Tahoma"/>
                <a:cs typeface="Tahoma"/>
              </a:rPr>
              <a:t> algorithms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deep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learning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combined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artificial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intelligence,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dominated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works.</a:t>
            </a:r>
            <a:endParaRPr sz="1100">
              <a:latin typeface="Tahoma"/>
              <a:cs typeface="Tahoma"/>
            </a:endParaRPr>
          </a:p>
          <a:p>
            <a:pPr marL="12700" marR="43180">
              <a:lnSpc>
                <a:spcPct val="102699"/>
              </a:lnSpc>
              <a:spcBef>
                <a:spcPts val="595"/>
              </a:spcBef>
            </a:pPr>
            <a:r>
              <a:rPr dirty="0" sz="1100" spc="-25">
                <a:latin typeface="Tahoma"/>
                <a:cs typeface="Tahoma"/>
              </a:rPr>
              <a:t>Chatbots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-65">
                <a:latin typeface="Tahoma"/>
                <a:cs typeface="Tahoma"/>
              </a:rPr>
              <a:t> feed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kind </a:t>
            </a:r>
            <a:r>
              <a:rPr dirty="0" sz="1100" spc="-35">
                <a:latin typeface="Tahoma"/>
                <a:cs typeface="Tahoma"/>
              </a:rPr>
              <a:t>of information like </a:t>
            </a:r>
            <a:r>
              <a:rPr dirty="0" sz="1100" spc="-55">
                <a:latin typeface="Tahoma"/>
                <a:cs typeface="Tahoma"/>
              </a:rPr>
              <a:t>human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intelligence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seeking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correct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asks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queries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00"/>
              </a:spcBef>
            </a:pPr>
            <a:r>
              <a:rPr dirty="0" sz="1100">
                <a:latin typeface="Tahoma"/>
                <a:cs typeface="Tahoma"/>
              </a:rPr>
              <a:t>Most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chatbots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works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basic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these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three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properties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namely: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Entities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Intents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Responses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6898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89048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72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396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15265" marR="77470">
              <a:lnSpc>
                <a:spcPct val="102699"/>
              </a:lnSpc>
              <a:spcBef>
                <a:spcPts val="55"/>
              </a:spcBef>
            </a:pPr>
            <a:r>
              <a:rPr dirty="0" spc="65"/>
              <a:t>A</a:t>
            </a:r>
            <a:r>
              <a:rPr dirty="0" spc="20"/>
              <a:t> </a:t>
            </a:r>
            <a:r>
              <a:rPr dirty="0" spc="-15"/>
              <a:t>Chatbot</a:t>
            </a:r>
            <a:r>
              <a:rPr dirty="0" spc="15"/>
              <a:t> </a:t>
            </a:r>
            <a:r>
              <a:rPr dirty="0" spc="-15"/>
              <a:t>that</a:t>
            </a:r>
            <a:r>
              <a:rPr dirty="0" spc="20"/>
              <a:t> </a:t>
            </a:r>
            <a:r>
              <a:rPr dirty="0" spc="-45"/>
              <a:t>can</a:t>
            </a:r>
            <a:r>
              <a:rPr dirty="0" spc="20"/>
              <a:t> </a:t>
            </a:r>
            <a:r>
              <a:rPr dirty="0" spc="-50"/>
              <a:t>handle</a:t>
            </a:r>
            <a:r>
              <a:rPr dirty="0" spc="20"/>
              <a:t> </a:t>
            </a:r>
            <a:r>
              <a:rPr dirty="0" spc="-45"/>
              <a:t>customer</a:t>
            </a:r>
            <a:r>
              <a:rPr dirty="0" spc="20"/>
              <a:t> </a:t>
            </a:r>
            <a:r>
              <a:rPr dirty="0" spc="-40"/>
              <a:t>inquiries</a:t>
            </a:r>
            <a:r>
              <a:rPr dirty="0" spc="20"/>
              <a:t> </a:t>
            </a:r>
            <a:r>
              <a:rPr dirty="0" spc="-50"/>
              <a:t>and</a:t>
            </a:r>
            <a:r>
              <a:rPr dirty="0" spc="20"/>
              <a:t> </a:t>
            </a:r>
            <a:r>
              <a:rPr dirty="0" spc="-40"/>
              <a:t>support</a:t>
            </a:r>
            <a:r>
              <a:rPr dirty="0" spc="20"/>
              <a:t> </a:t>
            </a:r>
            <a:r>
              <a:rPr dirty="0" spc="-55"/>
              <a:t>requests </a:t>
            </a:r>
            <a:r>
              <a:rPr dirty="0" spc="-330"/>
              <a:t> </a:t>
            </a:r>
            <a:r>
              <a:rPr dirty="0" spc="-30"/>
              <a:t>efficiently</a:t>
            </a:r>
            <a:r>
              <a:rPr dirty="0" spc="15"/>
              <a:t> </a:t>
            </a:r>
            <a:r>
              <a:rPr dirty="0" spc="-50"/>
              <a:t>across</a:t>
            </a:r>
            <a:r>
              <a:rPr dirty="0" spc="20"/>
              <a:t> </a:t>
            </a:r>
            <a:r>
              <a:rPr dirty="0" spc="-50"/>
              <a:t>various</a:t>
            </a:r>
            <a:r>
              <a:rPr dirty="0" spc="20"/>
              <a:t> </a:t>
            </a:r>
            <a:r>
              <a:rPr dirty="0" spc="-40"/>
              <a:t>industries.</a:t>
            </a:r>
          </a:p>
          <a:p>
            <a:pPr marL="215265" marR="5080">
              <a:lnSpc>
                <a:spcPct val="102600"/>
              </a:lnSpc>
              <a:spcBef>
                <a:spcPts val="595"/>
              </a:spcBef>
            </a:pPr>
            <a:r>
              <a:rPr dirty="0" spc="-25"/>
              <a:t>Chatbots</a:t>
            </a:r>
            <a:r>
              <a:rPr dirty="0" spc="20"/>
              <a:t> </a:t>
            </a:r>
            <a:r>
              <a:rPr dirty="0" spc="-25"/>
              <a:t>in</a:t>
            </a:r>
            <a:r>
              <a:rPr dirty="0" spc="25"/>
              <a:t> </a:t>
            </a:r>
            <a:r>
              <a:rPr dirty="0" spc="-50"/>
              <a:t>enhancing</a:t>
            </a:r>
            <a:r>
              <a:rPr dirty="0" spc="25"/>
              <a:t> </a:t>
            </a:r>
            <a:r>
              <a:rPr dirty="0" spc="-40"/>
              <a:t>the</a:t>
            </a:r>
            <a:r>
              <a:rPr dirty="0" spc="20"/>
              <a:t> </a:t>
            </a:r>
            <a:r>
              <a:rPr dirty="0" spc="-45"/>
              <a:t>customer</a:t>
            </a:r>
            <a:r>
              <a:rPr dirty="0" spc="25"/>
              <a:t> </a:t>
            </a:r>
            <a:r>
              <a:rPr dirty="0" spc="-50"/>
              <a:t>shopping</a:t>
            </a:r>
            <a:r>
              <a:rPr dirty="0" spc="30"/>
              <a:t> </a:t>
            </a:r>
            <a:r>
              <a:rPr dirty="0" spc="-55"/>
              <a:t>experience,</a:t>
            </a:r>
            <a:r>
              <a:rPr dirty="0" spc="25"/>
              <a:t> </a:t>
            </a:r>
            <a:r>
              <a:rPr dirty="0" spc="-40"/>
              <a:t>providing </a:t>
            </a:r>
            <a:r>
              <a:rPr dirty="0" spc="-35"/>
              <a:t> product</a:t>
            </a:r>
            <a:r>
              <a:rPr dirty="0" spc="30"/>
              <a:t> </a:t>
            </a:r>
            <a:r>
              <a:rPr dirty="0" spc="-50"/>
              <a:t>recommendations,</a:t>
            </a:r>
            <a:r>
              <a:rPr dirty="0" spc="30"/>
              <a:t> </a:t>
            </a:r>
            <a:r>
              <a:rPr dirty="0" spc="-50"/>
              <a:t>and</a:t>
            </a:r>
            <a:r>
              <a:rPr dirty="0" spc="30"/>
              <a:t> </a:t>
            </a:r>
            <a:r>
              <a:rPr dirty="0" spc="-45"/>
              <a:t>resolving</a:t>
            </a:r>
            <a:r>
              <a:rPr dirty="0" spc="30"/>
              <a:t> </a:t>
            </a:r>
            <a:r>
              <a:rPr dirty="0" spc="-35"/>
              <a:t>inquiries</a:t>
            </a:r>
            <a:r>
              <a:rPr dirty="0" spc="30"/>
              <a:t> </a:t>
            </a:r>
            <a:r>
              <a:rPr dirty="0" spc="-25"/>
              <a:t>in</a:t>
            </a:r>
            <a:r>
              <a:rPr dirty="0" spc="35"/>
              <a:t> </a:t>
            </a:r>
            <a:r>
              <a:rPr dirty="0" spc="-40"/>
              <a:t>the</a:t>
            </a:r>
            <a:r>
              <a:rPr dirty="0" spc="25"/>
              <a:t> </a:t>
            </a:r>
            <a:r>
              <a:rPr dirty="0" spc="-60"/>
              <a:t>e-commerce </a:t>
            </a:r>
            <a:r>
              <a:rPr dirty="0" spc="-330"/>
              <a:t> </a:t>
            </a:r>
            <a:r>
              <a:rPr dirty="0" spc="-45"/>
              <a:t>industry.</a:t>
            </a:r>
          </a:p>
          <a:p>
            <a:pPr marL="215265" marR="54610">
              <a:lnSpc>
                <a:spcPct val="102699"/>
              </a:lnSpc>
              <a:spcBef>
                <a:spcPts val="600"/>
              </a:spcBef>
            </a:pPr>
            <a:r>
              <a:rPr dirty="0" spc="65"/>
              <a:t>A </a:t>
            </a:r>
            <a:r>
              <a:rPr dirty="0" spc="-15"/>
              <a:t>Chatbot that </a:t>
            </a:r>
            <a:r>
              <a:rPr dirty="0" spc="-70"/>
              <a:t>serves</a:t>
            </a:r>
            <a:r>
              <a:rPr dirty="0" spc="-65"/>
              <a:t> as</a:t>
            </a:r>
            <a:r>
              <a:rPr dirty="0" spc="-60"/>
              <a:t> </a:t>
            </a:r>
            <a:r>
              <a:rPr dirty="0" spc="-55"/>
              <a:t>a </a:t>
            </a:r>
            <a:r>
              <a:rPr dirty="0" spc="-20"/>
              <a:t>virtual </a:t>
            </a:r>
            <a:r>
              <a:rPr dirty="0" spc="-25"/>
              <a:t>tutor, </a:t>
            </a:r>
            <a:r>
              <a:rPr dirty="0" spc="-45"/>
              <a:t>helping students </a:t>
            </a:r>
            <a:r>
              <a:rPr dirty="0" spc="-25"/>
              <a:t>with </a:t>
            </a:r>
            <a:r>
              <a:rPr dirty="0" spc="-30"/>
              <a:t>their </a:t>
            </a:r>
            <a:r>
              <a:rPr dirty="0" spc="-330"/>
              <a:t> </a:t>
            </a:r>
            <a:r>
              <a:rPr dirty="0" spc="-60"/>
              <a:t>homework</a:t>
            </a:r>
            <a:r>
              <a:rPr dirty="0" spc="15"/>
              <a:t> </a:t>
            </a:r>
            <a:r>
              <a:rPr dirty="0" spc="-50"/>
              <a:t>and</a:t>
            </a:r>
            <a:r>
              <a:rPr dirty="0" spc="20"/>
              <a:t> </a:t>
            </a:r>
            <a:r>
              <a:rPr dirty="0" spc="-40"/>
              <a:t>providing</a:t>
            </a:r>
            <a:r>
              <a:rPr dirty="0" spc="20"/>
              <a:t> </a:t>
            </a:r>
            <a:r>
              <a:rPr dirty="0" spc="-40"/>
              <a:t>explanations</a:t>
            </a:r>
            <a:r>
              <a:rPr dirty="0" spc="20"/>
              <a:t> </a:t>
            </a:r>
            <a:r>
              <a:rPr dirty="0" spc="-45"/>
              <a:t>for</a:t>
            </a:r>
            <a:r>
              <a:rPr dirty="0" spc="20"/>
              <a:t> </a:t>
            </a:r>
            <a:r>
              <a:rPr dirty="0" spc="-50"/>
              <a:t>various</a:t>
            </a:r>
            <a:r>
              <a:rPr dirty="0" spc="20"/>
              <a:t> </a:t>
            </a:r>
            <a:r>
              <a:rPr dirty="0" spc="-45"/>
              <a:t>subjects.</a:t>
            </a:r>
          </a:p>
          <a:p>
            <a:pPr marL="215265" marR="260350">
              <a:lnSpc>
                <a:spcPct val="102699"/>
              </a:lnSpc>
              <a:spcBef>
                <a:spcPts val="595"/>
              </a:spcBef>
            </a:pPr>
            <a:r>
              <a:rPr dirty="0" spc="65"/>
              <a:t>A</a:t>
            </a:r>
            <a:r>
              <a:rPr dirty="0" spc="25"/>
              <a:t> </a:t>
            </a:r>
            <a:r>
              <a:rPr dirty="0" spc="-15"/>
              <a:t>Chatbot</a:t>
            </a:r>
            <a:r>
              <a:rPr dirty="0" spc="20"/>
              <a:t> </a:t>
            </a:r>
            <a:r>
              <a:rPr dirty="0" spc="-15"/>
              <a:t>that</a:t>
            </a:r>
            <a:r>
              <a:rPr dirty="0" spc="25"/>
              <a:t> </a:t>
            </a:r>
            <a:r>
              <a:rPr dirty="0" spc="-45"/>
              <a:t>can</a:t>
            </a:r>
            <a:r>
              <a:rPr dirty="0" spc="25"/>
              <a:t> </a:t>
            </a:r>
            <a:r>
              <a:rPr dirty="0" spc="-35"/>
              <a:t>translate</a:t>
            </a:r>
            <a:r>
              <a:rPr dirty="0" spc="25"/>
              <a:t> </a:t>
            </a:r>
            <a:r>
              <a:rPr dirty="0" spc="-45"/>
              <a:t>conversations</a:t>
            </a:r>
            <a:r>
              <a:rPr dirty="0" spc="25"/>
              <a:t> </a:t>
            </a:r>
            <a:r>
              <a:rPr dirty="0" spc="-25"/>
              <a:t>in</a:t>
            </a:r>
            <a:r>
              <a:rPr dirty="0" spc="25"/>
              <a:t> </a:t>
            </a:r>
            <a:r>
              <a:rPr dirty="0" spc="-40"/>
              <a:t>real-time</a:t>
            </a:r>
            <a:r>
              <a:rPr dirty="0" spc="25"/>
              <a:t> </a:t>
            </a:r>
            <a:r>
              <a:rPr dirty="0" spc="-70"/>
              <a:t>between </a:t>
            </a:r>
            <a:r>
              <a:rPr dirty="0" spc="-325"/>
              <a:t> </a:t>
            </a:r>
            <a:r>
              <a:rPr dirty="0" spc="-25"/>
              <a:t>multiple</a:t>
            </a:r>
            <a:r>
              <a:rPr dirty="0" spc="15"/>
              <a:t> </a:t>
            </a:r>
            <a:r>
              <a:rPr dirty="0" spc="-55"/>
              <a:t>languages.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5973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5187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71941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296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592049"/>
            <a:ext cx="4287812" cy="24118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03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Literature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5324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69795"/>
            <a:ext cx="4042410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author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John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Mclntire,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Lindsey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K.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Mclntire,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Havig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survey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provides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service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people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communicate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through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chatbot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interface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client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side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application.</a:t>
            </a:r>
            <a:endParaRPr sz="1100">
              <a:latin typeface="Tahoma"/>
              <a:cs typeface="Tahoma"/>
            </a:endParaRPr>
          </a:p>
          <a:p>
            <a:pPr algn="just" marL="12700" marR="10033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authors </a:t>
            </a:r>
            <a:r>
              <a:rPr dirty="0" sz="1100" spc="-60">
                <a:latin typeface="Tahoma"/>
                <a:cs typeface="Tahoma"/>
              </a:rPr>
              <a:t>Sameera </a:t>
            </a: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 spc="-20">
                <a:latin typeface="Tahoma"/>
                <a:cs typeface="Tahoma"/>
              </a:rPr>
              <a:t>Abdul-Kader, </a:t>
            </a:r>
            <a:r>
              <a:rPr dirty="0" sz="1100" spc="-5">
                <a:latin typeface="Tahoma"/>
                <a:cs typeface="Tahoma"/>
              </a:rPr>
              <a:t>Dr. </a:t>
            </a: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35">
                <a:latin typeface="Tahoma"/>
                <a:cs typeface="Tahoma"/>
              </a:rPr>
              <a:t>Woods </a:t>
            </a:r>
            <a:r>
              <a:rPr dirty="0" sz="1100" spc="-55">
                <a:latin typeface="Tahoma"/>
                <a:cs typeface="Tahoma"/>
              </a:rPr>
              <a:t>proposed 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survey </a:t>
            </a:r>
            <a:r>
              <a:rPr dirty="0" sz="1100" spc="-50">
                <a:latin typeface="Tahoma"/>
                <a:cs typeface="Tahoma"/>
              </a:rPr>
              <a:t>paper </a:t>
            </a:r>
            <a:r>
              <a:rPr dirty="0" sz="1100" spc="-30">
                <a:latin typeface="Tahoma"/>
                <a:cs typeface="Tahoma"/>
              </a:rPr>
              <a:t>including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various </a:t>
            </a:r>
            <a:r>
              <a:rPr dirty="0" sz="1100" spc="-55">
                <a:latin typeface="Tahoma"/>
                <a:cs typeface="Tahoma"/>
              </a:rPr>
              <a:t>design framework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chatbot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speciality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through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speech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79511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89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Algorithms/Methods/Technology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1268703"/>
            <a:ext cx="401002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30">
                <a:latin typeface="Tahoma"/>
                <a:cs typeface="Tahoma"/>
              </a:rPr>
              <a:t>Na¨ıve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Bayes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Algorithm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Support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Machine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Natural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50">
                <a:latin typeface="Tahoma"/>
                <a:cs typeface="Tahoma"/>
              </a:rPr>
              <a:t> processing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(NLP)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Recurrent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neural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networks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(RNN)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short-term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memory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(LSTM)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Markov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text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generation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Grammar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Parsing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Algorithms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65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Comparision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Methods/Technology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003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26591"/>
            <a:ext cx="4079875" cy="212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Rule-Based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Chatbots:</a:t>
            </a:r>
            <a:endParaRPr sz="1100">
              <a:latin typeface="Tahoma"/>
              <a:cs typeface="Tahoma"/>
            </a:endParaRPr>
          </a:p>
          <a:p>
            <a:pPr marL="289560" marR="25400">
              <a:lnSpc>
                <a:spcPts val="1200"/>
              </a:lnSpc>
              <a:spcBef>
                <a:spcPts val="25"/>
              </a:spcBef>
              <a:buSzPct val="90000"/>
              <a:buAutoNum type="arabicParenR"/>
              <a:tabLst>
                <a:tab pos="403225" algn="l"/>
              </a:tabLst>
            </a:pPr>
            <a:r>
              <a:rPr dirty="0" sz="1000" spc="-15">
                <a:latin typeface="Tahoma"/>
                <a:cs typeface="Tahoma"/>
              </a:rPr>
              <a:t>Pattern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Matching:</a:t>
            </a:r>
            <a:r>
              <a:rPr dirty="0" sz="1000" spc="1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Rule-based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chatbots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use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predefined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rules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patterns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match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input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generate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responses.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rules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 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keywords,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regular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expressions,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simple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if-else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statements.</a:t>
            </a:r>
            <a:endParaRPr sz="1000">
              <a:latin typeface="Tahoma"/>
              <a:cs typeface="Tahoma"/>
            </a:endParaRPr>
          </a:p>
          <a:p>
            <a:pPr marL="289560" marR="139700">
              <a:lnSpc>
                <a:spcPct val="100000"/>
              </a:lnSpc>
              <a:spcBef>
                <a:spcPts val="150"/>
              </a:spcBef>
              <a:buSzPct val="90000"/>
              <a:buAutoNum type="arabicParenR"/>
              <a:tabLst>
                <a:tab pos="403225" algn="l"/>
              </a:tabLst>
            </a:pPr>
            <a:r>
              <a:rPr dirty="0" sz="1000" spc="-25">
                <a:latin typeface="Tahoma"/>
                <a:cs typeface="Tahoma"/>
              </a:rPr>
              <a:t>Decision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Trees: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Chatbots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use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decision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trees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make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responses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inputs,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following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predefined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branching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structure.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310"/>
              </a:lnSpc>
              <a:spcBef>
                <a:spcPts val="345"/>
              </a:spcBef>
            </a:pPr>
            <a:r>
              <a:rPr dirty="0" sz="1100" spc="-25">
                <a:latin typeface="Tahoma"/>
                <a:cs typeface="Tahoma"/>
              </a:rPr>
              <a:t>Machine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Learning-Based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Chatbots: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  <a:buAutoNum type="arabicParenR"/>
              <a:tabLst>
                <a:tab pos="444500" algn="l"/>
              </a:tabLst>
            </a:pPr>
            <a:r>
              <a:rPr dirty="0" sz="1000" spc="-40">
                <a:latin typeface="Tahoma"/>
                <a:cs typeface="Tahoma"/>
              </a:rPr>
              <a:t>Intent </a:t>
            </a:r>
            <a:r>
              <a:rPr dirty="0" sz="1000" spc="-30">
                <a:latin typeface="Tahoma"/>
                <a:cs typeface="Tahoma"/>
              </a:rPr>
              <a:t>Recognition: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Machine </a:t>
            </a:r>
            <a:r>
              <a:rPr dirty="0" sz="1000" spc="-40">
                <a:latin typeface="Tahoma"/>
                <a:cs typeface="Tahoma"/>
              </a:rPr>
              <a:t>learning models, </a:t>
            </a:r>
            <a:r>
              <a:rPr dirty="0" sz="1000" spc="-45">
                <a:latin typeface="Tahoma"/>
                <a:cs typeface="Tahoma"/>
              </a:rPr>
              <a:t>such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logistic 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regression,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support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vector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machines,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neural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networks,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intents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training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  <a:p>
            <a:pPr algn="just" marL="289560" marR="66675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44500" algn="l"/>
              </a:tabLst>
            </a:pPr>
            <a:r>
              <a:rPr dirty="0" sz="1000" spc="-50">
                <a:latin typeface="Tahoma"/>
                <a:cs typeface="Tahoma"/>
              </a:rPr>
              <a:t>Response </a:t>
            </a:r>
            <a:r>
              <a:rPr dirty="0" sz="1000" spc="-45">
                <a:latin typeface="Tahoma"/>
                <a:cs typeface="Tahoma"/>
              </a:rPr>
              <a:t>Generation: </a:t>
            </a:r>
            <a:r>
              <a:rPr dirty="0" sz="1000" spc="-50">
                <a:latin typeface="Tahoma"/>
                <a:cs typeface="Tahoma"/>
              </a:rPr>
              <a:t>Sequence-to-sequence </a:t>
            </a:r>
            <a:r>
              <a:rPr dirty="0" sz="1000" spc="-40">
                <a:latin typeface="Tahoma"/>
                <a:cs typeface="Tahoma"/>
              </a:rPr>
              <a:t>models, </a:t>
            </a:r>
            <a:r>
              <a:rPr dirty="0" sz="1000" spc="-30">
                <a:latin typeface="Tahoma"/>
                <a:cs typeface="Tahoma"/>
              </a:rPr>
              <a:t>like </a:t>
            </a:r>
            <a:r>
              <a:rPr dirty="0" sz="1000" spc="55">
                <a:latin typeface="Tahoma"/>
                <a:cs typeface="Tahoma"/>
              </a:rPr>
              <a:t>LSTM </a:t>
            </a:r>
            <a:r>
              <a:rPr dirty="0" sz="1000" spc="-50">
                <a:latin typeface="Tahoma"/>
                <a:cs typeface="Tahoma"/>
              </a:rPr>
              <a:t>or </a:t>
            </a:r>
            <a:r>
              <a:rPr dirty="0" sz="1000" spc="-45">
                <a:latin typeface="Tahoma"/>
                <a:cs typeface="Tahoma"/>
              </a:rPr>
              <a:t> transformer-based models </a:t>
            </a:r>
            <a:r>
              <a:rPr dirty="0" sz="1000" spc="-40">
                <a:latin typeface="Tahoma"/>
                <a:cs typeface="Tahoma"/>
              </a:rPr>
              <a:t>(e.g., </a:t>
            </a:r>
            <a:r>
              <a:rPr dirty="0" sz="1000" spc="5">
                <a:latin typeface="Tahoma"/>
                <a:cs typeface="Tahoma"/>
              </a:rPr>
              <a:t>GPT-3), </a:t>
            </a:r>
            <a:r>
              <a:rPr dirty="0" sz="1000" spc="-40">
                <a:latin typeface="Tahoma"/>
                <a:cs typeface="Tahoma"/>
              </a:rPr>
              <a:t>can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55">
                <a:latin typeface="Tahoma"/>
                <a:cs typeface="Tahoma"/>
              </a:rPr>
              <a:t>employed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generate 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responses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inputs.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04530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5245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806516"/>
            <a:ext cx="4374613" cy="19537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25"/>
              <a:t>Amit</a:t>
            </a:r>
            <a:r>
              <a:rPr dirty="0" spc="35"/>
              <a:t> </a:t>
            </a:r>
            <a:r>
              <a:rPr dirty="0" spc="-20"/>
              <a:t>Swami</a:t>
            </a:r>
            <a:r>
              <a:rPr dirty="0" spc="135"/>
              <a:t> </a:t>
            </a:r>
            <a:r>
              <a:rPr dirty="0" spc="140"/>
              <a:t> </a:t>
            </a:r>
            <a:r>
              <a:rPr dirty="0" spc="25"/>
              <a:t>(VPKBIET)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9660" y="3351784"/>
            <a:ext cx="688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Seminar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Short</a:t>
            </a: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Title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Swami Amit Bandu ` `%%%`#`&amp;12_`__~~~ౡ氀猀攀   怀 怀───怀⌀怀☀㄀㈀开怀开开縀縀縌慬se</dc:creator>
  <dc:title>CHATBOTS</dc:title>
  <dcterms:created xsi:type="dcterms:W3CDTF">2023-10-04T16:33:57Z</dcterms:created>
  <dcterms:modified xsi:type="dcterms:W3CDTF">2023-10-04T16:33:57Z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2023-10-04T00:00:00Z</vt:filetime>
  </property>
</Properties>
</file>