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0" r:id="rId3"/>
    <p:sldId id="257" r:id="rId4"/>
    <p:sldId id="258" r:id="rId5"/>
    <p:sldId id="266" r:id="rId6"/>
    <p:sldId id="262" r:id="rId7"/>
    <p:sldId id="259" r:id="rId8"/>
    <p:sldId id="261" r:id="rId9"/>
    <p:sldId id="263"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p:cViewPr varScale="1">
        <p:scale>
          <a:sx n="92" d="100"/>
          <a:sy n="92" d="100"/>
        </p:scale>
        <p:origin x="-82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474150-99BA-46C3-857D-76E744FDFB9F}" type="datetimeFigureOut">
              <a:rPr lang="en-US" smtClean="0"/>
              <a:t>6/10/2015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FFA64E-A65E-430E-813F-4A218F2D8BAC}" type="slidenum">
              <a:rPr lang="en-US" smtClean="0"/>
              <a:t>‹#›</a:t>
            </a:fld>
            <a:endParaRPr lang="en-US"/>
          </a:p>
        </p:txBody>
      </p:sp>
    </p:spTree>
    <p:extLst>
      <p:ext uri="{BB962C8B-B14F-4D97-AF65-F5344CB8AC3E}">
        <p14:creationId xmlns:p14="http://schemas.microsoft.com/office/powerpoint/2010/main" val="1473022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FFA64E-A65E-430E-813F-4A218F2D8BAC}" type="slidenum">
              <a:rPr lang="en-US" smtClean="0"/>
              <a:t>7</a:t>
            </a:fld>
            <a:endParaRPr lang="en-US"/>
          </a:p>
        </p:txBody>
      </p:sp>
    </p:spTree>
    <p:extLst>
      <p:ext uri="{BB962C8B-B14F-4D97-AF65-F5344CB8AC3E}">
        <p14:creationId xmlns:p14="http://schemas.microsoft.com/office/powerpoint/2010/main" val="89105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FFA64E-A65E-430E-813F-4A218F2D8BAC}" type="slidenum">
              <a:rPr lang="en-US" smtClean="0"/>
              <a:t>11</a:t>
            </a:fld>
            <a:endParaRPr lang="en-US"/>
          </a:p>
        </p:txBody>
      </p:sp>
    </p:spTree>
    <p:extLst>
      <p:ext uri="{BB962C8B-B14F-4D97-AF65-F5344CB8AC3E}">
        <p14:creationId xmlns:p14="http://schemas.microsoft.com/office/powerpoint/2010/main" val="3536862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7A4792-F0BE-485D-8FFD-365913B1C9B8}" type="datetimeFigureOut">
              <a:rPr lang="en-US" smtClean="0"/>
              <a:t>6/10/2015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5C8487E-5D64-4F03-B9E3-E222473B197E}" type="slidenum">
              <a:rPr lang="en-US" smtClean="0"/>
              <a:t>‹#›</a:t>
            </a:fld>
            <a:endParaRPr lang="en-US" dirty="0"/>
          </a:p>
        </p:txBody>
      </p:sp>
    </p:spTree>
    <p:extLst>
      <p:ext uri="{BB962C8B-B14F-4D97-AF65-F5344CB8AC3E}">
        <p14:creationId xmlns:p14="http://schemas.microsoft.com/office/powerpoint/2010/main" val="2670387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7A4792-F0BE-485D-8FFD-365913B1C9B8}" type="datetimeFigureOut">
              <a:rPr lang="en-US" smtClean="0"/>
              <a:t>6/10/2015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5C8487E-5D64-4F03-B9E3-E222473B197E}" type="slidenum">
              <a:rPr lang="en-US" smtClean="0"/>
              <a:t>‹#›</a:t>
            </a:fld>
            <a:endParaRPr lang="en-US" dirty="0"/>
          </a:p>
        </p:txBody>
      </p:sp>
    </p:spTree>
    <p:extLst>
      <p:ext uri="{BB962C8B-B14F-4D97-AF65-F5344CB8AC3E}">
        <p14:creationId xmlns:p14="http://schemas.microsoft.com/office/powerpoint/2010/main" val="1414032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7A4792-F0BE-485D-8FFD-365913B1C9B8}" type="datetimeFigureOut">
              <a:rPr lang="en-US" smtClean="0"/>
              <a:t>6/10/2015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5C8487E-5D64-4F03-B9E3-E222473B197E}" type="slidenum">
              <a:rPr lang="en-US" smtClean="0"/>
              <a:t>‹#›</a:t>
            </a:fld>
            <a:endParaRPr lang="en-US" dirty="0"/>
          </a:p>
        </p:txBody>
      </p:sp>
    </p:spTree>
    <p:extLst>
      <p:ext uri="{BB962C8B-B14F-4D97-AF65-F5344CB8AC3E}">
        <p14:creationId xmlns:p14="http://schemas.microsoft.com/office/powerpoint/2010/main" val="1657135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7A4792-F0BE-485D-8FFD-365913B1C9B8}" type="datetimeFigureOut">
              <a:rPr lang="en-US" smtClean="0"/>
              <a:t>6/10/2015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5C8487E-5D64-4F03-B9E3-E222473B197E}" type="slidenum">
              <a:rPr lang="en-US" smtClean="0"/>
              <a:t>‹#›</a:t>
            </a:fld>
            <a:endParaRPr lang="en-US" dirty="0"/>
          </a:p>
        </p:txBody>
      </p:sp>
    </p:spTree>
    <p:extLst>
      <p:ext uri="{BB962C8B-B14F-4D97-AF65-F5344CB8AC3E}">
        <p14:creationId xmlns:p14="http://schemas.microsoft.com/office/powerpoint/2010/main" val="3040629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7A4792-F0BE-485D-8FFD-365913B1C9B8}" type="datetimeFigureOut">
              <a:rPr lang="en-US" smtClean="0"/>
              <a:t>6/10/2015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5C8487E-5D64-4F03-B9E3-E222473B197E}" type="slidenum">
              <a:rPr lang="en-US" smtClean="0"/>
              <a:t>‹#›</a:t>
            </a:fld>
            <a:endParaRPr lang="en-US" dirty="0"/>
          </a:p>
        </p:txBody>
      </p:sp>
    </p:spTree>
    <p:extLst>
      <p:ext uri="{BB962C8B-B14F-4D97-AF65-F5344CB8AC3E}">
        <p14:creationId xmlns:p14="http://schemas.microsoft.com/office/powerpoint/2010/main" val="3842167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7A4792-F0BE-485D-8FFD-365913B1C9B8}" type="datetimeFigureOut">
              <a:rPr lang="en-US" smtClean="0"/>
              <a:t>6/10/2015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5C8487E-5D64-4F03-B9E3-E222473B197E}" type="slidenum">
              <a:rPr lang="en-US" smtClean="0"/>
              <a:t>‹#›</a:t>
            </a:fld>
            <a:endParaRPr lang="en-US" dirty="0"/>
          </a:p>
        </p:txBody>
      </p:sp>
    </p:spTree>
    <p:extLst>
      <p:ext uri="{BB962C8B-B14F-4D97-AF65-F5344CB8AC3E}">
        <p14:creationId xmlns:p14="http://schemas.microsoft.com/office/powerpoint/2010/main" val="49622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7A4792-F0BE-485D-8FFD-365913B1C9B8}" type="datetimeFigureOut">
              <a:rPr lang="en-US" smtClean="0"/>
              <a:t>6/10/2015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5C8487E-5D64-4F03-B9E3-E222473B197E}" type="slidenum">
              <a:rPr lang="en-US" smtClean="0"/>
              <a:t>‹#›</a:t>
            </a:fld>
            <a:endParaRPr lang="en-US" dirty="0"/>
          </a:p>
        </p:txBody>
      </p:sp>
    </p:spTree>
    <p:extLst>
      <p:ext uri="{BB962C8B-B14F-4D97-AF65-F5344CB8AC3E}">
        <p14:creationId xmlns:p14="http://schemas.microsoft.com/office/powerpoint/2010/main" val="3143464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7A4792-F0BE-485D-8FFD-365913B1C9B8}" type="datetimeFigureOut">
              <a:rPr lang="en-US" smtClean="0"/>
              <a:t>6/10/2015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5C8487E-5D64-4F03-B9E3-E222473B197E}" type="slidenum">
              <a:rPr lang="en-US" smtClean="0"/>
              <a:t>‹#›</a:t>
            </a:fld>
            <a:endParaRPr lang="en-US" dirty="0"/>
          </a:p>
        </p:txBody>
      </p:sp>
    </p:spTree>
    <p:extLst>
      <p:ext uri="{BB962C8B-B14F-4D97-AF65-F5344CB8AC3E}">
        <p14:creationId xmlns:p14="http://schemas.microsoft.com/office/powerpoint/2010/main" val="3837226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7A4792-F0BE-485D-8FFD-365913B1C9B8}" type="datetimeFigureOut">
              <a:rPr lang="en-US" smtClean="0"/>
              <a:t>6/10/2015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5C8487E-5D64-4F03-B9E3-E222473B197E}" type="slidenum">
              <a:rPr lang="en-US" smtClean="0"/>
              <a:t>‹#›</a:t>
            </a:fld>
            <a:endParaRPr lang="en-US" dirty="0"/>
          </a:p>
        </p:txBody>
      </p:sp>
    </p:spTree>
    <p:extLst>
      <p:ext uri="{BB962C8B-B14F-4D97-AF65-F5344CB8AC3E}">
        <p14:creationId xmlns:p14="http://schemas.microsoft.com/office/powerpoint/2010/main" val="1736323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7A4792-F0BE-485D-8FFD-365913B1C9B8}" type="datetimeFigureOut">
              <a:rPr lang="en-US" smtClean="0"/>
              <a:t>6/10/2015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5C8487E-5D64-4F03-B9E3-E222473B197E}" type="slidenum">
              <a:rPr lang="en-US" smtClean="0"/>
              <a:t>‹#›</a:t>
            </a:fld>
            <a:endParaRPr lang="en-US" dirty="0"/>
          </a:p>
        </p:txBody>
      </p:sp>
    </p:spTree>
    <p:extLst>
      <p:ext uri="{BB962C8B-B14F-4D97-AF65-F5344CB8AC3E}">
        <p14:creationId xmlns:p14="http://schemas.microsoft.com/office/powerpoint/2010/main" val="1214765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7A4792-F0BE-485D-8FFD-365913B1C9B8}" type="datetimeFigureOut">
              <a:rPr lang="en-US" smtClean="0"/>
              <a:t>6/10/2015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5C8487E-5D64-4F03-B9E3-E222473B197E}" type="slidenum">
              <a:rPr lang="en-US" smtClean="0"/>
              <a:t>‹#›</a:t>
            </a:fld>
            <a:endParaRPr lang="en-US" dirty="0"/>
          </a:p>
        </p:txBody>
      </p:sp>
    </p:spTree>
    <p:extLst>
      <p:ext uri="{BB962C8B-B14F-4D97-AF65-F5344CB8AC3E}">
        <p14:creationId xmlns:p14="http://schemas.microsoft.com/office/powerpoint/2010/main" val="1023960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7A4792-F0BE-485D-8FFD-365913B1C9B8}" type="datetimeFigureOut">
              <a:rPr lang="en-US" smtClean="0"/>
              <a:t>6/10/2015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8487E-5D64-4F03-B9E3-E222473B197E}" type="slidenum">
              <a:rPr lang="en-US" smtClean="0"/>
              <a:t>‹#›</a:t>
            </a:fld>
            <a:endParaRPr lang="en-US" dirty="0"/>
          </a:p>
        </p:txBody>
      </p:sp>
    </p:spTree>
    <p:extLst>
      <p:ext uri="{BB962C8B-B14F-4D97-AF65-F5344CB8AC3E}">
        <p14:creationId xmlns:p14="http://schemas.microsoft.com/office/powerpoint/2010/main" val="94025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6362" y="2514600"/>
            <a:ext cx="6248400" cy="1447800"/>
          </a:xfrm>
        </p:spPr>
        <p:txBody>
          <a:bodyPr>
            <a:normAutofit/>
          </a:bodyPr>
          <a:lstStyle/>
          <a:p>
            <a:r>
              <a:rPr lang="en-US" sz="2400" dirty="0" smtClean="0">
                <a:solidFill>
                  <a:schemeClr val="accent4">
                    <a:lumMod val="75000"/>
                  </a:schemeClr>
                </a:solidFill>
                <a:latin typeface="Segoe Print" panose="02000600000000000000" pitchFamily="2" charset="0"/>
                <a:ea typeface="Microsoft Himalaya" panose="01010100010101010101" pitchFamily="2" charset="0"/>
                <a:cs typeface="Microsoft Himalaya" panose="01010100010101010101" pitchFamily="2" charset="0"/>
              </a:rPr>
              <a:t>RCT Recruitment Website Recs</a:t>
            </a:r>
          </a:p>
          <a:p>
            <a:pPr algn="l"/>
            <a:endParaRPr lang="en-US" sz="2400" dirty="0">
              <a:solidFill>
                <a:srgbClr val="CC0066"/>
              </a:solidFill>
              <a:latin typeface="Segoe Print" panose="02000600000000000000" pitchFamily="2" charset="0"/>
              <a:ea typeface="Microsoft Himalaya" panose="01010100010101010101" pitchFamily="2" charset="0"/>
              <a:cs typeface="Microsoft Himalaya" panose="01010100010101010101" pitchFamily="2" charset="0"/>
            </a:endParaRPr>
          </a:p>
        </p:txBody>
      </p:sp>
      <p:sp>
        <p:nvSpPr>
          <p:cNvPr id="8" name="Cloud Callout 7"/>
          <p:cNvSpPr/>
          <p:nvPr/>
        </p:nvSpPr>
        <p:spPr>
          <a:xfrm>
            <a:off x="914400" y="990600"/>
            <a:ext cx="7172325" cy="3810000"/>
          </a:xfrm>
          <a:prstGeom prst="cloudCallout">
            <a:avLst/>
          </a:prstGeom>
          <a:noFill/>
          <a:ln>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0"/>
              <a:tileRect/>
            </a:grad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491818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3352800"/>
            <a:ext cx="7696200" cy="1143000"/>
          </a:xfrm>
        </p:spPr>
        <p:txBody>
          <a:bodyPr>
            <a:normAutofit/>
          </a:bodyPr>
          <a:lstStyle/>
          <a:p>
            <a:pPr algn="l"/>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Congratulations! You meet the study criteria for participation.</a:t>
            </a:r>
          </a:p>
          <a:p>
            <a:pPr algn="l"/>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Please enter </a:t>
            </a:r>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your Name___________,  </a:t>
            </a:r>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email</a:t>
            </a:r>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:________, phone number ___________</a:t>
            </a:r>
            <a:endPar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endParaRPr>
          </a:p>
          <a:p>
            <a:pPr algn="l"/>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Then click the button below to inform study personnel that you are ready to be contacted for further information!</a:t>
            </a:r>
          </a:p>
          <a:p>
            <a:pPr algn="l"/>
            <a:endPar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endParaRPr>
          </a:p>
          <a:p>
            <a:pPr algn="l"/>
            <a:endPar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endParaRPr>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34766"/>
          <a:stretch/>
        </p:blipFill>
        <p:spPr bwMode="auto">
          <a:xfrm>
            <a:off x="228600" y="152400"/>
            <a:ext cx="8610600" cy="315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08889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3352800"/>
            <a:ext cx="7696200" cy="2895600"/>
          </a:xfrm>
        </p:spPr>
        <p:txBody>
          <a:bodyPr>
            <a:normAutofit/>
          </a:bodyPr>
          <a:lstStyle/>
          <a:p>
            <a:pPr algn="l"/>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Delete page because all information will have to be hand entered into system from screening. </a:t>
            </a:r>
            <a:endParaRPr lang="en-US" sz="14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endParaRPr>
          </a:p>
          <a:p>
            <a:pPr algn="l"/>
            <a:endPar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endParaRPr>
          </a:p>
        </p:txBody>
      </p:sp>
      <p:pic>
        <p:nvPicPr>
          <p:cNvPr id="1024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42523"/>
          <a:stretch/>
        </p:blipFill>
        <p:spPr bwMode="auto">
          <a:xfrm>
            <a:off x="76200" y="31699"/>
            <a:ext cx="8839200" cy="2857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128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4495800"/>
            <a:ext cx="7772400" cy="2133600"/>
          </a:xfrm>
        </p:spPr>
        <p:txBody>
          <a:bodyPr>
            <a:normAutofit/>
          </a:bodyPr>
          <a:lstStyle/>
          <a:p>
            <a:pPr algn="l"/>
            <a:r>
              <a:rPr lang="en-US" sz="16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San Diego County residents age 21-55 who are obese (BMI &gt;30</a:t>
            </a:r>
            <a:r>
              <a:rPr lang="en-US" sz="16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a:t>
            </a:r>
          </a:p>
          <a:p>
            <a:pPr algn="l"/>
            <a:endParaRPr lang="en-US" sz="16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endParaRPr>
          </a:p>
          <a:p>
            <a:pPr algn="l"/>
            <a:endParaRPr lang="en-US" sz="16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endParaRPr>
          </a:p>
          <a:p>
            <a:pPr algn="l"/>
            <a:endParaRPr lang="en-US" sz="16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145" t="2546" r="14697" b="46367"/>
          <a:stretch/>
        </p:blipFill>
        <p:spPr bwMode="auto">
          <a:xfrm>
            <a:off x="342900" y="952500"/>
            <a:ext cx="8382000" cy="3248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a:xfrm>
            <a:off x="152400" y="3810000"/>
            <a:ext cx="49530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p:cNvSpPr/>
          <p:nvPr/>
        </p:nvSpPr>
        <p:spPr>
          <a:xfrm>
            <a:off x="990600" y="762000"/>
            <a:ext cx="1676400" cy="762000"/>
          </a:xfrm>
          <a:prstGeom prst="ellipse">
            <a:avLst/>
          </a:prstGeom>
          <a:no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TextBox 3"/>
          <p:cNvSpPr txBox="1"/>
          <p:nvPr/>
        </p:nvSpPr>
        <p:spPr>
          <a:xfrm>
            <a:off x="3429000" y="838200"/>
            <a:ext cx="3165547" cy="369332"/>
          </a:xfrm>
          <a:prstGeom prst="rect">
            <a:avLst/>
          </a:prstGeom>
          <a:noFill/>
        </p:spPr>
        <p:txBody>
          <a:bodyPr wrap="none" rtlCol="0">
            <a:spAutoFit/>
          </a:bodyPr>
          <a:lstStyle/>
          <a:p>
            <a:r>
              <a:rPr lang="en-US" dirty="0" smtClean="0"/>
              <a:t>For now retitle “</a:t>
            </a:r>
            <a:r>
              <a:rPr lang="en-US" dirty="0" err="1" smtClean="0"/>
              <a:t>myWeightLoss</a:t>
            </a:r>
            <a:r>
              <a:rPr lang="en-US" dirty="0" smtClean="0"/>
              <a:t>”</a:t>
            </a:r>
            <a:endParaRPr lang="en-US" dirty="0"/>
          </a:p>
        </p:txBody>
      </p:sp>
    </p:spTree>
    <p:extLst>
      <p:ext uri="{BB962C8B-B14F-4D97-AF65-F5344CB8AC3E}">
        <p14:creationId xmlns:p14="http://schemas.microsoft.com/office/powerpoint/2010/main" val="1769618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1580" y="3048000"/>
            <a:ext cx="6400800" cy="2057400"/>
          </a:xfrm>
        </p:spPr>
        <p:txBody>
          <a:bodyPr>
            <a:noAutofit/>
          </a:bodyPr>
          <a:lstStyle/>
          <a:p>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Welcome to our study!</a:t>
            </a:r>
          </a:p>
          <a:p>
            <a:pPr algn="l"/>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 Research has shown that our daily eating and sleeping pattern can affect health and weight loss.  We are interested in exploring if logging what you eat via your smartphone’s camera can improve health measures like weight loss. We are also curious to know if eating in a self-selected 10-hour window would assist in weight loss.</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905" t="4612" r="10552" b="64001"/>
          <a:stretch/>
        </p:blipFill>
        <p:spPr bwMode="auto">
          <a:xfrm>
            <a:off x="609600" y="762000"/>
            <a:ext cx="7604760" cy="1889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4262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1676399"/>
            <a:ext cx="9067800" cy="3657601"/>
          </a:xfrm>
        </p:spPr>
        <p:txBody>
          <a:bodyPr>
            <a:normAutofit fontScale="92500"/>
          </a:bodyPr>
          <a:lstStyle/>
          <a:p>
            <a:pPr algn="l"/>
            <a:r>
              <a:rPr lang="en-US" sz="16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To determine if you are healthy enough to participate a screening process is required.  The screening and study participation includes:</a:t>
            </a:r>
          </a:p>
          <a:p>
            <a:pPr marL="742950" lvl="1" indent="-285750" algn="l">
              <a:buFont typeface="Arial" panose="020B0604020202020204" pitchFamily="34" charset="0"/>
              <a:buChar char="•"/>
            </a:pPr>
            <a:r>
              <a:rPr lang="en-US" sz="16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Measuring height, weight and body composition </a:t>
            </a:r>
            <a:endParaRPr lang="en-US" sz="16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endParaRPr>
          </a:p>
          <a:p>
            <a:pPr marL="742950" lvl="1" indent="-285750" algn="l">
              <a:buFont typeface="Arial" panose="020B0604020202020204" pitchFamily="34" charset="0"/>
              <a:buChar char="•"/>
            </a:pPr>
            <a:r>
              <a:rPr lang="en-US" sz="16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Completing </a:t>
            </a:r>
            <a:r>
              <a:rPr lang="en-US" sz="16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a series of questionnaires and food </a:t>
            </a:r>
            <a:r>
              <a:rPr lang="en-US" sz="16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recalls</a:t>
            </a:r>
            <a:endParaRPr lang="en-US" sz="16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endParaRPr>
          </a:p>
          <a:p>
            <a:pPr marL="742950" lvl="1" indent="-285750" algn="l">
              <a:buFont typeface="Arial" panose="020B0604020202020204" pitchFamily="34" charset="0"/>
              <a:buChar char="•"/>
            </a:pPr>
            <a:r>
              <a:rPr lang="en-US" sz="16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Four (4) </a:t>
            </a:r>
            <a:r>
              <a:rPr lang="en-US" sz="16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blood </a:t>
            </a:r>
            <a:r>
              <a:rPr lang="en-US" sz="16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draws will be completed for </a:t>
            </a:r>
            <a:r>
              <a:rPr lang="en-US" sz="16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laboratory </a:t>
            </a:r>
            <a:r>
              <a:rPr lang="en-US" sz="16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tests (over 1 year).</a:t>
            </a:r>
            <a:endParaRPr lang="en-US" sz="16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endParaRPr>
          </a:p>
          <a:p>
            <a:pPr marL="742950" lvl="1" indent="-285750" algn="l">
              <a:buFont typeface="Arial" panose="020B0604020202020204" pitchFamily="34" charset="0"/>
              <a:buChar char="•"/>
            </a:pPr>
            <a:r>
              <a:rPr lang="en-US" sz="16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You </a:t>
            </a:r>
            <a:r>
              <a:rPr lang="en-US" sz="16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will be asked to download an app from the App Store. Using this app, you will take pictures of everything you eat or drink for the duration of 2 weeks</a:t>
            </a:r>
            <a:r>
              <a:rPr lang="en-US" sz="16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a:t>
            </a:r>
          </a:p>
          <a:p>
            <a:pPr marL="742950" lvl="1" indent="-285750" algn="l">
              <a:buFont typeface="Arial" panose="020B0604020202020204" pitchFamily="34" charset="0"/>
              <a:buChar char="•"/>
            </a:pPr>
            <a:r>
              <a:rPr lang="en-US" sz="16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Wearing </a:t>
            </a:r>
            <a:r>
              <a:rPr lang="en-US" sz="16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a watch like device on your wrist day </a:t>
            </a:r>
            <a:r>
              <a:rPr lang="en-US" sz="16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and night </a:t>
            </a:r>
            <a:r>
              <a:rPr lang="en-US" sz="16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that will record </a:t>
            </a:r>
            <a:r>
              <a:rPr lang="en-US" sz="16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your physical</a:t>
            </a:r>
            <a:r>
              <a:rPr lang="en-US" sz="16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 sleep, </a:t>
            </a:r>
            <a:r>
              <a:rPr lang="en-US" sz="16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and </a:t>
            </a:r>
            <a:r>
              <a:rPr lang="en-US" sz="16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how much light you get.</a:t>
            </a:r>
            <a:endParaRPr lang="en-US" sz="16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endParaRPr>
          </a:p>
          <a:p>
            <a:pPr algn="l"/>
            <a:r>
              <a:rPr lang="en-US" sz="16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If </a:t>
            </a:r>
            <a:r>
              <a:rPr lang="en-US" sz="16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you pass the screening you will be randomized assigned to one of two groups for 12 weeks:</a:t>
            </a:r>
          </a:p>
          <a:p>
            <a:pPr algn="l"/>
            <a:r>
              <a:rPr lang="en-US" sz="16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	</a:t>
            </a:r>
            <a:r>
              <a:rPr lang="en-US" sz="16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1. Healthy Habits group – where </a:t>
            </a:r>
            <a:r>
              <a:rPr lang="en-US" sz="16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you </a:t>
            </a:r>
            <a:r>
              <a:rPr lang="en-US" sz="16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will </a:t>
            </a:r>
            <a:r>
              <a:rPr lang="en-US" sz="16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receive </a:t>
            </a:r>
            <a:r>
              <a:rPr lang="en-US" sz="16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and </a:t>
            </a:r>
            <a:r>
              <a:rPr lang="en-US" sz="16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partake in a 30-minute group class discussing the </a:t>
            </a:r>
            <a:r>
              <a:rPr lang="en-US" sz="16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handouts.</a:t>
            </a:r>
          </a:p>
          <a:p>
            <a:pPr algn="l"/>
            <a:r>
              <a:rPr lang="en-US" sz="16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	</a:t>
            </a:r>
            <a:r>
              <a:rPr lang="en-US" sz="16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2. Time Restricted Feeding group – where you will instructed </a:t>
            </a:r>
            <a:r>
              <a:rPr lang="en-US" sz="16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to continue using the app and select a 10 hour eating </a:t>
            </a:r>
            <a:r>
              <a:rPr lang="en-US" sz="16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window for 12 weeks</a:t>
            </a:r>
            <a:endParaRPr lang="en-US" sz="16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endParaRPr>
          </a:p>
          <a:p>
            <a:pPr algn="l"/>
            <a:endParaRPr lang="en-US" sz="16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endParaRPr>
          </a:p>
          <a:p>
            <a:pPr algn="l"/>
            <a:r>
              <a:rPr lang="en-US" sz="16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After 12 weeks the body measurements, questionnaires and blood draw will be repeated. </a:t>
            </a:r>
            <a:endParaRPr lang="en-US" sz="16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endParaRPr>
          </a:p>
          <a:p>
            <a:pPr algn="l"/>
            <a:r>
              <a:rPr lang="en-US" sz="16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At 6 and 12 months you will be contacted to come in for follow-ups requesting you to complete questionnaires, have the body measurement measured </a:t>
            </a:r>
            <a:r>
              <a:rPr lang="en-US" sz="16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and blood </a:t>
            </a:r>
            <a:r>
              <a:rPr lang="en-US" sz="16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for the same tests.</a:t>
            </a:r>
            <a:endParaRPr lang="en-US" sz="16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endParaRP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81579"/>
          <a:stretch/>
        </p:blipFill>
        <p:spPr bwMode="auto">
          <a:xfrm>
            <a:off x="371475" y="304800"/>
            <a:ext cx="80232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012968" y="887967"/>
            <a:ext cx="2740237" cy="369332"/>
          </a:xfrm>
          <a:prstGeom prst="rect">
            <a:avLst/>
          </a:prstGeom>
          <a:noFill/>
        </p:spPr>
        <p:txBody>
          <a:bodyPr wrap="none" rtlCol="0">
            <a:spAutoFit/>
          </a:bodyPr>
          <a:lstStyle/>
          <a:p>
            <a:r>
              <a:rPr lang="en-US" dirty="0" smtClean="0">
                <a:solidFill>
                  <a:srgbClr val="CC0066"/>
                </a:solidFill>
              </a:rPr>
              <a:t>Or: What is required of you</a:t>
            </a:r>
            <a:endParaRPr lang="en-US" dirty="0">
              <a:solidFill>
                <a:srgbClr val="CC0066"/>
              </a:solidFill>
            </a:endParaRPr>
          </a:p>
        </p:txBody>
      </p:sp>
    </p:spTree>
    <p:extLst>
      <p:ext uri="{BB962C8B-B14F-4D97-AF65-F5344CB8AC3E}">
        <p14:creationId xmlns:p14="http://schemas.microsoft.com/office/powerpoint/2010/main" val="6882510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1676399"/>
            <a:ext cx="7162800" cy="1981201"/>
          </a:xfrm>
        </p:spPr>
        <p:txBody>
          <a:bodyPr>
            <a:normAutofit/>
          </a:bodyPr>
          <a:lstStyle/>
          <a:p>
            <a:pPr algn="l"/>
            <a:r>
              <a:rPr lang="en-US" sz="16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Your participation in this </a:t>
            </a:r>
            <a:r>
              <a:rPr lang="en-US" sz="16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study helps us study to assess the </a:t>
            </a:r>
            <a:r>
              <a:rPr lang="en-US" sz="16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effect healthy habits and app-assisted time restricted eating </a:t>
            </a:r>
            <a:r>
              <a:rPr lang="en-US" sz="16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has on weight loss and other health </a:t>
            </a:r>
            <a:r>
              <a:rPr lang="en-US" sz="16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factors.</a:t>
            </a:r>
            <a:endParaRPr lang="en-US" sz="16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endParaRPr>
          </a:p>
        </p:txBody>
      </p:sp>
      <p:sp>
        <p:nvSpPr>
          <p:cNvPr id="2" name="TextBox 1"/>
          <p:cNvSpPr txBox="1"/>
          <p:nvPr/>
        </p:nvSpPr>
        <p:spPr>
          <a:xfrm>
            <a:off x="762000" y="685800"/>
            <a:ext cx="6743567" cy="646331"/>
          </a:xfrm>
          <a:prstGeom prst="rect">
            <a:avLst/>
          </a:prstGeom>
          <a:noFill/>
        </p:spPr>
        <p:txBody>
          <a:bodyPr wrap="square" rtlCol="0">
            <a:spAutoFit/>
          </a:bodyPr>
          <a:lstStyle/>
          <a:p>
            <a:r>
              <a:rPr lang="en-US" dirty="0" smtClean="0">
                <a:solidFill>
                  <a:srgbClr val="CC0066"/>
                </a:solidFill>
              </a:rPr>
              <a:t>Insert header saying: How your participation assists us – OR SOMETHING</a:t>
            </a:r>
            <a:endParaRPr lang="en-US" dirty="0">
              <a:solidFill>
                <a:srgbClr val="CC0066"/>
              </a:solidFill>
            </a:endParaRPr>
          </a:p>
        </p:txBody>
      </p:sp>
    </p:spTree>
    <p:extLst>
      <p:ext uri="{BB962C8B-B14F-4D97-AF65-F5344CB8AC3E}">
        <p14:creationId xmlns:p14="http://schemas.microsoft.com/office/powerpoint/2010/main" val="1559297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905000"/>
            <a:ext cx="6400800" cy="2057400"/>
          </a:xfrm>
        </p:spPr>
        <p:txBody>
          <a:bodyPr>
            <a:noAutofit/>
          </a:bodyPr>
          <a:lstStyle/>
          <a:p>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Who is Sponsoring this Study – [not who is running….]</a:t>
            </a:r>
          </a:p>
          <a:p>
            <a:endParaRPr lang="en-US" sz="14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endParaRPr>
          </a:p>
          <a:p>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I am ready to do this! -  Tell me More  -  Am I Eligible *</a:t>
            </a:r>
          </a:p>
          <a:p>
            <a:pPr algn="l"/>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*Last 3 just different options for target audiences. I can come up with lots, so let me know if you want more.</a:t>
            </a: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300" t="56711" r="7600" b="17334"/>
          <a:stretch/>
        </p:blipFill>
        <p:spPr bwMode="auto">
          <a:xfrm>
            <a:off x="152400" y="304800"/>
            <a:ext cx="8010525"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62094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15504"/>
          <a:stretch/>
        </p:blipFill>
        <p:spPr bwMode="auto">
          <a:xfrm>
            <a:off x="228600" y="152400"/>
            <a:ext cx="8737600" cy="415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276600" y="1447800"/>
            <a:ext cx="2440092" cy="369332"/>
          </a:xfrm>
          <a:prstGeom prst="rect">
            <a:avLst/>
          </a:prstGeom>
          <a:noFill/>
        </p:spPr>
        <p:txBody>
          <a:bodyPr wrap="none" rtlCol="0">
            <a:spAutoFit/>
          </a:bodyPr>
          <a:lstStyle/>
          <a:p>
            <a:r>
              <a:rPr lang="en-US"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How well do you know your phone?</a:t>
            </a:r>
          </a:p>
        </p:txBody>
      </p:sp>
    </p:spTree>
    <p:extLst>
      <p:ext uri="{BB962C8B-B14F-4D97-AF65-F5344CB8AC3E}">
        <p14:creationId xmlns:p14="http://schemas.microsoft.com/office/powerpoint/2010/main" val="36364974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2514600"/>
            <a:ext cx="6400800" cy="2057400"/>
          </a:xfrm>
        </p:spPr>
        <p:txBody>
          <a:bodyPr>
            <a:noAutofit/>
          </a:bodyPr>
          <a:lstStyle/>
          <a:p>
            <a:pPr algn="l"/>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Thank you for your interest .</a:t>
            </a:r>
            <a:endParaRPr lang="en-US" sz="14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endParaRP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39757"/>
          <a:stretch/>
        </p:blipFill>
        <p:spPr bwMode="auto">
          <a:xfrm>
            <a:off x="228600" y="304801"/>
            <a:ext cx="8077200" cy="273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descr="C:\Users\Man\AppData\Local\Microsoft\Windows\INetCache\IE\SR6WJOQM\3434424707_c7bc33c402[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3013330"/>
            <a:ext cx="1014984" cy="7741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867425" y="2571750"/>
            <a:ext cx="2799549" cy="369332"/>
          </a:xfrm>
          <a:prstGeom prst="rect">
            <a:avLst/>
          </a:prstGeom>
          <a:noFill/>
        </p:spPr>
        <p:txBody>
          <a:bodyPr wrap="none" rtlCol="0">
            <a:spAutoFit/>
          </a:bodyPr>
          <a:lstStyle/>
          <a:p>
            <a:r>
              <a:rPr lang="en-US" dirty="0" smtClean="0">
                <a:solidFill>
                  <a:srgbClr val="C00000"/>
                </a:solidFill>
              </a:rPr>
              <a:t>Thank you for your interest!</a:t>
            </a:r>
            <a:endParaRPr lang="en-US" dirty="0">
              <a:solidFill>
                <a:srgbClr val="C00000"/>
              </a:solidFill>
            </a:endParaRPr>
          </a:p>
        </p:txBody>
      </p:sp>
    </p:spTree>
    <p:extLst>
      <p:ext uri="{BB962C8B-B14F-4D97-AF65-F5344CB8AC3E}">
        <p14:creationId xmlns:p14="http://schemas.microsoft.com/office/powerpoint/2010/main" val="29897901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3352800"/>
            <a:ext cx="5257800" cy="2743200"/>
          </a:xfrm>
        </p:spPr>
        <p:txBody>
          <a:bodyPr>
            <a:normAutofit/>
          </a:bodyPr>
          <a:lstStyle/>
          <a:p>
            <a:pPr marL="342900" indent="-342900" algn="l">
              <a:buAutoNum type="arabicPlain"/>
            </a:pPr>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BMI </a:t>
            </a:r>
            <a:r>
              <a:rPr lang="en-US" sz="14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≥30 </a:t>
            </a:r>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kg/M2. </a:t>
            </a:r>
            <a:r>
              <a:rPr lang="en-US" sz="1400" dirty="0" smtClean="0">
                <a:solidFill>
                  <a:schemeClr val="tx1"/>
                </a:solidFill>
                <a:latin typeface="Microsoft Himalaya" panose="01010100010101010101" pitchFamily="2" charset="0"/>
                <a:ea typeface="Microsoft Himalaya" panose="01010100010101010101" pitchFamily="2" charset="0"/>
                <a:cs typeface="Microsoft Himalaya" panose="01010100010101010101" pitchFamily="2" charset="0"/>
              </a:rPr>
              <a:t>Put a sentence about BMI here. </a:t>
            </a:r>
          </a:p>
          <a:p>
            <a:pPr marL="342900" indent="-342900" algn="l">
              <a:buAutoNum type="arabicPlain"/>
            </a:pPr>
            <a:r>
              <a:rPr lang="en-US" sz="1400" dirty="0" smtClean="0">
                <a:solidFill>
                  <a:schemeClr val="tx1"/>
                </a:solidFill>
                <a:latin typeface="Microsoft Himalaya" panose="01010100010101010101" pitchFamily="2" charset="0"/>
                <a:ea typeface="Microsoft Himalaya" panose="01010100010101010101" pitchFamily="2" charset="0"/>
                <a:cs typeface="Microsoft Himalaya" panose="01010100010101010101" pitchFamily="2" charset="0"/>
              </a:rPr>
              <a:t>You may have a BMI calculator here.</a:t>
            </a:r>
            <a:endParaRPr lang="en-US" sz="1400" dirty="0">
              <a:solidFill>
                <a:schemeClr val="tx1"/>
              </a:solidFill>
              <a:latin typeface="Microsoft Himalaya" panose="01010100010101010101" pitchFamily="2" charset="0"/>
              <a:ea typeface="Microsoft Himalaya" panose="01010100010101010101" pitchFamily="2" charset="0"/>
              <a:cs typeface="Microsoft Himalaya" panose="01010100010101010101" pitchFamily="2" charset="0"/>
            </a:endParaRPr>
          </a:p>
          <a:p>
            <a:pPr marL="342900" indent="-342900" algn="l">
              <a:buAutoNum type="arabicPlain"/>
            </a:pPr>
            <a:r>
              <a:rPr lang="en-US" sz="14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Age of 21-55 years</a:t>
            </a:r>
          </a:p>
          <a:p>
            <a:pPr marL="342900" indent="-342900" algn="l">
              <a:buAutoNum type="arabicPlain"/>
            </a:pPr>
            <a:r>
              <a:rPr lang="en-US" sz="14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Agree to 3 blood draws over course of study</a:t>
            </a:r>
          </a:p>
          <a:p>
            <a:pPr marL="342900" indent="-342900" algn="l">
              <a:buAutoNum type="arabicPlain"/>
            </a:pPr>
            <a:r>
              <a:rPr lang="en-US" sz="14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Weight stable over last 6 months</a:t>
            </a:r>
          </a:p>
          <a:p>
            <a:pPr marL="342900" indent="-342900" algn="l">
              <a:buAutoNum type="arabicPlain"/>
            </a:pPr>
            <a:r>
              <a:rPr lang="en-US" sz="14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Own an iOS </a:t>
            </a:r>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or Android device </a:t>
            </a:r>
            <a:r>
              <a:rPr lang="en-US" sz="14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capable of running the app</a:t>
            </a:r>
          </a:p>
          <a:p>
            <a:pPr marL="342900" indent="-342900" algn="l">
              <a:buAutoNum type="arabicPlain"/>
            </a:pPr>
            <a:r>
              <a:rPr lang="en-US" sz="14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Able to understand and comprehend consent and adherence to recording daily nutrient consumption</a:t>
            </a:r>
          </a:p>
          <a:p>
            <a:pPr marL="342900" indent="-342900" algn="l">
              <a:buAutoNum type="arabicPlain"/>
            </a:pPr>
            <a:r>
              <a:rPr lang="en-US" sz="14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Willing and able to wear </a:t>
            </a:r>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a watch-like device </a:t>
            </a:r>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for at least 2 weeks at </a:t>
            </a:r>
            <a:r>
              <a:rPr lang="en-US" sz="14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a </a:t>
            </a:r>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time.</a:t>
            </a:r>
            <a:endParaRPr lang="en-US" sz="14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endParaRPr>
          </a:p>
          <a:p>
            <a:pPr algn="l"/>
            <a:endPar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endParaRPr>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7673"/>
          <a:stretch/>
        </p:blipFill>
        <p:spPr bwMode="auto">
          <a:xfrm>
            <a:off x="533400" y="76200"/>
            <a:ext cx="8077200"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43508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8191</TotalTime>
  <Words>480</Words>
  <Application>Microsoft Office PowerPoint</Application>
  <PresentationFormat>On-screen Show (4:3)</PresentationFormat>
  <Paragraphs>42</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 Kenyon</dc:creator>
  <cp:lastModifiedBy>Satchin</cp:lastModifiedBy>
  <cp:revision>45</cp:revision>
  <dcterms:created xsi:type="dcterms:W3CDTF">2015-04-17T00:50:45Z</dcterms:created>
  <dcterms:modified xsi:type="dcterms:W3CDTF">2015-06-11T05:51:02Z</dcterms:modified>
</cp:coreProperties>
</file>