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4" name="Shape 15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7" name="Shape 1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a:lvl1pPr>
            <a:lvl2pPr indent="0" lvl="1" marL="457200" marR="0" rtl="0" algn="ctr">
              <a:spcBef>
                <a:spcPts val="560"/>
              </a:spcBef>
              <a:buClr>
                <a:srgbClr val="888888"/>
              </a:buClr>
              <a:buFont typeface="Arial"/>
              <a:buNone/>
              <a:defRPr/>
            </a:lvl2pPr>
            <a:lvl3pPr indent="0" lvl="2" marL="914400" marR="0" rtl="0" algn="ctr">
              <a:spcBef>
                <a:spcPts val="480"/>
              </a:spcBef>
              <a:buClr>
                <a:srgbClr val="888888"/>
              </a:buClr>
              <a:buFont typeface="Arial"/>
              <a:buNone/>
              <a:defRPr/>
            </a:lvl3pPr>
            <a:lvl4pPr indent="0" lvl="3" marL="1371600" marR="0" rtl="0" algn="ctr">
              <a:spcBef>
                <a:spcPts val="400"/>
              </a:spcBef>
              <a:buClr>
                <a:srgbClr val="888888"/>
              </a:buClr>
              <a:buFont typeface="Arial"/>
              <a:buNone/>
              <a:defRPr/>
            </a:lvl4pPr>
            <a:lvl5pPr indent="0" lvl="4" marL="1828800" marR="0" rtl="0" algn="ctr">
              <a:spcBef>
                <a:spcPts val="400"/>
              </a:spcBef>
              <a:buClr>
                <a:srgbClr val="888888"/>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p:nvPr>
            <p:ph idx="2" type="pic"/>
          </p:nvPr>
        </p:nvSpPr>
        <p:spPr>
          <a:xfrm>
            <a:off x="1792288" y="612775"/>
            <a:ext cx="5486399" cy="4114800"/>
          </a:xfrm>
          <a:prstGeom prst="rect">
            <a:avLst/>
          </a:prstGeom>
          <a:noFill/>
          <a:ln>
            <a:noFill/>
          </a:ln>
        </p:spPr>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a:lvl1pPr>
            <a:lvl2pPr indent="-107950" lvl="1" marL="742950" marR="0" rtl="0" algn="l">
              <a:spcBef>
                <a:spcPts val="560"/>
              </a:spcBef>
              <a:buClr>
                <a:schemeClr val="dk1"/>
              </a:buClr>
              <a:buFont typeface="Arial"/>
              <a:buChar char="–"/>
              <a:defRPr/>
            </a:lvl2pPr>
            <a:lvl3pPr indent="-76200" lvl="2" marL="1143000" marR="0" rtl="0" algn="l">
              <a:spcBef>
                <a:spcPts val="480"/>
              </a:spcBef>
              <a:buClr>
                <a:schemeClr val="dk1"/>
              </a:buClr>
              <a:buFont typeface="Arial"/>
              <a:buChar char="•"/>
              <a:defRPr/>
            </a:lvl3pPr>
            <a:lvl4pPr indent="-101600" lvl="3" marL="1600200" marR="0" rtl="0" algn="l">
              <a:spcBef>
                <a:spcPts val="400"/>
              </a:spcBef>
              <a:buClr>
                <a:schemeClr val="dk1"/>
              </a:buClr>
              <a:buFont typeface="Arial"/>
              <a:buChar char="–"/>
              <a:defRPr/>
            </a:lvl4pPr>
            <a:lvl5pPr indent="-101600" lvl="4" marL="2057400" marR="0" rtl="0" algn="l">
              <a:spcBef>
                <a:spcPts val="400"/>
              </a:spcBef>
              <a:buClr>
                <a:schemeClr val="dk1"/>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 Id="rId3" Type="http://schemas.openxmlformats.org/officeDocument/2006/relationships/image" Target="../media/image07.png"/><Relationship Id="rId4" Type="http://schemas.openxmlformats.org/officeDocument/2006/relationships/image" Target="../media/image0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1" type="subTitle"/>
          </p:nvPr>
        </p:nvSpPr>
        <p:spPr>
          <a:xfrm>
            <a:off x="1376362" y="2514600"/>
            <a:ext cx="6248399" cy="1447800"/>
          </a:xfrm>
          <a:prstGeom prst="rect">
            <a:avLst/>
          </a:prstGeom>
          <a:noFill/>
          <a:ln>
            <a:noFill/>
          </a:ln>
        </p:spPr>
        <p:txBody>
          <a:bodyPr anchorCtr="0" anchor="t" bIns="45700" lIns="91425" rIns="91425" tIns="45700">
            <a:noAutofit/>
          </a:bodyPr>
          <a:lstStyle/>
          <a:p>
            <a:pPr indent="0" lvl="0" marL="0" marR="0" rtl="0" algn="ctr">
              <a:spcBef>
                <a:spcPts val="0"/>
              </a:spcBef>
              <a:buClr>
                <a:srgbClr val="5F497A"/>
              </a:buClr>
              <a:buSzPct val="25000"/>
              <a:buFont typeface="Arial"/>
              <a:buNone/>
            </a:pPr>
            <a:r>
              <a:rPr b="0" i="0" lang="en-US" sz="2400" u="none" cap="none" strike="noStrike">
                <a:solidFill>
                  <a:srgbClr val="5F497A"/>
                </a:solidFill>
                <a:latin typeface="Arial"/>
                <a:ea typeface="Arial"/>
                <a:cs typeface="Arial"/>
                <a:sym typeface="Arial"/>
              </a:rPr>
              <a:t>RCT Recruitment Website Recs</a:t>
            </a:r>
          </a:p>
          <a:p>
            <a:pPr indent="0" lvl="0" marL="0" marR="0" rtl="0" algn="l">
              <a:spcBef>
                <a:spcPts val="480"/>
              </a:spcBef>
              <a:buClr>
                <a:srgbClr val="888888"/>
              </a:buClr>
              <a:buSzPct val="25000"/>
              <a:buFont typeface="Arial"/>
              <a:buNone/>
            </a:pPr>
            <a:r>
              <a:t/>
            </a:r>
            <a:endParaRPr b="0" i="0" sz="2400" u="none" cap="none" strike="noStrike">
              <a:solidFill>
                <a:srgbClr val="CC0066"/>
              </a:solidFill>
              <a:latin typeface="Arial"/>
              <a:ea typeface="Arial"/>
              <a:cs typeface="Arial"/>
              <a:sym typeface="Arial"/>
            </a:endParaRPr>
          </a:p>
        </p:txBody>
      </p:sp>
      <p:sp>
        <p:nvSpPr>
          <p:cNvPr id="89" name="Shape 89"/>
          <p:cNvSpPr/>
          <p:nvPr/>
        </p:nvSpPr>
        <p:spPr>
          <a:xfrm>
            <a:off x="914400" y="990600"/>
            <a:ext cx="7172324" cy="3809999"/>
          </a:xfrm>
          <a:prstGeom prst="cloudCallout">
            <a:avLst>
              <a:gd fmla="val -20833" name="adj1"/>
              <a:gd fmla="val 62500" name="adj2"/>
            </a:avLst>
          </a:prstGeom>
          <a:noFill/>
          <a:ln cap="flat" cmpd="sng" w="25400">
            <a:solidFill>
              <a:srgbClr val="CCCCF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subTitle"/>
          </p:nvPr>
        </p:nvSpPr>
        <p:spPr>
          <a:xfrm>
            <a:off x="762000" y="4495800"/>
            <a:ext cx="7772400" cy="2133599"/>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600" u="none" cap="none" strike="noStrike">
                <a:solidFill>
                  <a:srgbClr val="C00000"/>
                </a:solidFill>
                <a:latin typeface="Arial"/>
                <a:ea typeface="Arial"/>
                <a:cs typeface="Arial"/>
                <a:sym typeface="Arial"/>
              </a:rPr>
              <a:t>San Diego County residents age 21-55 who are obese (BMI &gt;30)</a:t>
            </a:r>
          </a:p>
          <a:p>
            <a:pPr indent="0" lvl="0" marL="0" marR="0" rtl="0" algn="l">
              <a:spcBef>
                <a:spcPts val="320"/>
              </a:spcBef>
              <a:buClr>
                <a:srgbClr val="888888"/>
              </a:buClr>
              <a:buSzPct val="25000"/>
              <a:buFont typeface="Arial"/>
              <a:buNone/>
            </a:pPr>
            <a:r>
              <a:t/>
            </a:r>
            <a:endParaRPr b="0" i="0" sz="1600" u="none" cap="none" strike="noStrike">
              <a:solidFill>
                <a:srgbClr val="C00000"/>
              </a:solidFill>
              <a:latin typeface="Arial"/>
              <a:ea typeface="Arial"/>
              <a:cs typeface="Arial"/>
              <a:sym typeface="Arial"/>
            </a:endParaRPr>
          </a:p>
          <a:p>
            <a:pPr indent="0" lvl="0" marL="0" marR="0" rtl="0" algn="l">
              <a:spcBef>
                <a:spcPts val="320"/>
              </a:spcBef>
              <a:buClr>
                <a:srgbClr val="888888"/>
              </a:buClr>
              <a:buSzPct val="25000"/>
              <a:buFont typeface="Arial"/>
              <a:buNone/>
            </a:pPr>
            <a:r>
              <a:t/>
            </a:r>
            <a:endParaRPr b="0" i="0" sz="1600" u="none" cap="none" strike="noStrike">
              <a:solidFill>
                <a:srgbClr val="C00000"/>
              </a:solidFill>
              <a:latin typeface="Arial"/>
              <a:ea typeface="Arial"/>
              <a:cs typeface="Arial"/>
              <a:sym typeface="Arial"/>
            </a:endParaRPr>
          </a:p>
          <a:p>
            <a:pPr indent="0" lvl="0" marL="0" marR="0" rtl="0" algn="l">
              <a:spcBef>
                <a:spcPts val="320"/>
              </a:spcBef>
              <a:buClr>
                <a:srgbClr val="888888"/>
              </a:buClr>
              <a:buSzPct val="25000"/>
              <a:buFont typeface="Arial"/>
              <a:buNone/>
            </a:pPr>
            <a:r>
              <a:t/>
            </a:r>
            <a:endParaRPr b="0" i="0" sz="1600" u="none" cap="none" strike="noStrike">
              <a:solidFill>
                <a:srgbClr val="C00000"/>
              </a:solidFill>
              <a:latin typeface="Arial"/>
              <a:ea typeface="Arial"/>
              <a:cs typeface="Arial"/>
              <a:sym typeface="Arial"/>
            </a:endParaRPr>
          </a:p>
        </p:txBody>
      </p:sp>
      <p:pic>
        <p:nvPicPr>
          <p:cNvPr id="95" name="Shape 95"/>
          <p:cNvPicPr preferRelativeResize="0"/>
          <p:nvPr/>
        </p:nvPicPr>
        <p:blipFill rotWithShape="1">
          <a:blip r:embed="rId3">
            <a:alphaModFix/>
          </a:blip>
          <a:srcRect b="46367" l="11145" r="14696" t="2546"/>
          <a:stretch/>
        </p:blipFill>
        <p:spPr>
          <a:xfrm>
            <a:off x="342900" y="952500"/>
            <a:ext cx="8381999" cy="3248026"/>
          </a:xfrm>
          <a:prstGeom prst="rect">
            <a:avLst/>
          </a:prstGeom>
          <a:noFill/>
          <a:ln>
            <a:noFill/>
          </a:ln>
        </p:spPr>
      </p:pic>
      <p:sp>
        <p:nvSpPr>
          <p:cNvPr id="96" name="Shape 96"/>
          <p:cNvSpPr/>
          <p:nvPr/>
        </p:nvSpPr>
        <p:spPr>
          <a:xfrm>
            <a:off x="152400" y="3810000"/>
            <a:ext cx="4953000" cy="609599"/>
          </a:xfrm>
          <a:prstGeom prst="ellipse">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7" name="Shape 97"/>
          <p:cNvSpPr/>
          <p:nvPr/>
        </p:nvSpPr>
        <p:spPr>
          <a:xfrm>
            <a:off x="990600" y="762000"/>
            <a:ext cx="1676399" cy="762000"/>
          </a:xfrm>
          <a:prstGeom prst="ellipse">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8" name="Shape 98"/>
          <p:cNvSpPr txBox="1"/>
          <p:nvPr/>
        </p:nvSpPr>
        <p:spPr>
          <a:xfrm>
            <a:off x="3429000" y="838200"/>
            <a:ext cx="316554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For now retitle “myWeightLoss”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idx="1" type="subTitle"/>
          </p:nvPr>
        </p:nvSpPr>
        <p:spPr>
          <a:xfrm>
            <a:off x="533400" y="3352800"/>
            <a:ext cx="7696199" cy="2895600"/>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Delete page because all information will have to be hand entered into system from screening. </a:t>
            </a:r>
          </a:p>
          <a:p>
            <a:pPr indent="0" lvl="0" marL="0" marR="0" rtl="0" algn="l">
              <a:spcBef>
                <a:spcPts val="280"/>
              </a:spcBef>
              <a:buClr>
                <a:srgbClr val="888888"/>
              </a:buClr>
              <a:buSzPct val="25000"/>
              <a:buFont typeface="Arial"/>
              <a:buNone/>
            </a:pPr>
            <a:r>
              <a:t/>
            </a:r>
            <a:endParaRPr b="0" i="0" sz="1400" u="none" cap="none" strike="noStrike">
              <a:solidFill>
                <a:srgbClr val="C00000"/>
              </a:solidFill>
              <a:latin typeface="Arial"/>
              <a:ea typeface="Arial"/>
              <a:cs typeface="Arial"/>
              <a:sym typeface="Arial"/>
            </a:endParaRPr>
          </a:p>
        </p:txBody>
      </p:sp>
      <p:pic>
        <p:nvPicPr>
          <p:cNvPr id="157" name="Shape 157"/>
          <p:cNvPicPr preferRelativeResize="0"/>
          <p:nvPr/>
        </p:nvPicPr>
        <p:blipFill rotWithShape="1">
          <a:blip r:embed="rId3">
            <a:alphaModFix/>
          </a:blip>
          <a:srcRect b="42523" l="0" r="0" t="0"/>
          <a:stretch/>
        </p:blipFill>
        <p:spPr>
          <a:xfrm>
            <a:off x="76200" y="31698"/>
            <a:ext cx="8839199" cy="285780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subTitle"/>
          </p:nvPr>
        </p:nvSpPr>
        <p:spPr>
          <a:xfrm>
            <a:off x="1211579" y="3048000"/>
            <a:ext cx="6400799" cy="2057400"/>
          </a:xfrm>
          <a:prstGeom prst="rect">
            <a:avLst/>
          </a:prstGeom>
          <a:noFill/>
          <a:ln>
            <a:noFill/>
          </a:ln>
        </p:spPr>
        <p:txBody>
          <a:bodyPr anchorCtr="0" anchor="t" bIns="45700" lIns="91425" rIns="91425" tIns="45700">
            <a:noAutofit/>
          </a:bodyPr>
          <a:lstStyle/>
          <a:p>
            <a:pPr indent="0" lvl="0" marL="0" marR="0" rtl="0" algn="ctr">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Welcome to our study!</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 Research has shown that our daily eating and sleeping pattern can affect health and weight loss.  We are interested in exploring if logging what you eat via your smartphone’s camera can improve health measures like weight loss. We are also curious to know if eating in a self-selected 10-hour window would assist in weight loss.</a:t>
            </a:r>
          </a:p>
        </p:txBody>
      </p:sp>
      <p:pic>
        <p:nvPicPr>
          <p:cNvPr id="104" name="Shape 104"/>
          <p:cNvPicPr preferRelativeResize="0"/>
          <p:nvPr/>
        </p:nvPicPr>
        <p:blipFill rotWithShape="1">
          <a:blip r:embed="rId3">
            <a:alphaModFix/>
          </a:blip>
          <a:srcRect b="64001" l="10905" r="10551" t="4612"/>
          <a:stretch/>
        </p:blipFill>
        <p:spPr>
          <a:xfrm>
            <a:off x="609600" y="762000"/>
            <a:ext cx="7604759" cy="188976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subTitle"/>
          </p:nvPr>
        </p:nvSpPr>
        <p:spPr>
          <a:xfrm>
            <a:off x="76200" y="1676399"/>
            <a:ext cx="9067799" cy="3657601"/>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500" u="none" cap="none" strike="noStrike">
                <a:solidFill>
                  <a:srgbClr val="C00000"/>
                </a:solidFill>
                <a:latin typeface="Arial"/>
                <a:ea typeface="Arial"/>
                <a:cs typeface="Arial"/>
                <a:sym typeface="Arial"/>
              </a:rPr>
              <a:t>To determine if you are healthy enough to participate a screening process is required.  The screening and study participation includes:</a:t>
            </a:r>
          </a:p>
          <a:p>
            <a:pPr indent="-285750" lvl="1" marL="742950" marR="0" rtl="0" algn="l">
              <a:spcBef>
                <a:spcPts val="300"/>
              </a:spcBef>
              <a:buClr>
                <a:srgbClr val="C00000"/>
              </a:buClr>
              <a:buSzPct val="100000"/>
              <a:buFont typeface="Arial"/>
              <a:buChar char="•"/>
            </a:pPr>
            <a:r>
              <a:rPr b="0" i="0" lang="en-US" sz="1500" u="none" cap="none" strike="noStrike">
                <a:solidFill>
                  <a:srgbClr val="C00000"/>
                </a:solidFill>
                <a:latin typeface="Arial"/>
                <a:ea typeface="Arial"/>
                <a:cs typeface="Arial"/>
                <a:sym typeface="Arial"/>
              </a:rPr>
              <a:t>Measuring height, weight and body composition </a:t>
            </a:r>
          </a:p>
          <a:p>
            <a:pPr indent="-285750" lvl="1" marL="742950" marR="0" rtl="0" algn="l">
              <a:spcBef>
                <a:spcPts val="300"/>
              </a:spcBef>
              <a:buClr>
                <a:srgbClr val="C00000"/>
              </a:buClr>
              <a:buSzPct val="100000"/>
              <a:buFont typeface="Arial"/>
              <a:buChar char="•"/>
            </a:pPr>
            <a:r>
              <a:rPr b="0" i="0" lang="en-US" sz="1500" u="none" cap="none" strike="noStrike">
                <a:solidFill>
                  <a:srgbClr val="C00000"/>
                </a:solidFill>
                <a:latin typeface="Arial"/>
                <a:ea typeface="Arial"/>
                <a:cs typeface="Arial"/>
                <a:sym typeface="Arial"/>
              </a:rPr>
              <a:t>Completing a series of questionnaires and food recalls</a:t>
            </a:r>
          </a:p>
          <a:p>
            <a:pPr indent="-285750" lvl="1" marL="742950" marR="0" rtl="0" algn="l">
              <a:spcBef>
                <a:spcPts val="300"/>
              </a:spcBef>
              <a:buClr>
                <a:srgbClr val="C00000"/>
              </a:buClr>
              <a:buSzPct val="100000"/>
              <a:buFont typeface="Arial"/>
              <a:buChar char="•"/>
            </a:pPr>
            <a:r>
              <a:rPr b="0" i="0" lang="en-US" sz="1500" u="none" cap="none" strike="noStrike">
                <a:solidFill>
                  <a:srgbClr val="C00000"/>
                </a:solidFill>
                <a:latin typeface="Arial"/>
                <a:ea typeface="Arial"/>
                <a:cs typeface="Arial"/>
                <a:sym typeface="Arial"/>
              </a:rPr>
              <a:t>Four (4) blood draws will be completed for laboratory tests (over 1 year).</a:t>
            </a:r>
          </a:p>
          <a:p>
            <a:pPr indent="-285750" lvl="1" marL="742950" marR="0" rtl="0" algn="l">
              <a:spcBef>
                <a:spcPts val="300"/>
              </a:spcBef>
              <a:buClr>
                <a:srgbClr val="C00000"/>
              </a:buClr>
              <a:buSzPct val="100000"/>
              <a:buFont typeface="Arial"/>
              <a:buChar char="•"/>
            </a:pPr>
            <a:r>
              <a:rPr b="0" i="0" lang="en-US" sz="1500" u="none" cap="none" strike="noStrike">
                <a:solidFill>
                  <a:srgbClr val="C00000"/>
                </a:solidFill>
                <a:latin typeface="Arial"/>
                <a:ea typeface="Arial"/>
                <a:cs typeface="Arial"/>
                <a:sym typeface="Arial"/>
              </a:rPr>
              <a:t>You will be asked to download an app from the App Store. Using this app, you will take pictures of everything you eat or drink for the duration of 2 weeks.</a:t>
            </a:r>
          </a:p>
          <a:p>
            <a:pPr indent="-285750" lvl="1" marL="742950" marR="0" rtl="0" algn="l">
              <a:spcBef>
                <a:spcPts val="300"/>
              </a:spcBef>
              <a:buClr>
                <a:srgbClr val="C00000"/>
              </a:buClr>
              <a:buSzPct val="100000"/>
              <a:buFont typeface="Arial"/>
              <a:buChar char="•"/>
            </a:pPr>
            <a:r>
              <a:rPr b="0" i="0" lang="en-US" sz="1500" u="none" cap="none" strike="noStrike">
                <a:solidFill>
                  <a:srgbClr val="C00000"/>
                </a:solidFill>
                <a:latin typeface="Arial"/>
                <a:ea typeface="Arial"/>
                <a:cs typeface="Arial"/>
                <a:sym typeface="Arial"/>
              </a:rPr>
              <a:t>Wearing a watch like device on your wrist day and night that will record your physical, sleep, and how much light you get.</a:t>
            </a:r>
          </a:p>
          <a:p>
            <a:pPr indent="0" lvl="0" marL="0" marR="0" rtl="0" algn="l">
              <a:spcBef>
                <a:spcPts val="300"/>
              </a:spcBef>
              <a:buClr>
                <a:srgbClr val="C00000"/>
              </a:buClr>
              <a:buSzPct val="25000"/>
              <a:buFont typeface="Arial"/>
              <a:buNone/>
            </a:pPr>
            <a:r>
              <a:rPr b="0" i="0" lang="en-US" sz="1500" u="none" cap="none" strike="noStrike">
                <a:solidFill>
                  <a:srgbClr val="C00000"/>
                </a:solidFill>
                <a:latin typeface="Arial"/>
                <a:ea typeface="Arial"/>
                <a:cs typeface="Arial"/>
                <a:sym typeface="Arial"/>
              </a:rPr>
              <a:t>If you pass the screening you will be randomized assigned to one of two groups for 12 weeks:</a:t>
            </a:r>
          </a:p>
          <a:p>
            <a:pPr indent="0" lvl="0" marL="0" marR="0" rtl="0" algn="l">
              <a:spcBef>
                <a:spcPts val="300"/>
              </a:spcBef>
              <a:buClr>
                <a:srgbClr val="C00000"/>
              </a:buClr>
              <a:buSzPct val="25000"/>
              <a:buFont typeface="Arial"/>
              <a:buNone/>
            </a:pPr>
            <a:r>
              <a:rPr b="0" i="0" lang="en-US" sz="1500" u="none" cap="none" strike="noStrike">
                <a:solidFill>
                  <a:srgbClr val="C00000"/>
                </a:solidFill>
                <a:latin typeface="Arial"/>
                <a:ea typeface="Arial"/>
                <a:cs typeface="Arial"/>
                <a:sym typeface="Arial"/>
              </a:rPr>
              <a:t>	1. Healthy Habits group – where you will receive and partake in a 30-minute group class discussing the handouts.</a:t>
            </a:r>
          </a:p>
          <a:p>
            <a:pPr indent="0" lvl="0" marL="0" marR="0" rtl="0" algn="l">
              <a:spcBef>
                <a:spcPts val="300"/>
              </a:spcBef>
              <a:buClr>
                <a:srgbClr val="C00000"/>
              </a:buClr>
              <a:buSzPct val="25000"/>
              <a:buFont typeface="Arial"/>
              <a:buNone/>
            </a:pPr>
            <a:r>
              <a:rPr b="0" i="0" lang="en-US" sz="1500" u="none" cap="none" strike="noStrike">
                <a:solidFill>
                  <a:srgbClr val="C00000"/>
                </a:solidFill>
                <a:latin typeface="Arial"/>
                <a:ea typeface="Arial"/>
                <a:cs typeface="Arial"/>
                <a:sym typeface="Arial"/>
              </a:rPr>
              <a:t>	2. Time Restricted Feeding group – where you will instructed to continue using the app and select a 10 hour eating window for 12 weeks</a:t>
            </a:r>
          </a:p>
          <a:p>
            <a:pPr indent="0" lvl="0" marL="0" marR="0" rtl="0" algn="l">
              <a:spcBef>
                <a:spcPts val="296"/>
              </a:spcBef>
              <a:buClr>
                <a:srgbClr val="888888"/>
              </a:buClr>
              <a:buSzPct val="25000"/>
              <a:buFont typeface="Arial"/>
              <a:buNone/>
            </a:pPr>
            <a:r>
              <a:t/>
            </a:r>
            <a:endParaRPr b="0" i="0" sz="1500" u="none" cap="none" strike="noStrike">
              <a:solidFill>
                <a:srgbClr val="C00000"/>
              </a:solidFill>
              <a:latin typeface="Arial"/>
              <a:ea typeface="Arial"/>
              <a:cs typeface="Arial"/>
              <a:sym typeface="Arial"/>
            </a:endParaRPr>
          </a:p>
          <a:p>
            <a:pPr indent="0" lvl="0" marL="0" marR="0" rtl="0" algn="l">
              <a:spcBef>
                <a:spcPts val="300"/>
              </a:spcBef>
              <a:buClr>
                <a:srgbClr val="C00000"/>
              </a:buClr>
              <a:buSzPct val="25000"/>
              <a:buFont typeface="Arial"/>
              <a:buNone/>
            </a:pPr>
            <a:r>
              <a:rPr b="0" i="0" lang="en-US" sz="1500" u="none" cap="none" strike="noStrike">
                <a:solidFill>
                  <a:srgbClr val="C00000"/>
                </a:solidFill>
                <a:latin typeface="Arial"/>
                <a:ea typeface="Arial"/>
                <a:cs typeface="Arial"/>
                <a:sym typeface="Arial"/>
              </a:rPr>
              <a:t>After 12 weeks the body measurements, questionnaires and blood draw will be repeated. </a:t>
            </a:r>
          </a:p>
          <a:p>
            <a:pPr indent="0" lvl="0" marL="0" marR="0" rtl="0" algn="l">
              <a:spcBef>
                <a:spcPts val="300"/>
              </a:spcBef>
              <a:buClr>
                <a:srgbClr val="C00000"/>
              </a:buClr>
              <a:buSzPct val="25000"/>
              <a:buFont typeface="Arial"/>
              <a:buNone/>
            </a:pPr>
            <a:r>
              <a:rPr b="0" i="0" lang="en-US" sz="1500" u="none" cap="none" strike="noStrike">
                <a:solidFill>
                  <a:srgbClr val="C00000"/>
                </a:solidFill>
                <a:latin typeface="Arial"/>
                <a:ea typeface="Arial"/>
                <a:cs typeface="Arial"/>
                <a:sym typeface="Arial"/>
              </a:rPr>
              <a:t>At 6 and 12 months you will be contacted to come in for follow-ups requesting you to complete questionnaires, have the body measurement measured and blood for the same tests.</a:t>
            </a:r>
          </a:p>
        </p:txBody>
      </p:sp>
      <p:pic>
        <p:nvPicPr>
          <p:cNvPr id="110" name="Shape 110"/>
          <p:cNvPicPr preferRelativeResize="0"/>
          <p:nvPr/>
        </p:nvPicPr>
        <p:blipFill rotWithShape="1">
          <a:blip r:embed="rId3">
            <a:alphaModFix/>
          </a:blip>
          <a:srcRect b="81579" l="0" r="0" t="0"/>
          <a:stretch/>
        </p:blipFill>
        <p:spPr>
          <a:xfrm>
            <a:off x="371475" y="304800"/>
            <a:ext cx="8023225" cy="533399"/>
          </a:xfrm>
          <a:prstGeom prst="rect">
            <a:avLst/>
          </a:prstGeom>
          <a:noFill/>
          <a:ln>
            <a:noFill/>
          </a:ln>
        </p:spPr>
      </p:pic>
      <p:sp>
        <p:nvSpPr>
          <p:cNvPr id="111" name="Shape 111"/>
          <p:cNvSpPr txBox="1"/>
          <p:nvPr/>
        </p:nvSpPr>
        <p:spPr>
          <a:xfrm>
            <a:off x="3012967" y="887966"/>
            <a:ext cx="274023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rgbClr val="CC0066"/>
                </a:solidFill>
                <a:latin typeface="Calibri"/>
                <a:ea typeface="Calibri"/>
                <a:cs typeface="Calibri"/>
                <a:sym typeface="Calibri"/>
              </a:rPr>
              <a:t>Or: What is required of you</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subTitle"/>
          </p:nvPr>
        </p:nvSpPr>
        <p:spPr>
          <a:xfrm>
            <a:off x="609600" y="1676399"/>
            <a:ext cx="7162799" cy="1981200"/>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600" u="none" cap="none" strike="noStrike">
                <a:solidFill>
                  <a:srgbClr val="C00000"/>
                </a:solidFill>
                <a:latin typeface="Arial"/>
                <a:ea typeface="Arial"/>
                <a:cs typeface="Arial"/>
                <a:sym typeface="Arial"/>
              </a:rPr>
              <a:t>Your participation in this study helps us study to assess the effect healthy habits and app-assisted time restricted eating has on weight loss and other health factors.</a:t>
            </a:r>
          </a:p>
        </p:txBody>
      </p:sp>
      <p:sp>
        <p:nvSpPr>
          <p:cNvPr id="117" name="Shape 117"/>
          <p:cNvSpPr txBox="1"/>
          <p:nvPr/>
        </p:nvSpPr>
        <p:spPr>
          <a:xfrm>
            <a:off x="762000" y="685800"/>
            <a:ext cx="6743566"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rgbClr val="CC0066"/>
                </a:solidFill>
                <a:latin typeface="Calibri"/>
                <a:ea typeface="Calibri"/>
                <a:cs typeface="Calibri"/>
                <a:sym typeface="Calibri"/>
              </a:rPr>
              <a:t>Insert header saying: How your participation assists us – OR SOMETHING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subTitle"/>
          </p:nvPr>
        </p:nvSpPr>
        <p:spPr>
          <a:xfrm>
            <a:off x="685800" y="1905000"/>
            <a:ext cx="6400799" cy="2057400"/>
          </a:xfrm>
          <a:prstGeom prst="rect">
            <a:avLst/>
          </a:prstGeom>
          <a:noFill/>
          <a:ln>
            <a:noFill/>
          </a:ln>
        </p:spPr>
        <p:txBody>
          <a:bodyPr anchorCtr="0" anchor="t" bIns="45700" lIns="91425" rIns="91425" tIns="45700">
            <a:noAutofit/>
          </a:bodyPr>
          <a:lstStyle/>
          <a:p>
            <a:pPr indent="0" lvl="0" marL="0" marR="0" rtl="0" algn="ctr">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Who is Sponsoring this Study – [not who is running….]</a:t>
            </a:r>
          </a:p>
          <a:p>
            <a:pPr indent="0" lvl="0" marL="0" marR="0" rtl="0" algn="ctr">
              <a:spcBef>
                <a:spcPts val="280"/>
              </a:spcBef>
              <a:buClr>
                <a:srgbClr val="888888"/>
              </a:buClr>
              <a:buSzPct val="25000"/>
              <a:buFont typeface="Arial"/>
              <a:buNone/>
            </a:pPr>
            <a:r>
              <a:t/>
            </a:r>
            <a:endParaRPr b="0" i="0" sz="1400" u="none" cap="none" strike="noStrike">
              <a:solidFill>
                <a:srgbClr val="C00000"/>
              </a:solidFill>
              <a:latin typeface="Arial"/>
              <a:ea typeface="Arial"/>
              <a:cs typeface="Arial"/>
              <a:sym typeface="Arial"/>
            </a:endParaRPr>
          </a:p>
          <a:p>
            <a:pPr indent="0" lvl="0" marL="0" marR="0" rtl="0" algn="ctr">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I am ready to do this! -  Tell me More  -  Am I Eligible *</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*Last 3 just different options for target audiences. I can come up with lots, so let me know if you want more.</a:t>
            </a:r>
          </a:p>
        </p:txBody>
      </p:sp>
      <p:pic>
        <p:nvPicPr>
          <p:cNvPr id="123" name="Shape 123"/>
          <p:cNvPicPr preferRelativeResize="0"/>
          <p:nvPr/>
        </p:nvPicPr>
        <p:blipFill rotWithShape="1">
          <a:blip r:embed="rId3">
            <a:alphaModFix/>
          </a:blip>
          <a:srcRect b="17333" l="8300" r="7599" t="56711"/>
          <a:stretch/>
        </p:blipFill>
        <p:spPr>
          <a:xfrm>
            <a:off x="152400" y="304800"/>
            <a:ext cx="8010525" cy="13906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15504" l="0" r="0" t="0"/>
          <a:stretch/>
        </p:blipFill>
        <p:spPr>
          <a:xfrm>
            <a:off x="228600" y="152400"/>
            <a:ext cx="8737599" cy="4152899"/>
          </a:xfrm>
          <a:prstGeom prst="rect">
            <a:avLst/>
          </a:prstGeom>
          <a:noFill/>
          <a:ln>
            <a:noFill/>
          </a:ln>
        </p:spPr>
      </p:pic>
      <p:sp>
        <p:nvSpPr>
          <p:cNvPr id="130" name="Shape 130"/>
          <p:cNvSpPr txBox="1"/>
          <p:nvPr/>
        </p:nvSpPr>
        <p:spPr>
          <a:xfrm>
            <a:off x="3276600" y="1447800"/>
            <a:ext cx="244009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rgbClr val="C00000"/>
                </a:solidFill>
                <a:latin typeface="Arial"/>
                <a:ea typeface="Arial"/>
                <a:cs typeface="Arial"/>
                <a:sym typeface="Arial"/>
              </a:rPr>
              <a:t>How well do you know your phone?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subTitle"/>
          </p:nvPr>
        </p:nvSpPr>
        <p:spPr>
          <a:xfrm>
            <a:off x="1143000" y="2514600"/>
            <a:ext cx="6400799" cy="2057400"/>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Thank you for your interest .</a:t>
            </a:r>
          </a:p>
        </p:txBody>
      </p:sp>
      <p:pic>
        <p:nvPicPr>
          <p:cNvPr id="136" name="Shape 136"/>
          <p:cNvPicPr preferRelativeResize="0"/>
          <p:nvPr/>
        </p:nvPicPr>
        <p:blipFill rotWithShape="1">
          <a:blip r:embed="rId3">
            <a:alphaModFix/>
          </a:blip>
          <a:srcRect b="39757" l="0" r="0" t="0"/>
          <a:stretch/>
        </p:blipFill>
        <p:spPr>
          <a:xfrm>
            <a:off x="228600" y="304801"/>
            <a:ext cx="8077199" cy="2737103"/>
          </a:xfrm>
          <a:prstGeom prst="rect">
            <a:avLst/>
          </a:prstGeom>
          <a:noFill/>
          <a:ln>
            <a:noFill/>
          </a:ln>
        </p:spPr>
      </p:pic>
      <p:pic>
        <p:nvPicPr>
          <p:cNvPr id="137" name="Shape 137"/>
          <p:cNvPicPr preferRelativeResize="0"/>
          <p:nvPr/>
        </p:nvPicPr>
        <p:blipFill rotWithShape="1">
          <a:blip r:embed="rId4">
            <a:alphaModFix/>
          </a:blip>
          <a:srcRect b="0" l="0" r="0" t="0"/>
          <a:stretch/>
        </p:blipFill>
        <p:spPr>
          <a:xfrm>
            <a:off x="3886200" y="3013330"/>
            <a:ext cx="1014984" cy="774192"/>
          </a:xfrm>
          <a:prstGeom prst="rect">
            <a:avLst/>
          </a:prstGeom>
          <a:noFill/>
          <a:ln>
            <a:noFill/>
          </a:ln>
        </p:spPr>
      </p:pic>
      <p:sp>
        <p:nvSpPr>
          <p:cNvPr id="138" name="Shape 138"/>
          <p:cNvSpPr txBox="1"/>
          <p:nvPr/>
        </p:nvSpPr>
        <p:spPr>
          <a:xfrm>
            <a:off x="2867425" y="2571750"/>
            <a:ext cx="279954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rgbClr val="C00000"/>
                </a:solidFill>
                <a:latin typeface="Calibri"/>
                <a:ea typeface="Calibri"/>
                <a:cs typeface="Calibri"/>
                <a:sym typeface="Calibri"/>
              </a:rPr>
              <a:t>Thank you for your interest!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subTitle"/>
          </p:nvPr>
        </p:nvSpPr>
        <p:spPr>
          <a:xfrm>
            <a:off x="533400" y="3352800"/>
            <a:ext cx="5257799" cy="2743199"/>
          </a:xfrm>
          <a:prstGeom prst="rect">
            <a:avLst/>
          </a:prstGeom>
          <a:noFill/>
          <a:ln>
            <a:noFill/>
          </a:ln>
        </p:spPr>
        <p:txBody>
          <a:bodyPr anchorCtr="0" anchor="t" bIns="45700" lIns="91425" rIns="91425" tIns="45700">
            <a:noAutofit/>
          </a:bodyPr>
          <a:lstStyle/>
          <a:p>
            <a:pPr indent="-342900" lvl="0" marL="342900" marR="0" rtl="0" algn="l">
              <a:spcBef>
                <a:spcPts val="0"/>
              </a:spcBef>
              <a:buClr>
                <a:srgbClr val="C00000"/>
              </a:buClr>
              <a:buSzPct val="100000"/>
              <a:buFont typeface="Arial"/>
              <a:buAutoNum type="arabicPlain"/>
            </a:pPr>
            <a:r>
              <a:rPr b="0" i="0" lang="en-US" sz="1400" u="none" cap="none" strike="noStrike">
                <a:solidFill>
                  <a:srgbClr val="C00000"/>
                </a:solidFill>
                <a:latin typeface="Arial"/>
                <a:ea typeface="Arial"/>
                <a:cs typeface="Arial"/>
                <a:sym typeface="Arial"/>
              </a:rPr>
              <a:t>BMI ≥30 kg/M2. </a:t>
            </a:r>
            <a:r>
              <a:rPr b="0" i="0" lang="en-US" sz="1400" u="none" cap="none" strike="noStrike">
                <a:solidFill>
                  <a:schemeClr val="dk1"/>
                </a:solidFill>
                <a:latin typeface="Arial"/>
                <a:ea typeface="Arial"/>
                <a:cs typeface="Arial"/>
                <a:sym typeface="Arial"/>
              </a:rPr>
              <a:t>Put a sentence about BMI here. </a:t>
            </a:r>
          </a:p>
          <a:p>
            <a:pPr indent="-342900" lvl="0" marL="342900" marR="0" rtl="0" algn="l">
              <a:spcBef>
                <a:spcPts val="280"/>
              </a:spcBef>
              <a:buClr>
                <a:schemeClr val="dk1"/>
              </a:buClr>
              <a:buSzPct val="100000"/>
              <a:buFont typeface="Arial"/>
              <a:buAutoNum type="arabicPlain"/>
            </a:pPr>
            <a:r>
              <a:rPr b="0" i="0" lang="en-US" sz="1400" u="none" cap="none" strike="noStrike">
                <a:solidFill>
                  <a:schemeClr val="dk1"/>
                </a:solidFill>
                <a:latin typeface="Arial"/>
                <a:ea typeface="Arial"/>
                <a:cs typeface="Arial"/>
                <a:sym typeface="Arial"/>
              </a:rPr>
              <a:t>You may have a BMI calculator here.</a:t>
            </a:r>
          </a:p>
          <a:p>
            <a:pPr indent="-342900" lvl="0" marL="342900" marR="0" rtl="0" algn="l">
              <a:spcBef>
                <a:spcPts val="280"/>
              </a:spcBef>
              <a:buClr>
                <a:srgbClr val="C00000"/>
              </a:buClr>
              <a:buSzPct val="100000"/>
              <a:buFont typeface="Arial"/>
              <a:buAutoNum type="arabicPlain"/>
            </a:pPr>
            <a:r>
              <a:rPr b="0" i="0" lang="en-US" sz="1400" u="none" cap="none" strike="noStrike">
                <a:solidFill>
                  <a:srgbClr val="C00000"/>
                </a:solidFill>
                <a:latin typeface="Arial"/>
                <a:ea typeface="Arial"/>
                <a:cs typeface="Arial"/>
                <a:sym typeface="Arial"/>
              </a:rPr>
              <a:t>Age of 21-55 years</a:t>
            </a:r>
          </a:p>
          <a:p>
            <a:pPr indent="-342900" lvl="0" marL="342900" marR="0" rtl="0" algn="l">
              <a:spcBef>
                <a:spcPts val="280"/>
              </a:spcBef>
              <a:buClr>
                <a:srgbClr val="C00000"/>
              </a:buClr>
              <a:buSzPct val="100000"/>
              <a:buFont typeface="Arial"/>
              <a:buAutoNum type="arabicPlain"/>
            </a:pPr>
            <a:r>
              <a:rPr b="0" i="0" lang="en-US" sz="1400" u="none" cap="none" strike="noStrike">
                <a:solidFill>
                  <a:srgbClr val="C00000"/>
                </a:solidFill>
                <a:latin typeface="Arial"/>
                <a:ea typeface="Arial"/>
                <a:cs typeface="Arial"/>
                <a:sym typeface="Arial"/>
              </a:rPr>
              <a:t>Agree to 3 blood draws over course of study</a:t>
            </a:r>
          </a:p>
          <a:p>
            <a:pPr indent="-342900" lvl="0" marL="342900" marR="0" rtl="0" algn="l">
              <a:spcBef>
                <a:spcPts val="280"/>
              </a:spcBef>
              <a:buClr>
                <a:srgbClr val="C00000"/>
              </a:buClr>
              <a:buSzPct val="100000"/>
              <a:buFont typeface="Arial"/>
              <a:buAutoNum type="arabicPlain"/>
            </a:pPr>
            <a:r>
              <a:rPr b="0" i="0" lang="en-US" sz="1400" u="none" cap="none" strike="noStrike">
                <a:solidFill>
                  <a:srgbClr val="C00000"/>
                </a:solidFill>
                <a:latin typeface="Arial"/>
                <a:ea typeface="Arial"/>
                <a:cs typeface="Arial"/>
                <a:sym typeface="Arial"/>
              </a:rPr>
              <a:t>Weight stable over last 6 months</a:t>
            </a:r>
          </a:p>
          <a:p>
            <a:pPr indent="-342900" lvl="0" marL="342900" marR="0" rtl="0" algn="l">
              <a:spcBef>
                <a:spcPts val="280"/>
              </a:spcBef>
              <a:buClr>
                <a:srgbClr val="C00000"/>
              </a:buClr>
              <a:buSzPct val="100000"/>
              <a:buFont typeface="Arial"/>
              <a:buAutoNum type="arabicPlain"/>
            </a:pPr>
            <a:r>
              <a:rPr b="0" i="0" lang="en-US" sz="1400" u="none" cap="none" strike="noStrike">
                <a:solidFill>
                  <a:srgbClr val="C00000"/>
                </a:solidFill>
                <a:latin typeface="Arial"/>
                <a:ea typeface="Arial"/>
                <a:cs typeface="Arial"/>
                <a:sym typeface="Arial"/>
              </a:rPr>
              <a:t>Own an iOS or Android device capable of running the app</a:t>
            </a:r>
          </a:p>
          <a:p>
            <a:pPr indent="-342900" lvl="0" marL="342900" marR="0" rtl="0" algn="l">
              <a:spcBef>
                <a:spcPts val="280"/>
              </a:spcBef>
              <a:buClr>
                <a:srgbClr val="C00000"/>
              </a:buClr>
              <a:buSzPct val="100000"/>
              <a:buFont typeface="Arial"/>
              <a:buAutoNum type="arabicPlain"/>
            </a:pPr>
            <a:r>
              <a:rPr b="0" i="0" lang="en-US" sz="1400" u="none" cap="none" strike="noStrike">
                <a:solidFill>
                  <a:srgbClr val="C00000"/>
                </a:solidFill>
                <a:latin typeface="Arial"/>
                <a:ea typeface="Arial"/>
                <a:cs typeface="Arial"/>
                <a:sym typeface="Arial"/>
              </a:rPr>
              <a:t>Able to understand and comprehend consent and adherence to recording daily nutrient consumption</a:t>
            </a:r>
          </a:p>
          <a:p>
            <a:pPr indent="-342900" lvl="0" marL="342900" marR="0" rtl="0" algn="l">
              <a:spcBef>
                <a:spcPts val="280"/>
              </a:spcBef>
              <a:buClr>
                <a:srgbClr val="C00000"/>
              </a:buClr>
              <a:buSzPct val="100000"/>
              <a:buFont typeface="Arial"/>
              <a:buAutoNum type="arabicPlain"/>
            </a:pPr>
            <a:r>
              <a:rPr b="0" i="0" lang="en-US" sz="1400" u="none" cap="none" strike="noStrike">
                <a:solidFill>
                  <a:srgbClr val="C00000"/>
                </a:solidFill>
                <a:latin typeface="Arial"/>
                <a:ea typeface="Arial"/>
                <a:cs typeface="Arial"/>
                <a:sym typeface="Arial"/>
              </a:rPr>
              <a:t>Willing and able to wear a watch-like device for at least 2 weeks at a time.</a:t>
            </a:r>
          </a:p>
          <a:p>
            <a:pPr indent="0" lvl="0" marL="0" marR="0" rtl="0" algn="l">
              <a:spcBef>
                <a:spcPts val="280"/>
              </a:spcBef>
              <a:buClr>
                <a:srgbClr val="888888"/>
              </a:buClr>
              <a:buSzPct val="25000"/>
              <a:buFont typeface="Arial"/>
              <a:buNone/>
            </a:pPr>
            <a:r>
              <a:t/>
            </a:r>
            <a:endParaRPr b="0" i="0" sz="1400" u="none" cap="none" strike="noStrike">
              <a:solidFill>
                <a:srgbClr val="C00000"/>
              </a:solidFill>
              <a:latin typeface="Arial"/>
              <a:ea typeface="Arial"/>
              <a:cs typeface="Arial"/>
              <a:sym typeface="Arial"/>
            </a:endParaRPr>
          </a:p>
        </p:txBody>
      </p:sp>
      <p:pic>
        <p:nvPicPr>
          <p:cNvPr id="144" name="Shape 144"/>
          <p:cNvPicPr preferRelativeResize="0"/>
          <p:nvPr/>
        </p:nvPicPr>
        <p:blipFill rotWithShape="1">
          <a:blip r:embed="rId3">
            <a:alphaModFix/>
          </a:blip>
          <a:srcRect b="27672" l="0" r="0" t="0"/>
          <a:stretch/>
        </p:blipFill>
        <p:spPr>
          <a:xfrm>
            <a:off x="533400" y="76200"/>
            <a:ext cx="8077199" cy="32861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idx="1" type="subTitle"/>
          </p:nvPr>
        </p:nvSpPr>
        <p:spPr>
          <a:xfrm>
            <a:off x="533400" y="3352800"/>
            <a:ext cx="7696199" cy="1143000"/>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Congratulations! You meet the study criteria for participation.</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Please enter your Name___________,  email:________, phone number ___________</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Then click the button below to inform study personnel that you are ready to be contacted for further information!</a:t>
            </a:r>
          </a:p>
          <a:p>
            <a:pPr indent="0" lvl="0" marL="0" marR="0" rtl="0" algn="l">
              <a:spcBef>
                <a:spcPts val="280"/>
              </a:spcBef>
              <a:buClr>
                <a:srgbClr val="888888"/>
              </a:buClr>
              <a:buSzPct val="25000"/>
              <a:buFont typeface="Arial"/>
              <a:buNone/>
            </a:pPr>
            <a:r>
              <a:t/>
            </a:r>
            <a:endParaRPr b="0" i="0" sz="1400" u="none" cap="none" strike="noStrike">
              <a:solidFill>
                <a:srgbClr val="C00000"/>
              </a:solidFill>
              <a:latin typeface="Arial"/>
              <a:ea typeface="Arial"/>
              <a:cs typeface="Arial"/>
              <a:sym typeface="Arial"/>
            </a:endParaRPr>
          </a:p>
          <a:p>
            <a:pPr indent="0" lvl="0" marL="0" marR="0" rtl="0" algn="l">
              <a:spcBef>
                <a:spcPts val="280"/>
              </a:spcBef>
              <a:buClr>
                <a:srgbClr val="888888"/>
              </a:buClr>
              <a:buSzPct val="25000"/>
              <a:buFont typeface="Arial"/>
              <a:buNone/>
            </a:pPr>
            <a:r>
              <a:t/>
            </a:r>
            <a:endParaRPr b="0" i="0" sz="1400" u="none" cap="none" strike="noStrike">
              <a:solidFill>
                <a:srgbClr val="C00000"/>
              </a:solidFill>
              <a:latin typeface="Arial"/>
              <a:ea typeface="Arial"/>
              <a:cs typeface="Arial"/>
              <a:sym typeface="Arial"/>
            </a:endParaRPr>
          </a:p>
        </p:txBody>
      </p:sp>
      <p:pic>
        <p:nvPicPr>
          <p:cNvPr id="150" name="Shape 150"/>
          <p:cNvPicPr preferRelativeResize="0"/>
          <p:nvPr/>
        </p:nvPicPr>
        <p:blipFill rotWithShape="1">
          <a:blip r:embed="rId3">
            <a:alphaModFix/>
          </a:blip>
          <a:srcRect b="34765" l="0" r="0" t="0"/>
          <a:stretch/>
        </p:blipFill>
        <p:spPr>
          <a:xfrm>
            <a:off x="228600" y="152400"/>
            <a:ext cx="8610599" cy="3159574"/>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