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0" r:id="rId3"/>
    <p:sldId id="257" r:id="rId4"/>
    <p:sldId id="258" r:id="rId5"/>
    <p:sldId id="262" r:id="rId6"/>
    <p:sldId id="259" r:id="rId7"/>
    <p:sldId id="261"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66"/>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002" y="-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474150-99BA-46C3-857D-76E744FDFB9F}" type="datetimeFigureOut">
              <a:rPr lang="en-US" smtClean="0"/>
              <a:t>4/19/2015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FFA64E-A65E-430E-813F-4A218F2D8BAC}" type="slidenum">
              <a:rPr lang="en-US" smtClean="0"/>
              <a:t>‹#›</a:t>
            </a:fld>
            <a:endParaRPr lang="en-US"/>
          </a:p>
        </p:txBody>
      </p:sp>
    </p:spTree>
    <p:extLst>
      <p:ext uri="{BB962C8B-B14F-4D97-AF65-F5344CB8AC3E}">
        <p14:creationId xmlns:p14="http://schemas.microsoft.com/office/powerpoint/2010/main" val="1473022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FFA64E-A65E-430E-813F-4A218F2D8BAC}" type="slidenum">
              <a:rPr lang="en-US" smtClean="0"/>
              <a:t>6</a:t>
            </a:fld>
            <a:endParaRPr lang="en-US"/>
          </a:p>
        </p:txBody>
      </p:sp>
    </p:spTree>
    <p:extLst>
      <p:ext uri="{BB962C8B-B14F-4D97-AF65-F5344CB8AC3E}">
        <p14:creationId xmlns:p14="http://schemas.microsoft.com/office/powerpoint/2010/main" val="891050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FFA64E-A65E-430E-813F-4A218F2D8BAC}" type="slidenum">
              <a:rPr lang="en-US" smtClean="0"/>
              <a:t>10</a:t>
            </a:fld>
            <a:endParaRPr lang="en-US"/>
          </a:p>
        </p:txBody>
      </p:sp>
    </p:spTree>
    <p:extLst>
      <p:ext uri="{BB962C8B-B14F-4D97-AF65-F5344CB8AC3E}">
        <p14:creationId xmlns:p14="http://schemas.microsoft.com/office/powerpoint/2010/main" val="3536862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7A4792-F0BE-485D-8FFD-365913B1C9B8}" type="datetimeFigureOut">
              <a:rPr lang="en-US" smtClean="0"/>
              <a:t>4/19/2015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5C8487E-5D64-4F03-B9E3-E222473B197E}" type="slidenum">
              <a:rPr lang="en-US" smtClean="0"/>
              <a:t>‹#›</a:t>
            </a:fld>
            <a:endParaRPr lang="en-US" dirty="0"/>
          </a:p>
        </p:txBody>
      </p:sp>
    </p:spTree>
    <p:extLst>
      <p:ext uri="{BB962C8B-B14F-4D97-AF65-F5344CB8AC3E}">
        <p14:creationId xmlns:p14="http://schemas.microsoft.com/office/powerpoint/2010/main" val="2670387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7A4792-F0BE-485D-8FFD-365913B1C9B8}" type="datetimeFigureOut">
              <a:rPr lang="en-US" smtClean="0"/>
              <a:t>4/19/2015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5C8487E-5D64-4F03-B9E3-E222473B197E}" type="slidenum">
              <a:rPr lang="en-US" smtClean="0"/>
              <a:t>‹#›</a:t>
            </a:fld>
            <a:endParaRPr lang="en-US" dirty="0"/>
          </a:p>
        </p:txBody>
      </p:sp>
    </p:spTree>
    <p:extLst>
      <p:ext uri="{BB962C8B-B14F-4D97-AF65-F5344CB8AC3E}">
        <p14:creationId xmlns:p14="http://schemas.microsoft.com/office/powerpoint/2010/main" val="1414032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7A4792-F0BE-485D-8FFD-365913B1C9B8}" type="datetimeFigureOut">
              <a:rPr lang="en-US" smtClean="0"/>
              <a:t>4/19/2015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5C8487E-5D64-4F03-B9E3-E222473B197E}" type="slidenum">
              <a:rPr lang="en-US" smtClean="0"/>
              <a:t>‹#›</a:t>
            </a:fld>
            <a:endParaRPr lang="en-US" dirty="0"/>
          </a:p>
        </p:txBody>
      </p:sp>
    </p:spTree>
    <p:extLst>
      <p:ext uri="{BB962C8B-B14F-4D97-AF65-F5344CB8AC3E}">
        <p14:creationId xmlns:p14="http://schemas.microsoft.com/office/powerpoint/2010/main" val="1657135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7A4792-F0BE-485D-8FFD-365913B1C9B8}" type="datetimeFigureOut">
              <a:rPr lang="en-US" smtClean="0"/>
              <a:t>4/19/2015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5C8487E-5D64-4F03-B9E3-E222473B197E}" type="slidenum">
              <a:rPr lang="en-US" smtClean="0"/>
              <a:t>‹#›</a:t>
            </a:fld>
            <a:endParaRPr lang="en-US" dirty="0"/>
          </a:p>
        </p:txBody>
      </p:sp>
    </p:spTree>
    <p:extLst>
      <p:ext uri="{BB962C8B-B14F-4D97-AF65-F5344CB8AC3E}">
        <p14:creationId xmlns:p14="http://schemas.microsoft.com/office/powerpoint/2010/main" val="3040629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7A4792-F0BE-485D-8FFD-365913B1C9B8}" type="datetimeFigureOut">
              <a:rPr lang="en-US" smtClean="0"/>
              <a:t>4/19/2015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5C8487E-5D64-4F03-B9E3-E222473B197E}" type="slidenum">
              <a:rPr lang="en-US" smtClean="0"/>
              <a:t>‹#›</a:t>
            </a:fld>
            <a:endParaRPr lang="en-US" dirty="0"/>
          </a:p>
        </p:txBody>
      </p:sp>
    </p:spTree>
    <p:extLst>
      <p:ext uri="{BB962C8B-B14F-4D97-AF65-F5344CB8AC3E}">
        <p14:creationId xmlns:p14="http://schemas.microsoft.com/office/powerpoint/2010/main" val="3842167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7A4792-F0BE-485D-8FFD-365913B1C9B8}" type="datetimeFigureOut">
              <a:rPr lang="en-US" smtClean="0"/>
              <a:t>4/19/2015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5C8487E-5D64-4F03-B9E3-E222473B197E}" type="slidenum">
              <a:rPr lang="en-US" smtClean="0"/>
              <a:t>‹#›</a:t>
            </a:fld>
            <a:endParaRPr lang="en-US" dirty="0"/>
          </a:p>
        </p:txBody>
      </p:sp>
    </p:spTree>
    <p:extLst>
      <p:ext uri="{BB962C8B-B14F-4D97-AF65-F5344CB8AC3E}">
        <p14:creationId xmlns:p14="http://schemas.microsoft.com/office/powerpoint/2010/main" val="49622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7A4792-F0BE-485D-8FFD-365913B1C9B8}" type="datetimeFigureOut">
              <a:rPr lang="en-US" smtClean="0"/>
              <a:t>4/19/2015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5C8487E-5D64-4F03-B9E3-E222473B197E}" type="slidenum">
              <a:rPr lang="en-US" smtClean="0"/>
              <a:t>‹#›</a:t>
            </a:fld>
            <a:endParaRPr lang="en-US" dirty="0"/>
          </a:p>
        </p:txBody>
      </p:sp>
    </p:spTree>
    <p:extLst>
      <p:ext uri="{BB962C8B-B14F-4D97-AF65-F5344CB8AC3E}">
        <p14:creationId xmlns:p14="http://schemas.microsoft.com/office/powerpoint/2010/main" val="3143464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7A4792-F0BE-485D-8FFD-365913B1C9B8}" type="datetimeFigureOut">
              <a:rPr lang="en-US" smtClean="0"/>
              <a:t>4/19/2015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5C8487E-5D64-4F03-B9E3-E222473B197E}" type="slidenum">
              <a:rPr lang="en-US" smtClean="0"/>
              <a:t>‹#›</a:t>
            </a:fld>
            <a:endParaRPr lang="en-US" dirty="0"/>
          </a:p>
        </p:txBody>
      </p:sp>
    </p:spTree>
    <p:extLst>
      <p:ext uri="{BB962C8B-B14F-4D97-AF65-F5344CB8AC3E}">
        <p14:creationId xmlns:p14="http://schemas.microsoft.com/office/powerpoint/2010/main" val="3837226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7A4792-F0BE-485D-8FFD-365913B1C9B8}" type="datetimeFigureOut">
              <a:rPr lang="en-US" smtClean="0"/>
              <a:t>4/19/2015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5C8487E-5D64-4F03-B9E3-E222473B197E}" type="slidenum">
              <a:rPr lang="en-US" smtClean="0"/>
              <a:t>‹#›</a:t>
            </a:fld>
            <a:endParaRPr lang="en-US" dirty="0"/>
          </a:p>
        </p:txBody>
      </p:sp>
    </p:spTree>
    <p:extLst>
      <p:ext uri="{BB962C8B-B14F-4D97-AF65-F5344CB8AC3E}">
        <p14:creationId xmlns:p14="http://schemas.microsoft.com/office/powerpoint/2010/main" val="1736323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7A4792-F0BE-485D-8FFD-365913B1C9B8}" type="datetimeFigureOut">
              <a:rPr lang="en-US" smtClean="0"/>
              <a:t>4/19/2015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5C8487E-5D64-4F03-B9E3-E222473B197E}" type="slidenum">
              <a:rPr lang="en-US" smtClean="0"/>
              <a:t>‹#›</a:t>
            </a:fld>
            <a:endParaRPr lang="en-US" dirty="0"/>
          </a:p>
        </p:txBody>
      </p:sp>
    </p:spTree>
    <p:extLst>
      <p:ext uri="{BB962C8B-B14F-4D97-AF65-F5344CB8AC3E}">
        <p14:creationId xmlns:p14="http://schemas.microsoft.com/office/powerpoint/2010/main" val="1214765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7A4792-F0BE-485D-8FFD-365913B1C9B8}" type="datetimeFigureOut">
              <a:rPr lang="en-US" smtClean="0"/>
              <a:t>4/19/2015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5C8487E-5D64-4F03-B9E3-E222473B197E}" type="slidenum">
              <a:rPr lang="en-US" smtClean="0"/>
              <a:t>‹#›</a:t>
            </a:fld>
            <a:endParaRPr lang="en-US" dirty="0"/>
          </a:p>
        </p:txBody>
      </p:sp>
    </p:spTree>
    <p:extLst>
      <p:ext uri="{BB962C8B-B14F-4D97-AF65-F5344CB8AC3E}">
        <p14:creationId xmlns:p14="http://schemas.microsoft.com/office/powerpoint/2010/main" val="1023960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7A4792-F0BE-485D-8FFD-365913B1C9B8}" type="datetimeFigureOut">
              <a:rPr lang="en-US" smtClean="0"/>
              <a:t>4/19/2015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C8487E-5D64-4F03-B9E3-E222473B197E}" type="slidenum">
              <a:rPr lang="en-US" smtClean="0"/>
              <a:t>‹#›</a:t>
            </a:fld>
            <a:endParaRPr lang="en-US" dirty="0"/>
          </a:p>
        </p:txBody>
      </p:sp>
    </p:spTree>
    <p:extLst>
      <p:ext uri="{BB962C8B-B14F-4D97-AF65-F5344CB8AC3E}">
        <p14:creationId xmlns:p14="http://schemas.microsoft.com/office/powerpoint/2010/main" val="94025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cdc.gov/niosh/topics/workschedules/"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4600" y="1219200"/>
            <a:ext cx="6248400" cy="1447800"/>
          </a:xfrm>
        </p:spPr>
        <p:txBody>
          <a:bodyPr>
            <a:normAutofit/>
          </a:bodyPr>
          <a:lstStyle/>
          <a:p>
            <a:pPr marL="285750" indent="-285750" algn="l">
              <a:buFontTx/>
              <a:buChar char="-"/>
            </a:pPr>
            <a:r>
              <a:rPr lang="en-US" sz="1400" dirty="0" smtClean="0">
                <a:solidFill>
                  <a:srgbClr val="CC0066"/>
                </a:solidFill>
                <a:latin typeface="Segoe Print" panose="02000600000000000000" pitchFamily="2" charset="0"/>
                <a:ea typeface="Microsoft Himalaya" panose="01010100010101010101" pitchFamily="2" charset="0"/>
                <a:cs typeface="Microsoft Himalaya" panose="01010100010101010101" pitchFamily="2" charset="0"/>
              </a:rPr>
              <a:t>The slides in this PP start off with the screenshot of a section on the </a:t>
            </a:r>
            <a:r>
              <a:rPr lang="en-US" sz="1400" dirty="0" err="1" smtClean="0">
                <a:solidFill>
                  <a:srgbClr val="CC0066"/>
                </a:solidFill>
                <a:latin typeface="Segoe Print" panose="02000600000000000000" pitchFamily="2" charset="0"/>
                <a:ea typeface="Microsoft Himalaya" panose="01010100010101010101" pitchFamily="2" charset="0"/>
                <a:cs typeface="Microsoft Himalaya" panose="01010100010101010101" pitchFamily="2" charset="0"/>
              </a:rPr>
              <a:t>myCircadianClock</a:t>
            </a:r>
            <a:r>
              <a:rPr lang="en-US" sz="1400" dirty="0" smtClean="0">
                <a:solidFill>
                  <a:srgbClr val="CC0066"/>
                </a:solidFill>
                <a:latin typeface="Segoe Print" panose="02000600000000000000" pitchFamily="2" charset="0"/>
                <a:ea typeface="Microsoft Himalaya" panose="01010100010101010101" pitchFamily="2" charset="0"/>
                <a:cs typeface="Microsoft Himalaya" panose="01010100010101010101" pitchFamily="2" charset="0"/>
              </a:rPr>
              <a:t> website. </a:t>
            </a:r>
          </a:p>
          <a:p>
            <a:pPr algn="l"/>
            <a:r>
              <a:rPr lang="en-US" sz="1400" dirty="0" smtClean="0">
                <a:solidFill>
                  <a:srgbClr val="CC0066"/>
                </a:solidFill>
                <a:latin typeface="Segoe Print" panose="02000600000000000000" pitchFamily="2" charset="0"/>
                <a:ea typeface="Microsoft Himalaya" panose="01010100010101010101" pitchFamily="2" charset="0"/>
                <a:cs typeface="Microsoft Himalaya" panose="01010100010101010101" pitchFamily="2" charset="0"/>
              </a:rPr>
              <a:t>- Below the screenshot is my recommended changes for the section in blood red.  </a:t>
            </a:r>
          </a:p>
          <a:p>
            <a:pPr algn="l"/>
            <a:r>
              <a:rPr lang="en-US" sz="1400" dirty="0" smtClean="0">
                <a:solidFill>
                  <a:srgbClr val="CC0066"/>
                </a:solidFill>
                <a:latin typeface="Segoe Print" panose="02000600000000000000" pitchFamily="2" charset="0"/>
                <a:ea typeface="Microsoft Himalaya" panose="01010100010101010101" pitchFamily="2" charset="0"/>
                <a:cs typeface="Microsoft Himalaya" panose="01010100010101010101" pitchFamily="2" charset="0"/>
              </a:rPr>
              <a:t>- The * indicates a comment or question directed at you.</a:t>
            </a:r>
          </a:p>
          <a:p>
            <a:pPr algn="l"/>
            <a:endParaRPr lang="en-US" sz="1400" dirty="0">
              <a:solidFill>
                <a:srgbClr val="CC0066"/>
              </a:solidFill>
              <a:latin typeface="Segoe Print" panose="02000600000000000000" pitchFamily="2" charset="0"/>
              <a:ea typeface="Microsoft Himalaya" panose="01010100010101010101" pitchFamily="2" charset="0"/>
              <a:cs typeface="Microsoft Himalaya" panose="01010100010101010101" pitchFamily="2" charset="0"/>
            </a:endParaRPr>
          </a:p>
        </p:txBody>
      </p:sp>
      <p:pic>
        <p:nvPicPr>
          <p:cNvPr id="7" name="Picture 6"/>
          <p:cNvPicPr>
            <a:picLocks noChangeAspect="1"/>
          </p:cNvPicPr>
          <p:nvPr/>
        </p:nvPicPr>
        <p:blipFill rotWithShape="1">
          <a:blip r:embed="rId2" cstate="print">
            <a:extLst>
              <a:ext uri="{BEBA8EAE-BF5A-486C-A8C5-ECC9F3942E4B}">
                <a14:imgProps xmlns:a14="http://schemas.microsoft.com/office/drawing/2010/main">
                  <a14:imgLayer r:embed="rId3">
                    <a14:imgEffect>
                      <a14:artisticChalkSketch/>
                    </a14:imgEffect>
                    <a14:imgEffect>
                      <a14:colorTemperature colorTemp="5900"/>
                    </a14:imgEffect>
                    <a14:imgEffect>
                      <a14:saturation sat="33000"/>
                    </a14:imgEffect>
                  </a14:imgLayer>
                </a14:imgProps>
              </a:ext>
              <a:ext uri="{28A0092B-C50C-407E-A947-70E740481C1C}">
                <a14:useLocalDpi xmlns:a14="http://schemas.microsoft.com/office/drawing/2010/main" val="0"/>
              </a:ext>
            </a:extLst>
          </a:blip>
          <a:srcRect t="6428" r="9169" b="8572"/>
          <a:stretch/>
        </p:blipFill>
        <p:spPr>
          <a:xfrm>
            <a:off x="1638301" y="4024582"/>
            <a:ext cx="1524000" cy="2052368"/>
          </a:xfrm>
          <a:prstGeom prst="rect">
            <a:avLst/>
          </a:prstGeom>
          <a:ln>
            <a:noFill/>
          </a:ln>
          <a:effectLst>
            <a:outerShdw blurRad="292100" dist="139700" dir="2700000" algn="tl" rotWithShape="0">
              <a:srgbClr val="333333">
                <a:alpha val="65000"/>
              </a:srgbClr>
            </a:outerShdw>
          </a:effectLst>
        </p:spPr>
      </p:pic>
      <p:sp>
        <p:nvSpPr>
          <p:cNvPr id="8" name="Cloud Callout 7"/>
          <p:cNvSpPr/>
          <p:nvPr/>
        </p:nvSpPr>
        <p:spPr>
          <a:xfrm>
            <a:off x="1600200" y="381000"/>
            <a:ext cx="7172325" cy="3810000"/>
          </a:xfrm>
          <a:prstGeom prst="cloudCallout">
            <a:avLst/>
          </a:prstGeom>
          <a:noFill/>
          <a:ln>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0"/>
              <a:tileRect/>
            </a:grad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ine Callout 2 8"/>
          <p:cNvSpPr/>
          <p:nvPr/>
        </p:nvSpPr>
        <p:spPr>
          <a:xfrm>
            <a:off x="4514850" y="4744442"/>
            <a:ext cx="3867150" cy="970558"/>
          </a:xfrm>
          <a:prstGeom prst="borderCallout2">
            <a:avLst>
              <a:gd name="adj1" fmla="val 18750"/>
              <a:gd name="adj2" fmla="val -8333"/>
              <a:gd name="adj3" fmla="val 18750"/>
              <a:gd name="adj4" fmla="val -16667"/>
              <a:gd name="adj5" fmla="val 62481"/>
              <a:gd name="adj6" fmla="val -339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572000" y="4876800"/>
            <a:ext cx="3810000" cy="738664"/>
          </a:xfrm>
          <a:prstGeom prst="rect">
            <a:avLst/>
          </a:prstGeom>
          <a:noFill/>
        </p:spPr>
        <p:txBody>
          <a:bodyPr wrap="square" rtlCol="0">
            <a:spAutoFit/>
          </a:bodyPr>
          <a:lstStyle/>
          <a:p>
            <a:r>
              <a:rPr lang="en-US" sz="1400" dirty="0" smtClean="0"/>
              <a:t>General notes:</a:t>
            </a:r>
          </a:p>
          <a:p>
            <a:pPr marL="285750" indent="-285750">
              <a:buFontTx/>
              <a:buChar char="-"/>
            </a:pPr>
            <a:r>
              <a:rPr lang="en-US" sz="1400" dirty="0" err="1" smtClean="0"/>
              <a:t>myCircadianClock</a:t>
            </a:r>
            <a:r>
              <a:rPr lang="en-US" sz="1400" dirty="0" smtClean="0"/>
              <a:t> should be trade marked</a:t>
            </a:r>
          </a:p>
          <a:p>
            <a:pPr marL="285750" indent="-285750">
              <a:buFontTx/>
              <a:buChar char="-"/>
            </a:pPr>
            <a:r>
              <a:rPr lang="en-US" sz="1400" dirty="0" smtClean="0"/>
              <a:t>All pics are clip art so need to be redone </a:t>
            </a:r>
            <a:endParaRPr lang="en-US" sz="1400" dirty="0"/>
          </a:p>
        </p:txBody>
      </p:sp>
    </p:spTree>
    <p:extLst>
      <p:ext uri="{BB962C8B-B14F-4D97-AF65-F5344CB8AC3E}">
        <p14:creationId xmlns:p14="http://schemas.microsoft.com/office/powerpoint/2010/main" val="42491818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3352800"/>
            <a:ext cx="7696200" cy="2895600"/>
          </a:xfrm>
        </p:spPr>
        <p:txBody>
          <a:bodyPr>
            <a:normAutofit lnSpcReduction="10000"/>
          </a:bodyPr>
          <a:lstStyle/>
          <a:p>
            <a:pPr algn="l"/>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Tell Us About Yourself!</a:t>
            </a:r>
          </a:p>
          <a:p>
            <a:pPr algn="l"/>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*Remove Email (per convo in your office it is to be moved to IC).</a:t>
            </a:r>
          </a:p>
          <a:p>
            <a:pPr algn="l"/>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*Remove “Gender” and replace with “Sex” – Male or Female</a:t>
            </a:r>
          </a:p>
          <a:p>
            <a:pPr algn="l"/>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*Remove “Race” and replace with “Race and Ethnicity”: white; black or African American; American Indian and Alaskan Native; Asian; Native Hawaiian and Other Pacific Islander; Hispanic or Latino; two or more races  *These are in accordance with the most recent US Census (so if you want to compare any data to US stats during analysis, following this may prove beneficial.) THESE ARE ALREADY IN DROP DOWN BOX.</a:t>
            </a:r>
          </a:p>
          <a:p>
            <a:pPr algn="l"/>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Add pull-down menu of feet and inches and Remove cm.</a:t>
            </a:r>
          </a:p>
          <a:p>
            <a:pPr algn="l"/>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When talking you said you desired a capture at end here with a print option added.</a:t>
            </a:r>
          </a:p>
          <a:p>
            <a:pPr algn="l"/>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Add Education level</a:t>
            </a:r>
          </a:p>
          <a:p>
            <a:pPr algn="l"/>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Add Annual Income </a:t>
            </a:r>
          </a:p>
          <a:p>
            <a:pPr algn="l"/>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Add Shift Worker (work full time on evening shift, night shift, rotating shifts, or other employer arranged irregular schedules – from CDC: </a:t>
            </a:r>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hlinkClick r:id="rId3"/>
              </a:rPr>
              <a:t>http://www.cdc.gov/niosh/topics/workschedules/</a:t>
            </a:r>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 * Direct wording so likely have to quote CDC?</a:t>
            </a:r>
          </a:p>
          <a:p>
            <a:pPr algn="l"/>
            <a:endPar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endParaRPr>
          </a:p>
        </p:txBody>
      </p:sp>
      <p:pic>
        <p:nvPicPr>
          <p:cNvPr id="10242"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b="42523"/>
          <a:stretch/>
        </p:blipFill>
        <p:spPr bwMode="auto">
          <a:xfrm>
            <a:off x="76200" y="31699"/>
            <a:ext cx="8839200" cy="28578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1289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4495800"/>
            <a:ext cx="6400800" cy="685800"/>
          </a:xfrm>
        </p:spPr>
        <p:txBody>
          <a:bodyPr>
            <a:normAutofit/>
          </a:bodyPr>
          <a:lstStyle/>
          <a:p>
            <a:pPr algn="l"/>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“This study is open to adults ages 18 and over residing in the United States."</a:t>
            </a:r>
          </a:p>
          <a:p>
            <a:pPr algn="l"/>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*Unless you are talking about US citizenship status.</a:t>
            </a:r>
            <a:endParaRPr lang="en-US" sz="1400" dirty="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145" t="2546" r="14697" b="46367"/>
          <a:stretch/>
        </p:blipFill>
        <p:spPr bwMode="auto">
          <a:xfrm>
            <a:off x="342900" y="952500"/>
            <a:ext cx="8382000" cy="3248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a:xfrm>
            <a:off x="152400" y="3810000"/>
            <a:ext cx="49530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69618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1580" y="3048000"/>
            <a:ext cx="6400800" cy="2057400"/>
          </a:xfrm>
        </p:spPr>
        <p:txBody>
          <a:bodyPr>
            <a:noAutofit/>
          </a:bodyPr>
          <a:lstStyle/>
          <a:p>
            <a:pPr algn="l"/>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Welcome to </a:t>
            </a:r>
            <a:r>
              <a:rPr lang="en-US" sz="1400" dirty="0" err="1"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myCircadianClock</a:t>
            </a:r>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 Research has shown that our daily eating and sleeping pattern can affect health and determine long term risk of various diseases. The </a:t>
            </a:r>
            <a:r>
              <a:rPr lang="en-US" sz="1400" dirty="0" err="1"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myCircadianClock</a:t>
            </a:r>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 app is part of a research study examining circadian rhythm, while also helping you track your sleep, eating pattern, weight and </a:t>
            </a:r>
            <a:r>
              <a:rPr lang="en-US" sz="1400" b="1" u="sng" dirty="0">
                <a:solidFill>
                  <a:srgbClr val="C00000"/>
                </a:solidFill>
                <a:effectLst>
                  <a:outerShdw blurRad="38100" dist="38100" dir="2700000" algn="tl">
                    <a:srgbClr val="000000">
                      <a:alpha val="43137"/>
                    </a:srgbClr>
                  </a:outerShdw>
                </a:effectLst>
                <a:latin typeface="Microsoft Himalaya" panose="01010100010101010101" pitchFamily="2" charset="0"/>
                <a:ea typeface="Microsoft Himalaya" panose="01010100010101010101" pitchFamily="2" charset="0"/>
                <a:cs typeface="Microsoft Himalaya" panose="01010100010101010101" pitchFamily="2" charset="0"/>
              </a:rPr>
              <a:t>wellbeing</a:t>
            </a:r>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a:t>
            </a:r>
            <a:endParaRPr lang="en-US" sz="1400" dirty="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endParaRPr>
          </a:p>
          <a:p>
            <a:pPr algn="l"/>
            <a:r>
              <a:rPr lang="en-US" sz="1400" dirty="0" err="1"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myCircadianClock</a:t>
            </a:r>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 helps you track and monitor daily behaviors necessary for maintaining a healthy lifestyle, such as eating pattern, </a:t>
            </a:r>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sleep, physical activity </a:t>
            </a:r>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and tracking supplements or medications. It will also provide you personalized insight into how these behaviors, in addition to activity pattern, relate to your body weight, a subjective measure of health. Behaviors shared through </a:t>
            </a:r>
            <a:r>
              <a:rPr lang="en-US" sz="1400" dirty="0" err="1"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myCircadianClock</a:t>
            </a:r>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 will aid researchers to better understand how daily timing of eating, </a:t>
            </a:r>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sleeping, physical activity </a:t>
            </a:r>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and taking supplements or mediations may influence health and wellbeing.</a:t>
            </a:r>
          </a:p>
          <a:p>
            <a:pPr algn="l"/>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*I will have to look at the consent but don’t remember wellbeing being a measured measure.</a:t>
            </a:r>
            <a:endParaRPr lang="en-US" sz="1400" dirty="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905" t="4612" r="10552" b="64001"/>
          <a:stretch/>
        </p:blipFill>
        <p:spPr bwMode="auto">
          <a:xfrm>
            <a:off x="609600" y="762000"/>
            <a:ext cx="7604760" cy="1889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4262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3138496"/>
            <a:ext cx="8001000" cy="3719503"/>
          </a:xfrm>
        </p:spPr>
        <p:txBody>
          <a:bodyPr>
            <a:normAutofit/>
          </a:bodyPr>
          <a:lstStyle/>
          <a:p>
            <a:pPr algn="l"/>
            <a:r>
              <a:rPr lang="en-US" sz="1400" dirty="0" err="1"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myCircadianClock</a:t>
            </a:r>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 is a user-friendly app to tract your daily pattern.</a:t>
            </a:r>
          </a:p>
          <a:p>
            <a:pPr algn="l"/>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You will be required*/asked* to record your health behaviors: </a:t>
            </a:r>
          </a:p>
          <a:p>
            <a:pPr algn="l"/>
            <a:r>
              <a:rPr lang="en-US" sz="1400" dirty="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	U</a:t>
            </a:r>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se the </a:t>
            </a:r>
            <a:r>
              <a:rPr lang="en-US" sz="1400" dirty="0" err="1"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myCircadianClock</a:t>
            </a:r>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 app to track everything you eat , drink and any supplements or medications. </a:t>
            </a:r>
          </a:p>
          <a:p>
            <a:pPr algn="l"/>
            <a:r>
              <a:rPr lang="en-US" sz="1400" dirty="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	</a:t>
            </a:r>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Survey questions will periodically ask you about general health, sleep quality, and how you feel about your overall quality of life.</a:t>
            </a:r>
          </a:p>
          <a:p>
            <a:pPr algn="l"/>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	</a:t>
            </a:r>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You can log the physical activity you do – walking, running, biking, swimming or intense exercise. </a:t>
            </a:r>
            <a:endPar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endParaRPr>
          </a:p>
          <a:p>
            <a:pPr algn="l"/>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Insights into your Circadian Clock: After at least 10 days of data, </a:t>
            </a:r>
            <a:r>
              <a:rPr lang="en-US" sz="1400" dirty="0" err="1"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myCircadianClock</a:t>
            </a:r>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 will start giving insight to your eating and sleeping pattern.</a:t>
            </a:r>
          </a:p>
          <a:p>
            <a:pPr algn="l"/>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Log other health data. You can record your weight, blood glucose, </a:t>
            </a:r>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or blood </a:t>
            </a:r>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pressure </a:t>
            </a:r>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periodically </a:t>
            </a:r>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and track these health parameters over time.</a:t>
            </a:r>
          </a:p>
          <a:p>
            <a:pPr algn="l"/>
            <a:r>
              <a:rPr lang="en-US" sz="1400" dirty="0" err="1"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myCircadianClock</a:t>
            </a:r>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 encrypts your data, separates it from your identity, and aggregates your data to a secure research database. The database analyzes the data. If you would like additional details about how we protect study data and your identifiable information, please see the consent document linked below. </a:t>
            </a:r>
            <a:r>
              <a:rPr lang="en-US" sz="1400" strike="sngStrike"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This will create an unprecedented database of daily behaviors and health status from people just like you. Studying all this real-world data will help researchers better understand the complex relationships between sleep, diet and healthy living. It will also help explore how the smartphones can enable new kinds of clinical research.*</a:t>
            </a:r>
          </a:p>
          <a:p>
            <a:pPr algn="l"/>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*Required or asked – depending on how much you want to stress adherence right at the beginning (Required) or be nice (Asked).</a:t>
            </a:r>
          </a:p>
          <a:p>
            <a:pPr algn="l"/>
            <a:r>
              <a:rPr lang="en-US" sz="1400" dirty="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a:t>
            </a:r>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The strikethrough data has already been stated in previous section and does not address the workings of the study only about the study (previous section).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 y="304800"/>
            <a:ext cx="802322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descr="C:\Users\Man\AppData\Local\Microsoft\Windows\INetCache\IE\MN27FPT9\Mobile-Phone-Icon-300x30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5375" y="377190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C:\Users\Man\AppData\Local\Microsoft\Windows\INetCache\IE\SR6WJOQM\walking[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65225" y="4343400"/>
            <a:ext cx="317500" cy="433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82510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1905000"/>
            <a:ext cx="6400800" cy="2057400"/>
          </a:xfrm>
        </p:spPr>
        <p:txBody>
          <a:bodyPr>
            <a:noAutofit/>
          </a:bodyPr>
          <a:lstStyle/>
          <a:p>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Who is Sponsoring this Study</a:t>
            </a:r>
          </a:p>
          <a:p>
            <a:endParaRPr lang="en-US" sz="1400" dirty="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endParaRPr>
          </a:p>
          <a:p>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I am ready to do this! -  Tell me More  -  Am I Eligible *</a:t>
            </a:r>
          </a:p>
          <a:p>
            <a:pPr algn="l"/>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*Last 3 just different options for target audiences. I can come up with lots, so let me know if you want more.</a:t>
            </a:r>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300" t="56711" r="7600" b="17334"/>
          <a:stretch/>
        </p:blipFill>
        <p:spPr bwMode="auto">
          <a:xfrm>
            <a:off x="152400" y="304800"/>
            <a:ext cx="8010525" cy="139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62094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15504"/>
          <a:stretch/>
        </p:blipFill>
        <p:spPr bwMode="auto">
          <a:xfrm>
            <a:off x="228600" y="152400"/>
            <a:ext cx="8737600" cy="415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286000" y="4120634"/>
            <a:ext cx="4445448" cy="923330"/>
          </a:xfrm>
          <a:prstGeom prst="rect">
            <a:avLst/>
          </a:prstGeom>
          <a:noFill/>
        </p:spPr>
        <p:txBody>
          <a:bodyPr wrap="none" rtlCol="0">
            <a:spAutoFit/>
          </a:bodyPr>
          <a:lstStyle/>
          <a:p>
            <a:r>
              <a:rPr lang="en-US"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We addressed this slide in person.</a:t>
            </a:r>
          </a:p>
          <a:p>
            <a:r>
              <a:rPr lang="en-US"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But a good title to replace “Smartphone related questions” would be:</a:t>
            </a:r>
          </a:p>
          <a:p>
            <a:r>
              <a:rPr lang="en-US" b="1"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How well do you know your phone?</a:t>
            </a:r>
          </a:p>
        </p:txBody>
      </p:sp>
    </p:spTree>
    <p:extLst>
      <p:ext uri="{BB962C8B-B14F-4D97-AF65-F5344CB8AC3E}">
        <p14:creationId xmlns:p14="http://schemas.microsoft.com/office/powerpoint/2010/main" val="36364974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2514600"/>
            <a:ext cx="6400800" cy="2057400"/>
          </a:xfrm>
        </p:spPr>
        <p:txBody>
          <a:bodyPr>
            <a:noAutofit/>
          </a:bodyPr>
          <a:lstStyle/>
          <a:p>
            <a:pPr algn="l"/>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Thank you for your interest .</a:t>
            </a:r>
            <a:endParaRPr lang="en-US" sz="1400" dirty="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endParaRP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39757"/>
          <a:stretch/>
        </p:blipFill>
        <p:spPr bwMode="auto">
          <a:xfrm>
            <a:off x="228600" y="304801"/>
            <a:ext cx="8077200" cy="273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descr="C:\Users\Man\AppData\Local\Microsoft\Windows\INetCache\IE\SR6WJOQM\3434424707_c7bc33c402[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200" y="3013330"/>
            <a:ext cx="1014984" cy="77419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867425" y="2571750"/>
            <a:ext cx="2799549" cy="369332"/>
          </a:xfrm>
          <a:prstGeom prst="rect">
            <a:avLst/>
          </a:prstGeom>
          <a:noFill/>
        </p:spPr>
        <p:txBody>
          <a:bodyPr wrap="none" rtlCol="0">
            <a:spAutoFit/>
          </a:bodyPr>
          <a:lstStyle/>
          <a:p>
            <a:r>
              <a:rPr lang="en-US" dirty="0" smtClean="0">
                <a:solidFill>
                  <a:srgbClr val="C00000"/>
                </a:solidFill>
              </a:rPr>
              <a:t>Thank you for your interest!</a:t>
            </a:r>
            <a:endParaRPr lang="en-US" dirty="0">
              <a:solidFill>
                <a:srgbClr val="C00000"/>
              </a:solidFill>
            </a:endParaRPr>
          </a:p>
        </p:txBody>
      </p:sp>
    </p:spTree>
    <p:extLst>
      <p:ext uri="{BB962C8B-B14F-4D97-AF65-F5344CB8AC3E}">
        <p14:creationId xmlns:p14="http://schemas.microsoft.com/office/powerpoint/2010/main" val="29897901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3352800"/>
            <a:ext cx="5257800" cy="1143000"/>
          </a:xfrm>
        </p:spPr>
        <p:txBody>
          <a:bodyPr>
            <a:normAutofit/>
          </a:bodyPr>
          <a:lstStyle/>
          <a:p>
            <a:pPr algn="l"/>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*Get rid of  “ SI#” and “Questions”</a:t>
            </a:r>
          </a:p>
          <a:p>
            <a:pPr marL="342900" indent="-342900" algn="l">
              <a:buAutoNum type="arabicPlain"/>
            </a:pPr>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Are you 18 years of age or older? </a:t>
            </a:r>
          </a:p>
          <a:p>
            <a:pPr algn="l"/>
            <a:endPar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endParaRPr>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27673"/>
          <a:stretch/>
        </p:blipFill>
        <p:spPr bwMode="auto">
          <a:xfrm>
            <a:off x="533400" y="76200"/>
            <a:ext cx="8077200"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4350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3352800"/>
            <a:ext cx="7696200" cy="1143000"/>
          </a:xfrm>
        </p:spPr>
        <p:txBody>
          <a:bodyPr>
            <a:normAutofit fontScale="92500" lnSpcReduction="10000"/>
          </a:bodyPr>
          <a:lstStyle/>
          <a:p>
            <a:pPr algn="l"/>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Congratulations! You meet the study criteria for participation.</a:t>
            </a:r>
          </a:p>
          <a:p>
            <a:pPr algn="l"/>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Please click the button below to continue with Informed Consent.</a:t>
            </a:r>
          </a:p>
          <a:p>
            <a:pPr algn="l"/>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Button = “Yes, I would like to participate.” </a:t>
            </a:r>
          </a:p>
          <a:p>
            <a:pPr algn="l"/>
            <a:r>
              <a:rPr lang="en-US" sz="1400" strike="sngStrike"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Note: The study will involve visit to the lab, after 3 weeks another visit to the lab.</a:t>
            </a:r>
          </a:p>
          <a:p>
            <a:pPr algn="l"/>
            <a:r>
              <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rPr>
              <a:t>*Delete address and map.</a:t>
            </a:r>
          </a:p>
          <a:p>
            <a:pPr algn="l"/>
            <a:endPar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endParaRPr>
          </a:p>
          <a:p>
            <a:pPr algn="l"/>
            <a:endParaRPr lang="en-US" sz="1400" dirty="0" smtClean="0">
              <a:solidFill>
                <a:srgbClr val="C00000"/>
              </a:solidFill>
              <a:latin typeface="Microsoft Himalaya" panose="01010100010101010101" pitchFamily="2" charset="0"/>
              <a:ea typeface="Microsoft Himalaya" panose="01010100010101010101" pitchFamily="2" charset="0"/>
              <a:cs typeface="Microsoft Himalaya" panose="01010100010101010101" pitchFamily="2" charset="0"/>
            </a:endParaRPr>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34766"/>
          <a:stretch/>
        </p:blipFill>
        <p:spPr bwMode="auto">
          <a:xfrm>
            <a:off x="228600" y="152400"/>
            <a:ext cx="8610600" cy="315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08889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211</TotalTime>
  <Words>640</Words>
  <Application>Microsoft Office PowerPoint</Application>
  <PresentationFormat>On-screen Show (4:3)</PresentationFormat>
  <Paragraphs>48</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 Kenyon</dc:creator>
  <cp:lastModifiedBy>Satchin</cp:lastModifiedBy>
  <cp:revision>24</cp:revision>
  <dcterms:created xsi:type="dcterms:W3CDTF">2015-04-17T00:50:45Z</dcterms:created>
  <dcterms:modified xsi:type="dcterms:W3CDTF">2015-04-20T04:30:12Z</dcterms:modified>
</cp:coreProperties>
</file>