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AB6E37A-46CA-47FD-961C-056EB62F33E0}">
  <a:tblStyle styleId="{0AB6E37A-46CA-47FD-961C-056EB62F33E0}"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notesMaster" Target="notesMasters/notesMaster.xml"/><Relationship Id="rId19" Type="http://schemas.openxmlformats.org/officeDocument/2006/relationships/slide" Target="slides/slide13.xml"/><Relationship Id="rId6" Type="http://schemas.openxmlformats.org/officeDocument/2006/relationships/slide" Target="slides/slide.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No comment</a:t>
            </a:r>
          </a:p>
        </p:txBody>
      </p:sp>
      <p:sp>
        <p:nvSpPr>
          <p:cNvPr id="87" name="Shape 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 like the shadow box a lot! Not clear what the weekday and weekend hours mean when first looking at this.</a:t>
            </a:r>
          </a:p>
        </p:txBody>
      </p:sp>
      <p:sp>
        <p:nvSpPr>
          <p:cNvPr id="173" name="Shape 1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This is where the weekday/weekend boxes make sense. But what is the first green?  Set Target shouldn’t be here?</a:t>
            </a:r>
          </a:p>
        </p:txBody>
      </p:sp>
      <p:sp>
        <p:nvSpPr>
          <p:cNvPr id="183" name="Shape 1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 suggested replacing this tab with “Research Contact Info” and putting coordinator and PI names and contact email.</a:t>
            </a:r>
          </a:p>
        </p:txBody>
      </p:sp>
      <p:sp>
        <p:nvSpPr>
          <p:cNvPr id="191" name="Shape 19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MyCircadianClock over Salk Circadian.  If want to keep text just use last sentence and geo stuff, but a cool pic with the clock ticking around if waiting for download would be better. </a:t>
            </a:r>
          </a:p>
        </p:txBody>
      </p:sp>
      <p:sp>
        <p:nvSpPr>
          <p:cNvPr id="198" name="Shape 19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Like it!</a:t>
            </a:r>
          </a:p>
        </p:txBody>
      </p:sp>
      <p:sp>
        <p:nvSpPr>
          <p:cNvPr id="212" name="Shape 21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 wouldn’t put feedback icon right in their face because everyone always has something to say, so if it is really important and not some comment like “this is boring or I like” we shouldn’t put in their face.  Health parameters won’t change daily or even weekly so also not in their face unless have the room.</a:t>
            </a:r>
          </a:p>
        </p:txBody>
      </p:sp>
      <p:sp>
        <p:nvSpPr>
          <p:cNvPr id="221" name="Shape 22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“La Jolla” is impressive to many in Cali and US, so may consider leaving in there due to people’s desire to participate in something from La Jolla.</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 want to see other colors!!!!!  I like “Data sync….This may take several minutes” over the long one.  I like Activate or Begin Participation better.</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They won’t see this until signing the consent doc right?  NEED ICON IDEAS!! This will be my weekend goal.</a:t>
            </a:r>
          </a:p>
        </p:txBody>
      </p:sp>
      <p:sp>
        <p:nvSpPr>
          <p:cNvPr id="236" name="Shape 2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7" name="Shape 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 liked the shape of the cluster with the smaller one, all over the screen looks messy and so far apart difficult to say if items are larger than others. </a:t>
            </a:r>
          </a:p>
        </p:txBody>
      </p:sp>
      <p:sp>
        <p:nvSpPr>
          <p:cNvPr id="104" name="Shape 10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 like the idea of this under the Menu Medley and if really long can just scroll down.  </a:t>
            </a:r>
          </a:p>
        </p:txBody>
      </p:sp>
      <p:sp>
        <p:nvSpPr>
          <p:cNvPr id="112" name="Shape 11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When we talked prior you said you were going to take out the “jetlag,” if still on there we need to create a FAQ.</a:t>
            </a:r>
          </a:p>
        </p:txBody>
      </p:sp>
      <p:sp>
        <p:nvSpPr>
          <p:cNvPr id="123" name="Shape 12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Could have key under 145/95mm Hg that shows risk level of color like Red is hypertension level, yellow is prehypertension, and green desired level.  Or if don’t want on same screen can hit the yellow bar and see this come up.</a:t>
            </a:r>
          </a:p>
        </p:txBody>
      </p:sp>
      <p:sp>
        <p:nvSpPr>
          <p:cNvPr id="132" name="Shape 13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 like the red circle, but number also needs to be emphasized either by red color or bold black.  What does the blue mean?</a:t>
            </a:r>
          </a:p>
        </p:txBody>
      </p:sp>
      <p:sp>
        <p:nvSpPr>
          <p:cNvPr id="166" name="Shape 1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 name="Shape 15"/>
        <p:cNvGrpSpPr/>
        <p:nvPr/>
      </p:nvGrpSpPr>
      <p:grpSpPr>
        <a:xfrm>
          <a:off x="0" y="0"/>
          <a:ext cx="0" cy="0"/>
          <a:chOff x="0" y="0"/>
          <a:chExt cx="0" cy="0"/>
        </a:xfrm>
      </p:grpSpPr>
      <p:sp>
        <p:nvSpPr>
          <p:cNvPr id="16" name="Shape 16"/>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 name="Shape 1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1" name="Shape 21"/>
        <p:cNvGrpSpPr/>
        <p:nvPr/>
      </p:nvGrpSpPr>
      <p:grpSpPr>
        <a:xfrm>
          <a:off x="0" y="0"/>
          <a:ext cx="0" cy="0"/>
          <a:chOff x="0" y="0"/>
          <a:chExt cx="0" cy="0"/>
        </a:xfrm>
      </p:grpSpPr>
      <p:sp>
        <p:nvSpPr>
          <p:cNvPr id="22" name="Shape 2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3" name="Shape 2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a:lvl1pPr>
            <a:lvl2pPr indent="0" lvl="1" marL="457200" marR="0" rtl="0" algn="ctr">
              <a:spcBef>
                <a:spcPts val="560"/>
              </a:spcBef>
              <a:buClr>
                <a:srgbClr val="888888"/>
              </a:buClr>
              <a:buFont typeface="Arial"/>
              <a:buNone/>
              <a:defRPr/>
            </a:lvl2pPr>
            <a:lvl3pPr indent="0" lvl="2" marL="914400" marR="0" rtl="0" algn="ctr">
              <a:spcBef>
                <a:spcPts val="480"/>
              </a:spcBef>
              <a:buClr>
                <a:srgbClr val="888888"/>
              </a:buClr>
              <a:buFont typeface="Arial"/>
              <a:buNone/>
              <a:defRPr/>
            </a:lvl3pPr>
            <a:lvl4pPr indent="0" lvl="3" marL="1371600" marR="0" rtl="0" algn="ctr">
              <a:spcBef>
                <a:spcPts val="400"/>
              </a:spcBef>
              <a:buClr>
                <a:srgbClr val="888888"/>
              </a:buClr>
              <a:buFont typeface="Arial"/>
              <a:buNone/>
              <a:defRPr/>
            </a:lvl4pPr>
            <a:lvl5pPr indent="0" lvl="4" marL="1828800" marR="0" rtl="0" algn="ctr">
              <a:spcBef>
                <a:spcPts val="400"/>
              </a:spcBef>
              <a:buClr>
                <a:srgbClr val="888888"/>
              </a:buClr>
              <a:buFont typeface="Arial"/>
              <a:buNone/>
              <a:defRPr/>
            </a:lvl5pPr>
            <a:lvl6pPr indent="0" lvl="5" marL="2286000" marR="0" rtl="0" algn="ctr">
              <a:spcBef>
                <a:spcPts val="400"/>
              </a:spcBef>
              <a:buClr>
                <a:srgbClr val="888888"/>
              </a:buClr>
              <a:buFont typeface="Arial"/>
              <a:buNone/>
              <a:defRPr/>
            </a:lvl6pPr>
            <a:lvl7pPr indent="0" lvl="6" marL="2743200" marR="0" rtl="0" algn="ctr">
              <a:spcBef>
                <a:spcPts val="400"/>
              </a:spcBef>
              <a:buClr>
                <a:srgbClr val="888888"/>
              </a:buClr>
              <a:buFont typeface="Arial"/>
              <a:buNone/>
              <a:defRPr/>
            </a:lvl7pPr>
            <a:lvl8pPr indent="0" lvl="7" marL="3200400" marR="0" rtl="0" algn="ctr">
              <a:spcBef>
                <a:spcPts val="400"/>
              </a:spcBef>
              <a:buClr>
                <a:srgbClr val="888888"/>
              </a:buClr>
              <a:buFont typeface="Arial"/>
              <a:buNone/>
              <a:defRPr/>
            </a:lvl8pPr>
            <a:lvl9pPr indent="0" lvl="8" marL="3657600" marR="0" rtl="0" algn="ctr">
              <a:spcBef>
                <a:spcPts val="400"/>
              </a:spcBef>
              <a:buClr>
                <a:srgbClr val="888888"/>
              </a:buClr>
              <a:buFont typeface="Arial"/>
              <a:buNone/>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30" name="Shape 3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 name="Shape 3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3" name="Shape 4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5" name="Shape 4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p:nvPr>
            <p:ph idx="2" type="pic"/>
          </p:nvPr>
        </p:nvSpPr>
        <p:spPr>
          <a:xfrm>
            <a:off x="1792288" y="612775"/>
            <a:ext cx="5486399" cy="4114800"/>
          </a:xfrm>
          <a:prstGeom prst="rect">
            <a:avLst/>
          </a:prstGeom>
          <a:noFill/>
          <a:ln>
            <a:noFill/>
          </a:ln>
        </p:spPr>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Font typeface="Arial"/>
              <a:buChar char="•"/>
              <a:defRPr/>
            </a:lvl1pPr>
            <a:lvl2pPr indent="-107950" lvl="1" marL="742950" marR="0" rtl="0" algn="l">
              <a:spcBef>
                <a:spcPts val="560"/>
              </a:spcBef>
              <a:buClr>
                <a:schemeClr val="dk1"/>
              </a:buClr>
              <a:buFont typeface="Arial"/>
              <a:buChar char="–"/>
              <a:defRPr/>
            </a:lvl2pPr>
            <a:lvl3pPr indent="-76200" lvl="2" marL="1143000" marR="0" rtl="0" algn="l">
              <a:spcBef>
                <a:spcPts val="480"/>
              </a:spcBef>
              <a:buClr>
                <a:schemeClr val="dk1"/>
              </a:buClr>
              <a:buFont typeface="Arial"/>
              <a:buChar char="•"/>
              <a:defRPr/>
            </a:lvl3pPr>
            <a:lvl4pPr indent="-101600" lvl="3" marL="1600200" marR="0" rtl="0" algn="l">
              <a:spcBef>
                <a:spcPts val="400"/>
              </a:spcBef>
              <a:buClr>
                <a:schemeClr val="dk1"/>
              </a:buClr>
              <a:buFont typeface="Arial"/>
              <a:buChar char="–"/>
              <a:defRPr/>
            </a:lvl4pPr>
            <a:lvl5pPr indent="-101600" lvl="4" marL="2057400" marR="0" rtl="0" algn="l">
              <a:spcBef>
                <a:spcPts val="400"/>
              </a:spcBef>
              <a:buClr>
                <a:schemeClr val="dk1"/>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3.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 Id="rId3" Type="http://schemas.openxmlformats.org/officeDocument/2006/relationships/image" Target="../media/image0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1.jpg"/><Relationship Id="rId5" Type="http://schemas.openxmlformats.org/officeDocument/2006/relationships/image" Target="../media/image19.jp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 Id="rId3" Type="http://schemas.openxmlformats.org/officeDocument/2006/relationships/image" Target="../media/image0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 Id="rId3" Type="http://schemas.openxmlformats.org/officeDocument/2006/relationships/image" Target="../media/image07.png"/><Relationship Id="rId4" Type="http://schemas.openxmlformats.org/officeDocument/2006/relationships/hyperlink" Target="http://en.wikipedia.org/wiki/Blood_pressure" TargetMode="External"/><Relationship Id="rId11" Type="http://schemas.openxmlformats.org/officeDocument/2006/relationships/hyperlink" Target="http://en.wikipedia.org/wiki/Hypertensive_emergency" TargetMode="External"/><Relationship Id="rId10" Type="http://schemas.openxmlformats.org/officeDocument/2006/relationships/hyperlink" Target="http://en.wikipedia.org/wiki/Hypertension" TargetMode="External"/><Relationship Id="rId12" Type="http://schemas.openxmlformats.org/officeDocument/2006/relationships/hyperlink" Target="http://en.wikipedia.org/wiki/Isolated_systolic_hypertension" TargetMode="External"/><Relationship Id="rId9" Type="http://schemas.openxmlformats.org/officeDocument/2006/relationships/hyperlink" Target="http://en.wikipedia.org/wiki/Prehypertension" TargetMode="External"/><Relationship Id="rId5" Type="http://schemas.openxmlformats.org/officeDocument/2006/relationships/hyperlink" Target="http://en.wikipedia.org/wiki/Systolic" TargetMode="External"/><Relationship Id="rId6" Type="http://schemas.openxmlformats.org/officeDocument/2006/relationships/hyperlink" Target="http://en.wikipedia.org/wiki/Mm_Hg" TargetMode="External"/><Relationship Id="rId7" Type="http://schemas.openxmlformats.org/officeDocument/2006/relationships/hyperlink" Target="http://en.wikipedia.org/wiki/Diastolic" TargetMode="External"/><Relationship Id="rId8" Type="http://schemas.openxmlformats.org/officeDocument/2006/relationships/hyperlink" Target="http://en.wikipedia.org/wiki/Hypotens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b="0" l="0" r="0" t="0"/>
          <a:stretch/>
        </p:blipFill>
        <p:spPr>
          <a:xfrm>
            <a:off x="0" y="0"/>
            <a:ext cx="3863662" cy="6858000"/>
          </a:xfrm>
          <a:prstGeom prst="rect">
            <a:avLst/>
          </a:prstGeom>
          <a:noFill/>
          <a:ln>
            <a:noFill/>
          </a:ln>
        </p:spPr>
      </p:pic>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pic>
        <p:nvPicPr>
          <p:cNvPr id="94" name="Shape 94"/>
          <p:cNvPicPr preferRelativeResize="0"/>
          <p:nvPr/>
        </p:nvPicPr>
        <p:blipFill rotWithShape="1">
          <a:blip r:embed="rId3">
            <a:alphaModFix/>
          </a:blip>
          <a:srcRect b="0" l="0" r="0" t="0"/>
          <a:stretch/>
        </p:blipFill>
        <p:spPr>
          <a:xfrm>
            <a:off x="0" y="0"/>
            <a:ext cx="3863662" cy="68580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b="0" l="0" r="0" t="0"/>
          <a:stretch/>
        </p:blipFill>
        <p:spPr>
          <a:xfrm>
            <a:off x="-3809" y="0"/>
            <a:ext cx="3863662" cy="6858000"/>
          </a:xfrm>
          <a:prstGeom prst="rect">
            <a:avLst/>
          </a:prstGeom>
          <a:noFill/>
          <a:ln>
            <a:noFill/>
          </a:ln>
        </p:spPr>
      </p:pic>
      <p:sp>
        <p:nvSpPr>
          <p:cNvPr id="176" name="Shape 176"/>
          <p:cNvSpPr/>
          <p:nvPr/>
        </p:nvSpPr>
        <p:spPr>
          <a:xfrm>
            <a:off x="4800600" y="609600"/>
            <a:ext cx="2819400" cy="914400"/>
          </a:xfrm>
          <a:prstGeom prst="wedgeRoundRectCallout">
            <a:avLst>
              <a:gd fmla="val -118521" name="adj1"/>
              <a:gd fmla="val 3750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Remove the vertical lines at 6am and 6pm. </a:t>
            </a:r>
          </a:p>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Increase the thickness of target lines to make it more prominent.</a:t>
            </a:r>
          </a:p>
        </p:txBody>
      </p:sp>
      <p:sp>
        <p:nvSpPr>
          <p:cNvPr id="177" name="Shape 177"/>
          <p:cNvSpPr/>
          <p:nvPr/>
        </p:nvSpPr>
        <p:spPr>
          <a:xfrm>
            <a:off x="5715000" y="2057400"/>
            <a:ext cx="2819400" cy="914400"/>
          </a:xfrm>
          <a:prstGeom prst="wedgeRoundRectCallout">
            <a:avLst>
              <a:gd fmla="val -118521" name="adj1"/>
              <a:gd fmla="val 3750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Show the weekdays and weekends as in the current 3.7 version. </a:t>
            </a:r>
          </a:p>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Try to include 2 weeks of data. </a:t>
            </a:r>
          </a:p>
        </p:txBody>
      </p:sp>
      <p:sp>
        <p:nvSpPr>
          <p:cNvPr id="178" name="Shape 178"/>
          <p:cNvSpPr/>
          <p:nvPr/>
        </p:nvSpPr>
        <p:spPr>
          <a:xfrm>
            <a:off x="5638800" y="4343400"/>
            <a:ext cx="2819400" cy="1143000"/>
          </a:xfrm>
          <a:prstGeom prst="wedgeRoundRectCallout">
            <a:avLst>
              <a:gd fmla="val -151359" name="adj1"/>
              <a:gd fmla="val 3925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“Weekday actual” and “Weekend actual”.  </a:t>
            </a:r>
          </a:p>
        </p:txBody>
      </p:sp>
      <p:sp>
        <p:nvSpPr>
          <p:cNvPr id="179" name="Shape 179"/>
          <p:cNvSpPr/>
          <p:nvPr/>
        </p:nvSpPr>
        <p:spPr>
          <a:xfrm>
            <a:off x="5638800" y="3276600"/>
            <a:ext cx="2819400" cy="914400"/>
          </a:xfrm>
          <a:prstGeom prst="wedgeRoundRectCallout">
            <a:avLst>
              <a:gd fmla="val -151764" name="adj1"/>
              <a:gd fmla="val 13500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Indicate the calculated start and end times for Weekday and “Weekend actual”. They may be outside the box.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0" l="0" r="0" t="0"/>
          <a:stretch/>
        </p:blipFill>
        <p:spPr>
          <a:xfrm>
            <a:off x="-7619" y="0"/>
            <a:ext cx="3863662" cy="6858000"/>
          </a:xfrm>
          <a:prstGeom prst="rect">
            <a:avLst/>
          </a:prstGeom>
          <a:noFill/>
          <a:ln>
            <a:noFill/>
          </a:ln>
        </p:spPr>
      </p:pic>
      <p:sp>
        <p:nvSpPr>
          <p:cNvPr id="186" name="Shape 186"/>
          <p:cNvSpPr/>
          <p:nvPr/>
        </p:nvSpPr>
        <p:spPr>
          <a:xfrm>
            <a:off x="5638800" y="2438400"/>
            <a:ext cx="2819400" cy="1143000"/>
          </a:xfrm>
          <a:prstGeom prst="wedgeRoundRectCallout">
            <a:avLst>
              <a:gd fmla="val -151359" name="adj1"/>
              <a:gd fmla="val 3925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Show the actual taget here as well. Just like in the previous feedogram page.</a:t>
            </a:r>
          </a:p>
        </p:txBody>
      </p:sp>
      <p:sp>
        <p:nvSpPr>
          <p:cNvPr id="187" name="Shape 187"/>
          <p:cNvSpPr/>
          <p:nvPr/>
        </p:nvSpPr>
        <p:spPr>
          <a:xfrm>
            <a:off x="4876800" y="838200"/>
            <a:ext cx="2819400" cy="1143000"/>
          </a:xfrm>
          <a:prstGeom prst="wedgeRoundRectCallout">
            <a:avLst>
              <a:gd fmla="val -151359" name="adj1"/>
              <a:gd fmla="val 3925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Show the actual dates. 08/02-08/07   XY hr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id="193" name="Shape 193"/>
          <p:cNvPicPr preferRelativeResize="0"/>
          <p:nvPr>
            <p:ph idx="1" type="body"/>
          </p:nvPr>
        </p:nvPicPr>
        <p:blipFill rotWithShape="1">
          <a:blip r:embed="rId3">
            <a:alphaModFix/>
          </a:blip>
          <a:srcRect b="0" l="0" r="0" t="0"/>
          <a:stretch/>
        </p:blipFill>
        <p:spPr>
          <a:xfrm>
            <a:off x="0" y="-79690"/>
            <a:ext cx="3908557" cy="6937690"/>
          </a:xfrm>
          <a:prstGeom prst="rect">
            <a:avLst/>
          </a:prstGeom>
          <a:noFill/>
          <a:ln>
            <a:noFill/>
          </a:ln>
        </p:spPr>
      </p:pic>
      <p:sp>
        <p:nvSpPr>
          <p:cNvPr id="194" name="Shape 194"/>
          <p:cNvSpPr txBox="1"/>
          <p:nvPr/>
        </p:nvSpPr>
        <p:spPr>
          <a:xfrm>
            <a:off x="5257800" y="1447800"/>
            <a:ext cx="2057400" cy="2031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rgbClr val="FF0000"/>
                </a:solidFill>
                <a:latin typeface="Calibri"/>
                <a:ea typeface="Calibri"/>
                <a:cs typeface="Calibri"/>
                <a:sym typeface="Calibri"/>
              </a:rPr>
              <a:t>This should only show the “Research Contact Info”. Remove the research and participant info tabs.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pic>
        <p:nvPicPr>
          <p:cNvPr id="200" name="Shape 200"/>
          <p:cNvPicPr preferRelativeResize="0"/>
          <p:nvPr/>
        </p:nvPicPr>
        <p:blipFill rotWithShape="1">
          <a:blip r:embed="rId3">
            <a:alphaModFix/>
          </a:blip>
          <a:srcRect b="0" l="0" r="0" t="0"/>
          <a:stretch/>
        </p:blipFill>
        <p:spPr>
          <a:xfrm>
            <a:off x="3809" y="0"/>
            <a:ext cx="3863662" cy="6858000"/>
          </a:xfrm>
          <a:prstGeom prst="rect">
            <a:avLst/>
          </a:prstGeom>
          <a:noFill/>
          <a:ln>
            <a:noFill/>
          </a:ln>
        </p:spPr>
      </p:pic>
      <p:sp>
        <p:nvSpPr>
          <p:cNvPr id="201" name="Shape 201"/>
          <p:cNvSpPr txBox="1"/>
          <p:nvPr/>
        </p:nvSpPr>
        <p:spPr>
          <a:xfrm>
            <a:off x="5562600" y="2743200"/>
            <a:ext cx="286944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We need to change this text.</a:t>
            </a:r>
          </a:p>
        </p:txBody>
      </p:sp>
      <p:pic>
        <p:nvPicPr>
          <p:cNvPr id="202" name="Shape 202"/>
          <p:cNvPicPr preferRelativeResize="0"/>
          <p:nvPr/>
        </p:nvPicPr>
        <p:blipFill rotWithShape="1">
          <a:blip r:embed="rId4">
            <a:alphaModFix/>
          </a:blip>
          <a:srcRect b="62943" l="0" r="0" t="0"/>
          <a:stretch/>
        </p:blipFill>
        <p:spPr>
          <a:xfrm>
            <a:off x="4191000" y="0"/>
            <a:ext cx="3863662" cy="2541373"/>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pic>
        <p:nvPicPr>
          <p:cNvPr id="208" name="Shape 208"/>
          <p:cNvPicPr preferRelativeResize="0"/>
          <p:nvPr>
            <p:ph idx="1" type="body"/>
          </p:nvPr>
        </p:nvPicPr>
        <p:blipFill rotWithShape="1">
          <a:blip r:embed="rId3">
            <a:alphaModFix/>
          </a:blip>
          <a:srcRect b="0" l="0" r="0" t="0"/>
          <a:stretch/>
        </p:blipFill>
        <p:spPr>
          <a:xfrm>
            <a:off x="152400" y="-22860"/>
            <a:ext cx="3886200" cy="689800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pic>
        <p:nvPicPr>
          <p:cNvPr id="215" name="Shape 215"/>
          <p:cNvPicPr preferRelativeResize="0"/>
          <p:nvPr>
            <p:ph idx="1" type="body"/>
          </p:nvPr>
        </p:nvPicPr>
        <p:blipFill rotWithShape="1">
          <a:blip r:embed="rId3">
            <a:alphaModFix/>
          </a:blip>
          <a:srcRect b="0" l="0" r="0" t="0"/>
          <a:stretch/>
        </p:blipFill>
        <p:spPr>
          <a:xfrm>
            <a:off x="3886200" y="34289"/>
            <a:ext cx="3733800" cy="6627496"/>
          </a:xfrm>
          <a:prstGeom prst="rect">
            <a:avLst/>
          </a:prstGeom>
          <a:noFill/>
          <a:ln>
            <a:noFill/>
          </a:ln>
        </p:spPr>
      </p:pic>
      <p:pic>
        <p:nvPicPr>
          <p:cNvPr id="216" name="Shape 216"/>
          <p:cNvPicPr preferRelativeResize="0"/>
          <p:nvPr/>
        </p:nvPicPr>
        <p:blipFill rotWithShape="1">
          <a:blip r:embed="rId4">
            <a:alphaModFix/>
          </a:blip>
          <a:srcRect b="0" l="0" r="0" t="0"/>
          <a:stretch/>
        </p:blipFill>
        <p:spPr>
          <a:xfrm>
            <a:off x="38100" y="30479"/>
            <a:ext cx="3771900" cy="6705599"/>
          </a:xfrm>
          <a:prstGeom prst="rect">
            <a:avLst/>
          </a:prstGeom>
          <a:noFill/>
          <a:ln>
            <a:noFill/>
          </a:ln>
        </p:spPr>
      </p:pic>
      <p:sp>
        <p:nvSpPr>
          <p:cNvPr id="217" name="Shape 217"/>
          <p:cNvSpPr/>
          <p:nvPr/>
        </p:nvSpPr>
        <p:spPr>
          <a:xfrm>
            <a:off x="7086600" y="838200"/>
            <a:ext cx="2133599" cy="1904999"/>
          </a:xfrm>
          <a:prstGeom prst="wedgeRoundRectCallout">
            <a:avLst>
              <a:gd fmla="val -87797" name="adj1"/>
              <a:gd fmla="val 83147" name="adj2"/>
              <a:gd fmla="val 16667" name="adj3"/>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Are you sure this is water? (if soda or other beverage – please use the beverage icon.)</a:t>
            </a:r>
          </a:p>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NO     YES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pic>
        <p:nvPicPr>
          <p:cNvPr id="223" name="Shape 223"/>
          <p:cNvPicPr preferRelativeResize="0"/>
          <p:nvPr>
            <p:ph idx="1" type="body"/>
          </p:nvPr>
        </p:nvPicPr>
        <p:blipFill rotWithShape="1">
          <a:blip r:embed="rId3">
            <a:alphaModFix/>
          </a:blip>
          <a:srcRect b="0" l="0" r="0" t="0"/>
          <a:stretch/>
        </p:blipFill>
        <p:spPr>
          <a:xfrm>
            <a:off x="0" y="0"/>
            <a:ext cx="3809999" cy="6773333"/>
          </a:xfrm>
          <a:prstGeom prst="rect">
            <a:avLst/>
          </a:prstGeom>
          <a:noFill/>
          <a:ln>
            <a:noFill/>
          </a:ln>
        </p:spPr>
      </p:pic>
      <p:sp>
        <p:nvSpPr>
          <p:cNvPr id="224" name="Shape 224"/>
          <p:cNvSpPr/>
          <p:nvPr/>
        </p:nvSpPr>
        <p:spPr>
          <a:xfrm>
            <a:off x="0" y="6019800"/>
            <a:ext cx="457200" cy="457200"/>
          </a:xfrm>
          <a:prstGeom prst="ellipse">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25" name="Shape 225"/>
          <p:cNvSpPr/>
          <p:nvPr/>
        </p:nvSpPr>
        <p:spPr>
          <a:xfrm>
            <a:off x="1143000" y="228600"/>
            <a:ext cx="457200" cy="457200"/>
          </a:xfrm>
          <a:prstGeom prst="ellipse">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26" name="Shape 226"/>
          <p:cNvSpPr/>
          <p:nvPr/>
        </p:nvSpPr>
        <p:spPr>
          <a:xfrm>
            <a:off x="1905000" y="228600"/>
            <a:ext cx="457200" cy="457200"/>
          </a:xfrm>
          <a:prstGeom prst="ellipse">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27" name="Shape 227"/>
          <p:cNvSpPr/>
          <p:nvPr/>
        </p:nvSpPr>
        <p:spPr>
          <a:xfrm>
            <a:off x="2514600" y="228600"/>
            <a:ext cx="457200" cy="457200"/>
          </a:xfrm>
          <a:prstGeom prst="ellipse">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28" name="Shape 228"/>
          <p:cNvSpPr/>
          <p:nvPr/>
        </p:nvSpPr>
        <p:spPr>
          <a:xfrm>
            <a:off x="609600" y="6019800"/>
            <a:ext cx="457200" cy="457200"/>
          </a:xfrm>
          <a:prstGeom prst="ellipse">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29" name="Shape 229"/>
          <p:cNvSpPr/>
          <p:nvPr/>
        </p:nvSpPr>
        <p:spPr>
          <a:xfrm>
            <a:off x="4114800" y="5410200"/>
            <a:ext cx="2286000" cy="990599"/>
          </a:xfrm>
          <a:prstGeom prst="wedgeRoundRectCallout">
            <a:avLst>
              <a:gd fmla="val -185425" name="adj1"/>
              <a:gd fmla="val 41732"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Icons for LOGGING “Sleep”, “Activity/exercise”, “Health parameters (blood glucose, BP, height, weight etc.)”</a:t>
            </a:r>
          </a:p>
        </p:txBody>
      </p:sp>
      <p:sp>
        <p:nvSpPr>
          <p:cNvPr id="230" name="Shape 230"/>
          <p:cNvSpPr/>
          <p:nvPr/>
        </p:nvSpPr>
        <p:spPr>
          <a:xfrm>
            <a:off x="3124200" y="228600"/>
            <a:ext cx="457200" cy="457200"/>
          </a:xfrm>
          <a:prstGeom prst="ellipse">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31" name="Shape 231"/>
          <p:cNvSpPr/>
          <p:nvPr/>
        </p:nvSpPr>
        <p:spPr>
          <a:xfrm>
            <a:off x="4191000" y="-3809"/>
            <a:ext cx="2286000" cy="990599"/>
          </a:xfrm>
          <a:prstGeom prst="wedgeRoundRectCallout">
            <a:avLst>
              <a:gd fmla="val -168925" name="adj1"/>
              <a:gd fmla="val -5576"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Icons for feedback and reports on feedogram, menu medley, Health parameters (blood glucose, BP, height, weight etc.)”</a:t>
            </a:r>
          </a:p>
        </p:txBody>
      </p:sp>
      <p:sp>
        <p:nvSpPr>
          <p:cNvPr id="232" name="Shape 232"/>
          <p:cNvSpPr/>
          <p:nvPr/>
        </p:nvSpPr>
        <p:spPr>
          <a:xfrm>
            <a:off x="5638800" y="4343400"/>
            <a:ext cx="2590800" cy="914400"/>
          </a:xfrm>
          <a:prstGeom prst="wedgeRoundRectCallout">
            <a:avLst>
              <a:gd fmla="val -135980" name="adj1"/>
              <a:gd fmla="val 3125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Calibri"/>
                <a:ea typeface="Calibri"/>
                <a:cs typeface="Calibri"/>
                <a:sym typeface="Calibri"/>
              </a:rPr>
              <a:t>This area may be better used for daily progress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pic>
        <p:nvPicPr>
          <p:cNvPr id="238" name="Shape 238"/>
          <p:cNvPicPr preferRelativeResize="0"/>
          <p:nvPr/>
        </p:nvPicPr>
        <p:blipFill rotWithShape="1">
          <a:blip r:embed="rId3">
            <a:alphaModFix/>
          </a:blip>
          <a:srcRect b="0" l="0" r="0" t="0"/>
          <a:stretch/>
        </p:blipFill>
        <p:spPr>
          <a:xfrm>
            <a:off x="0" y="0"/>
            <a:ext cx="3863662" cy="6858000"/>
          </a:xfrm>
          <a:prstGeom prst="rect">
            <a:avLst/>
          </a:prstGeom>
          <a:noFill/>
          <a:ln>
            <a:noFill/>
          </a:ln>
        </p:spPr>
      </p:pic>
      <p:sp>
        <p:nvSpPr>
          <p:cNvPr id="239" name="Shape 239"/>
          <p:cNvSpPr txBox="1"/>
          <p:nvPr/>
        </p:nvSpPr>
        <p:spPr>
          <a:xfrm>
            <a:off x="5105400" y="685800"/>
            <a:ext cx="3314818"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MyCircadianClock</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Satchin Panda Lab, Salk Institute, </a:t>
            </a:r>
          </a:p>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La Jolla, California, USA</a:t>
            </a:r>
          </a:p>
        </p:txBody>
      </p:sp>
      <p:cxnSp>
        <p:nvCxnSpPr>
          <p:cNvPr id="240" name="Shape 240"/>
          <p:cNvCxnSpPr/>
          <p:nvPr/>
        </p:nvCxnSpPr>
        <p:spPr>
          <a:xfrm>
            <a:off x="2819400" y="1981200"/>
            <a:ext cx="914400" cy="0"/>
          </a:xfrm>
          <a:prstGeom prst="straightConnector1">
            <a:avLst/>
          </a:prstGeom>
          <a:noFill/>
          <a:ln cap="flat" cmpd="sng" w="38100">
            <a:solidFill>
              <a:srgbClr val="FF0000"/>
            </a:solidFill>
            <a:prstDash val="solid"/>
            <a:round/>
            <a:headEnd len="med" w="med" type="none"/>
            <a:tailEnd len="med" w="med" type="none"/>
          </a:ln>
        </p:spPr>
      </p:cxnSp>
      <p:sp>
        <p:nvSpPr>
          <p:cNvPr id="241" name="Shape 241"/>
          <p:cNvSpPr/>
          <p:nvPr/>
        </p:nvSpPr>
        <p:spPr>
          <a:xfrm>
            <a:off x="2971800" y="4114800"/>
            <a:ext cx="914400" cy="685799"/>
          </a:xfrm>
          <a:prstGeom prst="arc">
            <a:avLst>
              <a:gd fmla="val 16200000" name="adj1"/>
              <a:gd fmla="val 5163289" name="adj2"/>
            </a:avLst>
          </a:prstGeom>
          <a:noFill/>
          <a:ln cap="flat" cmpd="sng" w="28575">
            <a:solidFill>
              <a:srgbClr val="FF0000"/>
            </a:solidFill>
            <a:prstDash val="solid"/>
            <a:round/>
            <a:headEnd len="lg" w="lg" type="triangle"/>
            <a:tailEnd len="lg" w="lg" type="triangl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2" name="Shape 242"/>
          <p:cNvSpPr txBox="1"/>
          <p:nvPr/>
        </p:nvSpPr>
        <p:spPr>
          <a:xfrm>
            <a:off x="4419600" y="2590800"/>
            <a:ext cx="2167581"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Remove the shaded square</a:t>
            </a:r>
          </a:p>
        </p:txBody>
      </p:sp>
      <p:sp>
        <p:nvSpPr>
          <p:cNvPr id="243" name="Shape 243"/>
          <p:cNvSpPr/>
          <p:nvPr/>
        </p:nvSpPr>
        <p:spPr>
          <a:xfrm>
            <a:off x="304800" y="2667000"/>
            <a:ext cx="3276600" cy="2971799"/>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cxnSp>
        <p:nvCxnSpPr>
          <p:cNvPr id="244" name="Shape 244"/>
          <p:cNvCxnSpPr/>
          <p:nvPr/>
        </p:nvCxnSpPr>
        <p:spPr>
          <a:xfrm flipH="1">
            <a:off x="3581400" y="2743200"/>
            <a:ext cx="838199" cy="120133"/>
          </a:xfrm>
          <a:prstGeom prst="straightConnector1">
            <a:avLst/>
          </a:prstGeom>
          <a:noFill/>
          <a:ln cap="flat" cmpd="sng" w="28575">
            <a:solidFill>
              <a:srgbClr val="FF0000"/>
            </a:solidFill>
            <a:prstDash val="solid"/>
            <a:round/>
            <a:headEnd len="med" w="med" type="none"/>
            <a:tailEnd len="lg" w="lg" type="stealth"/>
          </a:ln>
        </p:spPr>
      </p:cxnSp>
      <p:sp>
        <p:nvSpPr>
          <p:cNvPr id="245" name="Shape 245"/>
          <p:cNvSpPr/>
          <p:nvPr/>
        </p:nvSpPr>
        <p:spPr>
          <a:xfrm>
            <a:off x="4800600" y="3505200"/>
            <a:ext cx="1752600" cy="685799"/>
          </a:xfrm>
          <a:prstGeom prst="wedgeRoundRectCallout">
            <a:avLst>
              <a:gd fmla="val -157838" name="adj1"/>
              <a:gd fmla="val -27884"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Should we change it to “Activate”</a:t>
            </a:r>
          </a:p>
        </p:txBody>
      </p:sp>
      <p:sp>
        <p:nvSpPr>
          <p:cNvPr id="246" name="Shape 246"/>
          <p:cNvSpPr/>
          <p:nvPr/>
        </p:nvSpPr>
        <p:spPr>
          <a:xfrm>
            <a:off x="5181600" y="4495800"/>
            <a:ext cx="2514599" cy="990599"/>
          </a:xfrm>
          <a:prstGeom prst="wedgeRoundRectCallout">
            <a:avLst>
              <a:gd fmla="val -177521" name="adj1"/>
              <a:gd fmla="val -56345"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Should we write </a:t>
            </a:r>
            <a:r>
              <a:rPr b="0" i="1" lang="en-US" sz="1400" u="none" cap="none" strike="noStrike">
                <a:solidFill>
                  <a:schemeClr val="dk1"/>
                </a:solidFill>
                <a:latin typeface="Calibri"/>
                <a:ea typeface="Calibri"/>
                <a:cs typeface="Calibri"/>
                <a:sym typeface="Calibri"/>
              </a:rPr>
              <a:t>“Access code: sent to you after signing the consent document.</a:t>
            </a:r>
            <a:r>
              <a:rPr b="0" i="0" lang="en-US" sz="1400" u="none" cap="none" strike="noStrike">
                <a:solidFill>
                  <a:schemeClr val="dk1"/>
                </a:solidFill>
                <a:latin typeface="Calibri"/>
                <a:ea typeface="Calibri"/>
                <a:cs typeface="Calibri"/>
                <a:sym typeface="Calibri"/>
              </a:rPr>
              <a:t>” </a:t>
            </a:r>
          </a:p>
        </p:txBody>
      </p:sp>
      <p:sp>
        <p:nvSpPr>
          <p:cNvPr id="247" name="Shape 247"/>
          <p:cNvSpPr/>
          <p:nvPr/>
        </p:nvSpPr>
        <p:spPr>
          <a:xfrm>
            <a:off x="6096000" y="2743200"/>
            <a:ext cx="2590800" cy="685799"/>
          </a:xfrm>
          <a:prstGeom prst="wedgeRoundRectCallout">
            <a:avLst>
              <a:gd fmla="val -193286" name="adj1"/>
              <a:gd fmla="val 42116"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“Synchronizing data with server. It may take several minutes.”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p:nvPr/>
        </p:nvSpPr>
        <p:spPr>
          <a:xfrm>
            <a:off x="155575" y="-144463"/>
            <a:ext cx="304799" cy="304801"/>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pic>
        <p:nvPicPr>
          <p:cNvPr id="253" name="Shape 253"/>
          <p:cNvPicPr preferRelativeResize="0"/>
          <p:nvPr/>
        </p:nvPicPr>
        <p:blipFill rotWithShape="1">
          <a:blip r:embed="rId3">
            <a:alphaModFix/>
          </a:blip>
          <a:srcRect b="0" l="0" r="0" t="0"/>
          <a:stretch/>
        </p:blipFill>
        <p:spPr>
          <a:xfrm>
            <a:off x="381000" y="685800"/>
            <a:ext cx="3606451" cy="3505200"/>
          </a:xfrm>
          <a:prstGeom prst="rect">
            <a:avLst/>
          </a:prstGeom>
          <a:noFill/>
          <a:ln>
            <a:noFill/>
          </a:ln>
        </p:spPr>
      </p:pic>
      <p:pic>
        <p:nvPicPr>
          <p:cNvPr id="254" name="Shape 254"/>
          <p:cNvPicPr preferRelativeResize="0"/>
          <p:nvPr/>
        </p:nvPicPr>
        <p:blipFill rotWithShape="1">
          <a:blip r:embed="rId4">
            <a:alphaModFix/>
          </a:blip>
          <a:srcRect b="0" l="0" r="0" t="0"/>
          <a:stretch/>
        </p:blipFill>
        <p:spPr>
          <a:xfrm>
            <a:off x="6477000" y="838200"/>
            <a:ext cx="1924049" cy="1752600"/>
          </a:xfrm>
          <a:prstGeom prst="rect">
            <a:avLst/>
          </a:prstGeom>
          <a:noFill/>
          <a:ln>
            <a:noFill/>
          </a:ln>
        </p:spPr>
      </p:pic>
      <p:pic>
        <p:nvPicPr>
          <p:cNvPr id="255" name="Shape 255"/>
          <p:cNvPicPr preferRelativeResize="0"/>
          <p:nvPr/>
        </p:nvPicPr>
        <p:blipFill rotWithShape="1">
          <a:blip r:embed="rId5">
            <a:alphaModFix/>
          </a:blip>
          <a:srcRect b="0" l="0" r="0" t="0"/>
          <a:stretch/>
        </p:blipFill>
        <p:spPr>
          <a:xfrm>
            <a:off x="4800600" y="990600"/>
            <a:ext cx="1600199" cy="1600199"/>
          </a:xfrm>
          <a:prstGeom prst="rect">
            <a:avLst/>
          </a:prstGeom>
          <a:noFill/>
          <a:ln>
            <a:noFill/>
          </a:ln>
        </p:spPr>
      </p:pic>
      <p:sp>
        <p:nvSpPr>
          <p:cNvPr id="256" name="Shape 256"/>
          <p:cNvSpPr/>
          <p:nvPr/>
        </p:nvSpPr>
        <p:spPr>
          <a:xfrm>
            <a:off x="307975" y="7937"/>
            <a:ext cx="304799" cy="304801"/>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pic>
        <p:nvPicPr>
          <p:cNvPr id="257" name="Shape 257"/>
          <p:cNvPicPr preferRelativeResize="0"/>
          <p:nvPr/>
        </p:nvPicPr>
        <p:blipFill rotWithShape="1">
          <a:blip r:embed="rId6">
            <a:alphaModFix/>
          </a:blip>
          <a:srcRect b="0" l="0" r="0" t="0"/>
          <a:stretch/>
        </p:blipFill>
        <p:spPr>
          <a:xfrm>
            <a:off x="5029200" y="3027498"/>
            <a:ext cx="3886648" cy="380167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id="99" name="Shape 99"/>
          <p:cNvPicPr preferRelativeResize="0"/>
          <p:nvPr/>
        </p:nvPicPr>
        <p:blipFill rotWithShape="1">
          <a:blip r:embed="rId3">
            <a:alphaModFix/>
          </a:blip>
          <a:srcRect b="0" l="0" r="0" t="0"/>
          <a:stretch/>
        </p:blipFill>
        <p:spPr>
          <a:xfrm>
            <a:off x="15239" y="-11430"/>
            <a:ext cx="3863662" cy="6858000"/>
          </a:xfrm>
          <a:prstGeom prst="rect">
            <a:avLst/>
          </a:prstGeom>
          <a:noFill/>
          <a:ln>
            <a:noFill/>
          </a:ln>
        </p:spPr>
      </p:pic>
      <p:sp>
        <p:nvSpPr>
          <p:cNvPr id="100" name="Shape 100"/>
          <p:cNvSpPr/>
          <p:nvPr/>
        </p:nvSpPr>
        <p:spPr>
          <a:xfrm>
            <a:off x="5486400" y="152400"/>
            <a:ext cx="914400" cy="609599"/>
          </a:xfrm>
          <a:prstGeom prst="wedgeRoundRectCallout">
            <a:avLst>
              <a:gd fmla="val -436210" name="adj1"/>
              <a:gd fmla="val 11364" name="adj2"/>
              <a:gd fmla="val 16667" name="adj3"/>
            </a:avLst>
          </a:prstGeom>
          <a:solidFill>
            <a:schemeClr val="lt1"/>
          </a:soli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Menu medley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107" name="Shape 10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id="108" name="Shape 108"/>
          <p:cNvPicPr preferRelativeResize="0"/>
          <p:nvPr/>
        </p:nvPicPr>
        <p:blipFill rotWithShape="1">
          <a:blip r:embed="rId3">
            <a:alphaModFix/>
          </a:blip>
          <a:srcRect b="0" l="0" r="0" t="0"/>
          <a:stretch/>
        </p:blipFill>
        <p:spPr>
          <a:xfrm>
            <a:off x="0" y="-11430"/>
            <a:ext cx="3863662" cy="68580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id="114" name="Shape 114"/>
          <p:cNvPicPr preferRelativeResize="0"/>
          <p:nvPr/>
        </p:nvPicPr>
        <p:blipFill rotWithShape="1">
          <a:blip r:embed="rId3">
            <a:alphaModFix/>
          </a:blip>
          <a:srcRect b="0" l="0" r="0" t="0"/>
          <a:stretch/>
        </p:blipFill>
        <p:spPr>
          <a:xfrm>
            <a:off x="0" y="0"/>
            <a:ext cx="3863662" cy="6858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34289"/>
            <a:ext cx="3863662" cy="68580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pic>
        <p:nvPicPr>
          <p:cNvPr id="125" name="Shape 125"/>
          <p:cNvPicPr preferRelativeResize="0"/>
          <p:nvPr/>
        </p:nvPicPr>
        <p:blipFill rotWithShape="1">
          <a:blip r:embed="rId3">
            <a:alphaModFix/>
          </a:blip>
          <a:srcRect b="0" l="0" r="0" t="0"/>
          <a:stretch/>
        </p:blipFill>
        <p:spPr>
          <a:xfrm>
            <a:off x="0" y="26670"/>
            <a:ext cx="3863662" cy="6858000"/>
          </a:xfrm>
          <a:prstGeom prst="rect">
            <a:avLst/>
          </a:prstGeom>
          <a:noFill/>
          <a:ln>
            <a:noFill/>
          </a:ln>
        </p:spPr>
      </p:pic>
      <p:sp>
        <p:nvSpPr>
          <p:cNvPr id="126" name="Shape 126"/>
          <p:cNvSpPr/>
          <p:nvPr/>
        </p:nvSpPr>
        <p:spPr>
          <a:xfrm>
            <a:off x="4149969" y="0"/>
            <a:ext cx="1107831" cy="762000"/>
          </a:xfrm>
          <a:prstGeom prst="wedgeRoundRectCallout">
            <a:avLst>
              <a:gd fmla="val -164600" name="adj1"/>
              <a:gd fmla="val 180962"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Calibri"/>
                <a:ea typeface="Calibri"/>
                <a:cs typeface="Calibri"/>
                <a:sym typeface="Calibri"/>
              </a:rPr>
              <a:t>Time axis</a:t>
            </a:r>
          </a:p>
        </p:txBody>
      </p:sp>
      <p:sp>
        <p:nvSpPr>
          <p:cNvPr id="127" name="Shape 127"/>
          <p:cNvSpPr/>
          <p:nvPr/>
        </p:nvSpPr>
        <p:spPr>
          <a:xfrm>
            <a:off x="3886200" y="4419600"/>
            <a:ext cx="2819400" cy="1219199"/>
          </a:xfrm>
          <a:prstGeom prst="wedgeRoundRectCallout">
            <a:avLst>
              <a:gd fmla="val -144868" name="adj1"/>
              <a:gd fmla="val 84297"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Need to show set target, sleep duration during weekday and weekends and weekend jetlag. Just like the eating duration part in feedogram</a:t>
            </a:r>
          </a:p>
        </p:txBody>
      </p:sp>
      <p:sp>
        <p:nvSpPr>
          <p:cNvPr id="128" name="Shape 128"/>
          <p:cNvSpPr/>
          <p:nvPr/>
        </p:nvSpPr>
        <p:spPr>
          <a:xfrm>
            <a:off x="4800600" y="2057400"/>
            <a:ext cx="2133599" cy="990599"/>
          </a:xfrm>
          <a:prstGeom prst="wedgeRoundRectCallout">
            <a:avLst>
              <a:gd fmla="val -155306" name="adj1"/>
              <a:gd fmla="val 111021"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Showing 2 weeks data will be nice as people can see the weekend changes clearly.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p:nvPr/>
        </p:nvSpPr>
        <p:spPr>
          <a:xfrm>
            <a:off x="6934200" y="-7619"/>
            <a:ext cx="2209799" cy="1676399"/>
          </a:xfrm>
          <a:prstGeom prst="wedgeRoundRectCallout">
            <a:avLst>
              <a:gd fmla="val -15661" name="adj1"/>
              <a:gd fmla="val 298864"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Is it possible to implement a scale bar like this for BMI, Blood Pressure, fasting blood glucose etc.? It might show relative risk/healthiness on the same screen.</a:t>
            </a:r>
          </a:p>
        </p:txBody>
      </p:sp>
      <p:pic>
        <p:nvPicPr>
          <p:cNvPr id="135" name="Shape 135"/>
          <p:cNvPicPr preferRelativeResize="0"/>
          <p:nvPr/>
        </p:nvPicPr>
        <p:blipFill rotWithShape="1">
          <a:blip r:embed="rId3">
            <a:alphaModFix/>
          </a:blip>
          <a:srcRect b="0" l="0" r="0" t="0"/>
          <a:stretch/>
        </p:blipFill>
        <p:spPr>
          <a:xfrm>
            <a:off x="0" y="3809"/>
            <a:ext cx="3863662" cy="6858000"/>
          </a:xfrm>
          <a:prstGeom prst="rect">
            <a:avLst/>
          </a:prstGeom>
          <a:noFill/>
          <a:ln>
            <a:noFill/>
          </a:ln>
        </p:spPr>
      </p:pic>
      <p:sp>
        <p:nvSpPr>
          <p:cNvPr id="136" name="Shape 136"/>
          <p:cNvSpPr/>
          <p:nvPr/>
        </p:nvSpPr>
        <p:spPr>
          <a:xfrm>
            <a:off x="4648200" y="4648200"/>
            <a:ext cx="3352799" cy="381000"/>
          </a:xfrm>
          <a:prstGeom prst="rect">
            <a:avLst/>
          </a:prstGeom>
          <a:gradFill>
            <a:gsLst>
              <a:gs pos="0">
                <a:srgbClr val="00B050"/>
              </a:gs>
              <a:gs pos="20000">
                <a:srgbClr val="00B050"/>
              </a:gs>
              <a:gs pos="40000">
                <a:srgbClr val="FFFF00"/>
              </a:gs>
              <a:gs pos="60000">
                <a:srgbClr val="FFC000"/>
              </a:gs>
              <a:gs pos="81000">
                <a:srgbClr val="FF0000"/>
              </a:gs>
              <a:gs pos="100000">
                <a:srgbClr val="C00000"/>
              </a:gs>
            </a:gsLst>
            <a:lin ang="0"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37" name="Shape 137"/>
          <p:cNvSpPr/>
          <p:nvPr/>
        </p:nvSpPr>
        <p:spPr>
          <a:xfrm>
            <a:off x="4953000" y="1905000"/>
            <a:ext cx="2743199" cy="685799"/>
          </a:xfrm>
          <a:prstGeom prst="wedgeRoundRectCallout">
            <a:avLst>
              <a:gd fmla="val -113936" name="adj1"/>
              <a:gd fmla="val 126868"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Number wheels for data input. The current in put style does not have an “Enter” button.</a:t>
            </a:r>
          </a:p>
        </p:txBody>
      </p:sp>
      <p:sp>
        <p:nvSpPr>
          <p:cNvPr id="138" name="Shape 138"/>
          <p:cNvSpPr/>
          <p:nvPr/>
        </p:nvSpPr>
        <p:spPr>
          <a:xfrm>
            <a:off x="4648200" y="5410200"/>
            <a:ext cx="3352799" cy="381000"/>
          </a:xfrm>
          <a:prstGeom prst="rect">
            <a:avLst/>
          </a:prstGeom>
          <a:gradFill>
            <a:gsLst>
              <a:gs pos="0">
                <a:srgbClr val="00B050"/>
              </a:gs>
              <a:gs pos="20000">
                <a:srgbClr val="00B050"/>
              </a:gs>
              <a:gs pos="40000">
                <a:srgbClr val="FFFF00"/>
              </a:gs>
              <a:gs pos="60000">
                <a:srgbClr val="FFC000"/>
              </a:gs>
              <a:gs pos="81000">
                <a:srgbClr val="FF0000"/>
              </a:gs>
              <a:gs pos="100000">
                <a:srgbClr val="C00000"/>
              </a:gs>
            </a:gsLst>
            <a:lin ang="0" scaled="0"/>
          </a:gra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39" name="Shape 139"/>
          <p:cNvSpPr/>
          <p:nvPr/>
        </p:nvSpPr>
        <p:spPr>
          <a:xfrm>
            <a:off x="4800600" y="4495800"/>
            <a:ext cx="152399" cy="152399"/>
          </a:xfrm>
          <a:prstGeom prst="downArrow">
            <a:avLst>
              <a:gd fmla="val 50000" name="adj1"/>
              <a:gd fmla="val 50000" name="adj2"/>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0" name="Shape 140"/>
          <p:cNvSpPr/>
          <p:nvPr/>
        </p:nvSpPr>
        <p:spPr>
          <a:xfrm>
            <a:off x="5257800" y="5257800"/>
            <a:ext cx="152399" cy="152399"/>
          </a:xfrm>
          <a:prstGeom prst="downArrow">
            <a:avLst>
              <a:gd fmla="val 50000" name="adj1"/>
              <a:gd fmla="val 50000" name="adj2"/>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cxnSp>
        <p:nvCxnSpPr>
          <p:cNvPr id="141" name="Shape 141"/>
          <p:cNvCxnSpPr/>
          <p:nvPr/>
        </p:nvCxnSpPr>
        <p:spPr>
          <a:xfrm>
            <a:off x="5848151" y="5791200"/>
            <a:ext cx="0" cy="152399"/>
          </a:xfrm>
          <a:prstGeom prst="straightConnector1">
            <a:avLst/>
          </a:prstGeom>
          <a:noFill/>
          <a:ln cap="flat" cmpd="sng" w="19050">
            <a:solidFill>
              <a:schemeClr val="dk1"/>
            </a:solidFill>
            <a:prstDash val="solid"/>
            <a:round/>
            <a:headEnd len="med" w="med" type="none"/>
            <a:tailEnd len="med" w="med" type="none"/>
          </a:ln>
        </p:spPr>
      </p:cxnSp>
      <p:cxnSp>
        <p:nvCxnSpPr>
          <p:cNvPr id="142" name="Shape 142"/>
          <p:cNvCxnSpPr/>
          <p:nvPr/>
        </p:nvCxnSpPr>
        <p:spPr>
          <a:xfrm>
            <a:off x="6592461" y="5791200"/>
            <a:ext cx="0" cy="152399"/>
          </a:xfrm>
          <a:prstGeom prst="straightConnector1">
            <a:avLst/>
          </a:prstGeom>
          <a:noFill/>
          <a:ln cap="flat" cmpd="sng" w="19050">
            <a:solidFill>
              <a:schemeClr val="dk1"/>
            </a:solidFill>
            <a:prstDash val="solid"/>
            <a:round/>
            <a:headEnd len="med" w="med" type="none"/>
            <a:tailEnd len="med" w="med" type="none"/>
          </a:ln>
        </p:spPr>
      </p:cxnSp>
      <p:cxnSp>
        <p:nvCxnSpPr>
          <p:cNvPr id="143" name="Shape 143"/>
          <p:cNvCxnSpPr/>
          <p:nvPr/>
        </p:nvCxnSpPr>
        <p:spPr>
          <a:xfrm>
            <a:off x="7430661" y="5791200"/>
            <a:ext cx="0" cy="152399"/>
          </a:xfrm>
          <a:prstGeom prst="straightConnector1">
            <a:avLst/>
          </a:prstGeom>
          <a:noFill/>
          <a:ln cap="flat" cmpd="sng" w="19050">
            <a:solidFill>
              <a:schemeClr val="dk1"/>
            </a:solidFill>
            <a:prstDash val="solid"/>
            <a:round/>
            <a:headEnd len="med" w="med" type="none"/>
            <a:tailEnd len="med" w="med" type="none"/>
          </a:ln>
        </p:spPr>
      </p:cxnSp>
      <p:sp>
        <p:nvSpPr>
          <p:cNvPr id="144" name="Shape 144"/>
          <p:cNvSpPr txBox="1"/>
          <p:nvPr/>
        </p:nvSpPr>
        <p:spPr>
          <a:xfrm>
            <a:off x="5638800" y="5943600"/>
            <a:ext cx="367408"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80</a:t>
            </a:r>
          </a:p>
        </p:txBody>
      </p:sp>
      <p:sp>
        <p:nvSpPr>
          <p:cNvPr id="145" name="Shape 145"/>
          <p:cNvSpPr txBox="1"/>
          <p:nvPr/>
        </p:nvSpPr>
        <p:spPr>
          <a:xfrm>
            <a:off x="6383110" y="5943600"/>
            <a:ext cx="367408"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89</a:t>
            </a:r>
          </a:p>
        </p:txBody>
      </p:sp>
      <p:sp>
        <p:nvSpPr>
          <p:cNvPr id="146" name="Shape 146"/>
          <p:cNvSpPr txBox="1"/>
          <p:nvPr/>
        </p:nvSpPr>
        <p:spPr>
          <a:xfrm>
            <a:off x="7221310" y="5943600"/>
            <a:ext cx="367408"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99</a:t>
            </a:r>
          </a:p>
        </p:txBody>
      </p:sp>
      <p:sp>
        <p:nvSpPr>
          <p:cNvPr id="147" name="Shape 147"/>
          <p:cNvSpPr txBox="1"/>
          <p:nvPr/>
        </p:nvSpPr>
        <p:spPr>
          <a:xfrm>
            <a:off x="5638800" y="5117067"/>
            <a:ext cx="458780"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120</a:t>
            </a:r>
          </a:p>
        </p:txBody>
      </p:sp>
      <p:sp>
        <p:nvSpPr>
          <p:cNvPr id="148" name="Shape 148"/>
          <p:cNvSpPr txBox="1"/>
          <p:nvPr/>
        </p:nvSpPr>
        <p:spPr>
          <a:xfrm>
            <a:off x="6383110" y="5117067"/>
            <a:ext cx="458780"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139</a:t>
            </a:r>
          </a:p>
        </p:txBody>
      </p:sp>
      <p:sp>
        <p:nvSpPr>
          <p:cNvPr id="149" name="Shape 149"/>
          <p:cNvSpPr txBox="1"/>
          <p:nvPr/>
        </p:nvSpPr>
        <p:spPr>
          <a:xfrm>
            <a:off x="7221310" y="5117067"/>
            <a:ext cx="458780"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159</a:t>
            </a:r>
          </a:p>
        </p:txBody>
      </p:sp>
      <p:cxnSp>
        <p:nvCxnSpPr>
          <p:cNvPr id="150" name="Shape 150"/>
          <p:cNvCxnSpPr/>
          <p:nvPr/>
        </p:nvCxnSpPr>
        <p:spPr>
          <a:xfrm>
            <a:off x="5848151" y="5029200"/>
            <a:ext cx="0" cy="152399"/>
          </a:xfrm>
          <a:prstGeom prst="straightConnector1">
            <a:avLst/>
          </a:prstGeom>
          <a:noFill/>
          <a:ln cap="flat" cmpd="sng" w="19050">
            <a:solidFill>
              <a:schemeClr val="dk1"/>
            </a:solidFill>
            <a:prstDash val="solid"/>
            <a:round/>
            <a:headEnd len="med" w="med" type="none"/>
            <a:tailEnd len="med" w="med" type="none"/>
          </a:ln>
        </p:spPr>
      </p:cxnSp>
      <p:cxnSp>
        <p:nvCxnSpPr>
          <p:cNvPr id="151" name="Shape 151"/>
          <p:cNvCxnSpPr/>
          <p:nvPr/>
        </p:nvCxnSpPr>
        <p:spPr>
          <a:xfrm>
            <a:off x="6592461" y="5029200"/>
            <a:ext cx="0" cy="152399"/>
          </a:xfrm>
          <a:prstGeom prst="straightConnector1">
            <a:avLst/>
          </a:prstGeom>
          <a:noFill/>
          <a:ln cap="flat" cmpd="sng" w="19050">
            <a:solidFill>
              <a:schemeClr val="dk1"/>
            </a:solidFill>
            <a:prstDash val="solid"/>
            <a:round/>
            <a:headEnd len="med" w="med" type="none"/>
            <a:tailEnd len="med" w="med" type="none"/>
          </a:ln>
        </p:spPr>
      </p:cxnSp>
      <p:cxnSp>
        <p:nvCxnSpPr>
          <p:cNvPr id="152" name="Shape 152"/>
          <p:cNvCxnSpPr/>
          <p:nvPr/>
        </p:nvCxnSpPr>
        <p:spPr>
          <a:xfrm>
            <a:off x="7430661" y="5029200"/>
            <a:ext cx="0" cy="152399"/>
          </a:xfrm>
          <a:prstGeom prst="straightConnector1">
            <a:avLst/>
          </a:prstGeom>
          <a:noFill/>
          <a:ln cap="flat" cmpd="sng" w="19050">
            <a:solidFill>
              <a:schemeClr val="dk1"/>
            </a:solidFill>
            <a:prstDash val="solid"/>
            <a:round/>
            <a:headEnd len="med" w="med" type="none"/>
            <a:tailEnd len="med" w="med" type="none"/>
          </a:ln>
        </p:spPr>
      </p:cxnSp>
      <p:sp>
        <p:nvSpPr>
          <p:cNvPr id="153" name="Shape 153"/>
          <p:cNvSpPr/>
          <p:nvPr/>
        </p:nvSpPr>
        <p:spPr>
          <a:xfrm>
            <a:off x="4419600" y="533400"/>
            <a:ext cx="2209799" cy="914400"/>
          </a:xfrm>
          <a:prstGeom prst="wedgeRoundRectCallout">
            <a:avLst>
              <a:gd fmla="val -92212" name="adj1"/>
              <a:gd fmla="val 7250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Add the info for blood pressure ; just like in BMI. Mandy will send text.</a:t>
            </a:r>
          </a:p>
        </p:txBody>
      </p:sp>
      <p:sp>
        <p:nvSpPr>
          <p:cNvPr id="154" name="Shape 154"/>
          <p:cNvSpPr/>
          <p:nvPr/>
        </p:nvSpPr>
        <p:spPr>
          <a:xfrm>
            <a:off x="5410200" y="2819400"/>
            <a:ext cx="2209799" cy="914400"/>
          </a:xfrm>
          <a:prstGeom prst="wedgeRoundRectCallout">
            <a:avLst>
              <a:gd fmla="val -131005" name="adj1"/>
              <a:gd fmla="val 33375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What is this “save” for.? If you implement the number wheel, put the save button next to it.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pic>
        <p:nvPicPr>
          <p:cNvPr id="159" name="Shape 159"/>
          <p:cNvPicPr preferRelativeResize="0"/>
          <p:nvPr>
            <p:ph idx="1" type="body"/>
          </p:nvPr>
        </p:nvPicPr>
        <p:blipFill rotWithShape="1">
          <a:blip r:embed="rId3">
            <a:alphaModFix/>
          </a:blip>
          <a:srcRect b="0" l="0" r="0" t="0"/>
          <a:stretch/>
        </p:blipFill>
        <p:spPr>
          <a:xfrm>
            <a:off x="76200" y="152400"/>
            <a:ext cx="3733800" cy="6627496"/>
          </a:xfrm>
          <a:prstGeom prst="rect">
            <a:avLst/>
          </a:prstGeom>
          <a:noFill/>
          <a:ln>
            <a:noFill/>
          </a:ln>
        </p:spPr>
      </p:pic>
      <p:sp>
        <p:nvSpPr>
          <p:cNvPr id="160" name="Shape 160"/>
          <p:cNvSpPr/>
          <p:nvPr/>
        </p:nvSpPr>
        <p:spPr>
          <a:xfrm>
            <a:off x="4800600" y="-3809"/>
            <a:ext cx="2209799" cy="914400"/>
          </a:xfrm>
          <a:prstGeom prst="wedgeRoundRectCallout">
            <a:avLst>
              <a:gd fmla="val -141350" name="adj1"/>
              <a:gd fmla="val 2625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Change to “Blood Pressure Ranges”</a:t>
            </a:r>
          </a:p>
        </p:txBody>
      </p:sp>
      <p:sp>
        <p:nvSpPr>
          <p:cNvPr id="161" name="Shape 161"/>
          <p:cNvSpPr/>
          <p:nvPr/>
        </p:nvSpPr>
        <p:spPr>
          <a:xfrm>
            <a:off x="5257800" y="914400"/>
            <a:ext cx="3276600" cy="914400"/>
          </a:xfrm>
          <a:prstGeom prst="wedgeRoundRectCallout">
            <a:avLst>
              <a:gd fmla="val -141350" name="adj1"/>
              <a:gd fmla="val 2625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Please refer to wiki page</a:t>
            </a:r>
          </a:p>
          <a:p>
            <a:pPr indent="0" lvl="0" marL="0" marR="0" rtl="0" algn="ctr">
              <a:spcBef>
                <a:spcPts val="0"/>
              </a:spcBef>
              <a:buSzPct val="25000"/>
              <a:buNone/>
            </a:pPr>
            <a:r>
              <a:rPr b="0" i="0" lang="en-US" sz="1400" u="sng" cap="none" strike="noStrike">
                <a:solidFill>
                  <a:schemeClr val="hlink"/>
                </a:solidFill>
                <a:latin typeface="Calibri"/>
                <a:ea typeface="Calibri"/>
                <a:cs typeface="Calibri"/>
                <a:sym typeface="Calibri"/>
                <a:hlinkClick r:id="rId4"/>
              </a:rPr>
              <a:t>http://en.wikipedia.org/wiki/Blood_pressure</a:t>
            </a:r>
            <a:r>
              <a:rPr b="0" i="0" lang="en-US" sz="1400" u="none" cap="none" strike="noStrike">
                <a:solidFill>
                  <a:schemeClr val="dk1"/>
                </a:solidFill>
                <a:latin typeface="Calibri"/>
                <a:ea typeface="Calibri"/>
                <a:cs typeface="Calibri"/>
                <a:sym typeface="Calibri"/>
              </a:rPr>
              <a:t> and use the following table for reference ranges</a:t>
            </a:r>
          </a:p>
        </p:txBody>
      </p:sp>
      <p:graphicFrame>
        <p:nvGraphicFramePr>
          <p:cNvPr id="162" name="Shape 162"/>
          <p:cNvGraphicFramePr/>
          <p:nvPr/>
        </p:nvGraphicFramePr>
        <p:xfrm>
          <a:off x="4038600" y="2057400"/>
          <a:ext cx="3000000" cy="3000000"/>
        </p:xfrm>
        <a:graphic>
          <a:graphicData uri="http://schemas.openxmlformats.org/drawingml/2006/table">
            <a:tbl>
              <a:tblPr>
                <a:noFill/>
                <a:tableStyleId>{0AB6E37A-46CA-47FD-961C-056EB62F33E0}</a:tableStyleId>
              </a:tblPr>
              <a:tblGrid>
                <a:gridCol w="1848850"/>
                <a:gridCol w="1386625"/>
                <a:gridCol w="1386625"/>
              </a:tblGrid>
              <a:tr h="354975">
                <a:tc gridSpan="3">
                  <a:txBody>
                    <a:bodyPr>
                      <a:noAutofit/>
                    </a:bodyPr>
                    <a:lstStyle/>
                    <a:p>
                      <a:pPr indent="0" lvl="0" marL="0" marR="0" rtl="0" algn="l">
                        <a:spcBef>
                          <a:spcPts val="0"/>
                        </a:spcBef>
                        <a:buSzPct val="25000"/>
                        <a:buNone/>
                      </a:pPr>
                      <a:r>
                        <a:rPr lang="en-US" sz="1700" u="none" cap="none" strike="noStrike"/>
                        <a:t>Classification of blood pressure for adults[1][2]</a:t>
                      </a:r>
                    </a:p>
                  </a:txBody>
                  <a:tcPr marT="44375" marB="44375" marR="88750" marL="88750" anchor="ctr"/>
                </a:tc>
                <a:tc hMerge="1"/>
                <a:tc hMerge="1"/>
              </a:tr>
              <a:tr h="621200">
                <a:tc>
                  <a:txBody>
                    <a:bodyPr>
                      <a:noAutofit/>
                    </a:bodyPr>
                    <a:lstStyle/>
                    <a:p>
                      <a:pPr indent="0" lvl="0" marL="0" marR="0" rtl="0" algn="l">
                        <a:spcBef>
                          <a:spcPts val="0"/>
                        </a:spcBef>
                        <a:buSzPct val="25000"/>
                        <a:buNone/>
                      </a:pPr>
                      <a:r>
                        <a:rPr b="1" lang="en-US" sz="1700" u="none" cap="none" strike="noStrike"/>
                        <a:t>Category</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1" lang="en-US" sz="1700" u="sng" cap="none" strike="noStrike">
                          <a:solidFill>
                            <a:schemeClr val="hlink"/>
                          </a:solidFill>
                          <a:hlinkClick r:id="rId5"/>
                        </a:rPr>
                        <a:t>systolic</a:t>
                      </a:r>
                      <a:r>
                        <a:rPr b="1" lang="en-US" sz="1700" u="none" cap="none" strike="noStrike"/>
                        <a:t>, </a:t>
                      </a:r>
                      <a:r>
                        <a:rPr b="1" lang="en-US" sz="1700" u="sng" cap="none" strike="noStrike">
                          <a:solidFill>
                            <a:schemeClr val="hlink"/>
                          </a:solidFill>
                          <a:hlinkClick r:id="rId6"/>
                        </a:rPr>
                        <a:t>mm Hg</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1" lang="en-US" sz="1700" u="sng" cap="none" strike="noStrike">
                          <a:solidFill>
                            <a:schemeClr val="hlink"/>
                          </a:solidFill>
                          <a:hlinkClick r:id="rId7"/>
                        </a:rPr>
                        <a:t>diastolic</a:t>
                      </a:r>
                      <a:r>
                        <a:rPr b="1" lang="en-US" sz="1700" u="none" cap="none" strike="noStrike"/>
                        <a:t>, mm Hg</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54975">
                <a:tc>
                  <a:txBody>
                    <a:bodyPr>
                      <a:noAutofit/>
                    </a:bodyPr>
                    <a:lstStyle/>
                    <a:p>
                      <a:pPr indent="0" lvl="0" marL="0" marR="0" rtl="0" algn="l">
                        <a:spcBef>
                          <a:spcPts val="0"/>
                        </a:spcBef>
                        <a:buSzPct val="25000"/>
                        <a:buNone/>
                      </a:pPr>
                      <a:r>
                        <a:rPr lang="en-US" sz="1700" u="sng" cap="none" strike="noStrike">
                          <a:solidFill>
                            <a:schemeClr val="hlink"/>
                          </a:solidFill>
                          <a:hlinkClick r:id="rId8"/>
                        </a:rPr>
                        <a:t>Hypotension</a:t>
                      </a:r>
                      <a:r>
                        <a:rPr lang="en-US" sz="1700" u="none" cap="none" strike="noStrike"/>
                        <a:t>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noStrike"/>
                        <a:t>&lt; 90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noStrike"/>
                        <a:t>&lt; 60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54975">
                <a:tc>
                  <a:txBody>
                    <a:bodyPr>
                      <a:noAutofit/>
                    </a:bodyPr>
                    <a:lstStyle/>
                    <a:p>
                      <a:pPr indent="0" lvl="0" marL="0" marR="0" rtl="0" algn="l">
                        <a:spcBef>
                          <a:spcPts val="0"/>
                        </a:spcBef>
                        <a:buSzPct val="25000"/>
                        <a:buNone/>
                      </a:pPr>
                      <a:r>
                        <a:rPr b="1" lang="en-US" sz="1700" u="none" cap="none" strike="noStrike"/>
                        <a:t>Ideal</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1" lang="en-US" sz="1700" u="none" cap="none" strike="noStrike"/>
                        <a:t>90–119</a:t>
                      </a:r>
                      <a:r>
                        <a:rPr lang="en-US" sz="1700" u="none" cap="none" strike="noStrike"/>
                        <a:t>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1" lang="en-US" sz="1700" u="none" cap="none" strike="noStrike"/>
                        <a:t>60–79</a:t>
                      </a:r>
                      <a:r>
                        <a:rPr lang="en-US" sz="1700" u="none" cap="none" strike="noStrike"/>
                        <a:t>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354975">
                <a:tc>
                  <a:txBody>
                    <a:bodyPr>
                      <a:noAutofit/>
                    </a:bodyPr>
                    <a:lstStyle/>
                    <a:p>
                      <a:pPr indent="0" lvl="0" marL="0" marR="0" rtl="0" algn="l">
                        <a:spcBef>
                          <a:spcPts val="0"/>
                        </a:spcBef>
                        <a:buSzPct val="25000"/>
                        <a:buNone/>
                      </a:pPr>
                      <a:r>
                        <a:rPr lang="en-US" sz="1700" u="sng" cap="none" strike="noStrike">
                          <a:solidFill>
                            <a:schemeClr val="hlink"/>
                          </a:solidFill>
                          <a:hlinkClick r:id="rId9"/>
                        </a:rPr>
                        <a:t>Prehypertension</a:t>
                      </a:r>
                      <a:r>
                        <a:rPr lang="en-US" sz="1700" u="none" cap="none" strike="noStrike"/>
                        <a:t>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noStrike"/>
                        <a:t>120–139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noStrike"/>
                        <a:t>80–89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621200">
                <a:tc>
                  <a:txBody>
                    <a:bodyPr>
                      <a:noAutofit/>
                    </a:bodyPr>
                    <a:lstStyle/>
                    <a:p>
                      <a:pPr indent="0" lvl="0" marL="0" marR="0" rtl="0" algn="l">
                        <a:spcBef>
                          <a:spcPts val="0"/>
                        </a:spcBef>
                        <a:buSzPct val="25000"/>
                        <a:buNone/>
                      </a:pPr>
                      <a:r>
                        <a:rPr lang="en-US" sz="1700" u="none" cap="none" strike="noStrike"/>
                        <a:t>H</a:t>
                      </a:r>
                      <a:r>
                        <a:rPr lang="en-US" sz="1700" u="sng" cap="none" strike="noStrike">
                          <a:solidFill>
                            <a:schemeClr val="hlink"/>
                          </a:solidFill>
                          <a:hlinkClick r:id="rId10"/>
                        </a:rPr>
                        <a:t>ypertension</a:t>
                      </a:r>
                      <a:r>
                        <a:rPr lang="en-US" sz="1700" u="none" cap="none" strike="noStrike"/>
                        <a:t> (Stage 1 )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noStrike"/>
                        <a:t>140–159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noStrike"/>
                        <a:t>90–99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621200">
                <a:tc>
                  <a:txBody>
                    <a:bodyPr>
                      <a:noAutofit/>
                    </a:bodyPr>
                    <a:lstStyle/>
                    <a:p>
                      <a:pPr indent="0" lvl="0" marL="0" marR="0" rtl="0" algn="l">
                        <a:spcBef>
                          <a:spcPts val="0"/>
                        </a:spcBef>
                        <a:buSzPct val="25000"/>
                        <a:buNone/>
                      </a:pPr>
                      <a:r>
                        <a:rPr lang="en-US" sz="1700" u="none" cap="none" strike="noStrike"/>
                        <a:t>Stage 2 Hypertension (Stage 2)</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sng" cap="none" strike="noStrike"/>
                        <a:t>&gt;</a:t>
                      </a:r>
                      <a:r>
                        <a:rPr lang="en-US" sz="1700" u="none" cap="none" strike="noStrike"/>
                        <a:t>160</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sng" cap="none" strike="noStrike"/>
                        <a:t>&gt;</a:t>
                      </a:r>
                      <a:r>
                        <a:rPr lang="en-US" sz="1700" u="none" cap="none" strike="noStrike"/>
                        <a:t>100</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621200">
                <a:tc>
                  <a:txBody>
                    <a:bodyPr>
                      <a:noAutofit/>
                    </a:bodyPr>
                    <a:lstStyle/>
                    <a:p>
                      <a:pPr indent="0" lvl="0" marL="0" marR="0" rtl="0" algn="l">
                        <a:spcBef>
                          <a:spcPts val="0"/>
                        </a:spcBef>
                        <a:buSzPct val="25000"/>
                        <a:buNone/>
                      </a:pPr>
                      <a:r>
                        <a:rPr lang="en-US" sz="1700" u="sng" cap="none" strike="sngStrike">
                          <a:solidFill>
                            <a:schemeClr val="hlink"/>
                          </a:solidFill>
                          <a:hlinkClick r:id="rId11"/>
                        </a:rPr>
                        <a:t>Hypertensive emergency</a:t>
                      </a:r>
                      <a:r>
                        <a:rPr lang="en-US" sz="1700" u="none" cap="none" strike="sngStrike"/>
                        <a:t>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sngStrike"/>
                        <a:t>≥ 180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sngStrike"/>
                        <a:t>≥ 110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621200">
                <a:tc>
                  <a:txBody>
                    <a:bodyPr>
                      <a:noAutofit/>
                    </a:bodyPr>
                    <a:lstStyle/>
                    <a:p>
                      <a:pPr indent="0" lvl="0" marL="0" marR="0" rtl="0" algn="l">
                        <a:spcBef>
                          <a:spcPts val="0"/>
                        </a:spcBef>
                        <a:buSzPct val="25000"/>
                        <a:buNone/>
                      </a:pPr>
                      <a:r>
                        <a:rPr lang="en-US" sz="1700" u="sng" cap="none" strike="sngStrike">
                          <a:solidFill>
                            <a:schemeClr val="hlink"/>
                          </a:solidFill>
                          <a:hlinkClick r:id="rId12"/>
                        </a:rPr>
                        <a:t>Isolated systolic hypertension</a:t>
                      </a:r>
                      <a:r>
                        <a:rPr lang="en-US" sz="1700" u="none" cap="none" strike="sngStrike"/>
                        <a:t>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sngStrike"/>
                        <a:t>≥ 140 </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1700" u="none" cap="none" strike="sngStrike"/>
                        <a:t>&lt; 90</a:t>
                      </a:r>
                    </a:p>
                  </a:txBody>
                  <a:tcPr marT="44375" marB="44375" marR="88750" marL="88750" anchor="ctr">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blip>
          <a:srcRect b="0" l="0" r="0" t="0"/>
          <a:stretch/>
        </p:blipFill>
        <p:spPr>
          <a:xfrm>
            <a:off x="0" y="0"/>
            <a:ext cx="3863662" cy="6858000"/>
          </a:xfrm>
          <a:prstGeom prst="rect">
            <a:avLst/>
          </a:prstGeom>
          <a:noFill/>
          <a:ln>
            <a:noFill/>
          </a:ln>
        </p:spPr>
      </p:pic>
      <p:sp>
        <p:nvSpPr>
          <p:cNvPr id="169" name="Shape 169"/>
          <p:cNvSpPr/>
          <p:nvPr/>
        </p:nvSpPr>
        <p:spPr>
          <a:xfrm>
            <a:off x="5334000" y="1752600"/>
            <a:ext cx="2209799" cy="914400"/>
          </a:xfrm>
          <a:prstGeom prst="wedgeRoundRectCallout">
            <a:avLst>
              <a:gd fmla="val -111350" name="adj1"/>
              <a:gd fmla="val 257500" name="adj2"/>
              <a:gd fmla="val 16667" name="adj3"/>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400" u="none" cap="none" strike="noStrike">
                <a:solidFill>
                  <a:schemeClr val="dk1"/>
                </a:solidFill>
                <a:latin typeface="Calibri"/>
                <a:ea typeface="Calibri"/>
                <a:cs typeface="Calibri"/>
                <a:sym typeface="Calibri"/>
              </a:rPr>
              <a:t>This list does not match with the calendar.</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