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9"/>
  </p:notesMasterIdLst>
  <p:sldIdLst>
    <p:sldId id="256" r:id="rId2"/>
    <p:sldId id="258" r:id="rId3"/>
    <p:sldId id="260" r:id="rId4"/>
    <p:sldId id="303" r:id="rId5"/>
    <p:sldId id="304" r:id="rId6"/>
    <p:sldId id="309" r:id="rId7"/>
    <p:sldId id="305" r:id="rId8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0"/>
    </p:embeddedFont>
    <p:embeddedFont>
      <p:font typeface="Bahnschrift Light SemiCondensed" panose="020B0502040204020203" pitchFamily="34" charset="0"/>
      <p:regular r:id="rId11"/>
    </p:embeddedFont>
    <p:embeddedFont>
      <p:font typeface="Bree Serif" panose="020B0604020202020204" charset="0"/>
      <p:regular r:id="rId12"/>
    </p:embeddedFont>
    <p:embeddedFont>
      <p:font typeface="David" panose="020E0502060401010101" pitchFamily="34" charset="-79"/>
      <p:regular r:id="rId13"/>
      <p:bold r:id="rId14"/>
    </p:embeddedFont>
    <p:embeddedFont>
      <p:font typeface="Roboto Black" panose="020B0604020202020204" charset="0"/>
      <p:bold r:id="rId15"/>
      <p:boldItalic r:id="rId16"/>
    </p:embeddedFont>
    <p:embeddedFont>
      <p:font typeface="Roboto Light" panose="020B0604020202020204" charset="0"/>
      <p:regular r:id="rId17"/>
      <p:bold r:id="rId18"/>
      <p:italic r:id="rId19"/>
      <p:boldItalic r:id="rId20"/>
    </p:embeddedFont>
    <p:embeddedFont>
      <p:font typeface="Roboto Mono Regular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55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33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570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234981" y="1096025"/>
            <a:ext cx="4992117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Recommendation System</a:t>
            </a: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s" dirty="0">
                <a:solidFill>
                  <a:schemeClr val="accent1"/>
                </a:solidFill>
              </a:rPr>
              <a:t>or OCL Constraints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0" name="Google Shape;259;p22">
            <a:extLst>
              <a:ext uri="{FF2B5EF4-FFF2-40B4-BE49-F238E27FC236}">
                <a16:creationId xmlns:a16="http://schemas.microsoft.com/office/drawing/2014/main" id="{03F34E32-77FD-44DE-A3CF-5B8BE5F082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5623" y="1948041"/>
            <a:ext cx="3457500" cy="1150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Amit Wolf 	Idan Albilia 	Ohad Nave	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Mentors: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Prof. Arnon Sturm  Dr. Rami Puzis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5" name="Google Shape;261;p22">
            <a:extLst>
              <a:ext uri="{FF2B5EF4-FFF2-40B4-BE49-F238E27FC236}">
                <a16:creationId xmlns:a16="http://schemas.microsoft.com/office/drawing/2014/main" id="{3BB13AE4-E2B4-48B3-96C5-0C238843DF9C}"/>
              </a:ext>
            </a:extLst>
          </p:cNvPr>
          <p:cNvGrpSpPr/>
          <p:nvPr/>
        </p:nvGrpSpPr>
        <p:grpSpPr>
          <a:xfrm>
            <a:off x="5227098" y="1562967"/>
            <a:ext cx="2342144" cy="1664528"/>
            <a:chOff x="160325" y="221250"/>
            <a:chExt cx="7199950" cy="5116900"/>
          </a:xfrm>
        </p:grpSpPr>
        <p:sp>
          <p:nvSpPr>
            <p:cNvPr id="286" name="Google Shape;262;p22">
              <a:extLst>
                <a:ext uri="{FF2B5EF4-FFF2-40B4-BE49-F238E27FC236}">
                  <a16:creationId xmlns:a16="http://schemas.microsoft.com/office/drawing/2014/main" id="{AEADD68E-F74C-4357-874F-5506FC30C86A}"/>
                </a:ext>
              </a:extLst>
            </p:cNvPr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63;p22">
              <a:extLst>
                <a:ext uri="{FF2B5EF4-FFF2-40B4-BE49-F238E27FC236}">
                  <a16:creationId xmlns:a16="http://schemas.microsoft.com/office/drawing/2014/main" id="{EF000B41-2196-490B-B1CD-F7838F13B65F}"/>
                </a:ext>
              </a:extLst>
            </p:cNvPr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64;p22">
              <a:extLst>
                <a:ext uri="{FF2B5EF4-FFF2-40B4-BE49-F238E27FC236}">
                  <a16:creationId xmlns:a16="http://schemas.microsoft.com/office/drawing/2014/main" id="{09F995F8-F78B-48AF-B58F-2D46E085F9E0}"/>
                </a:ext>
              </a:extLst>
            </p:cNvPr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65;p22">
              <a:extLst>
                <a:ext uri="{FF2B5EF4-FFF2-40B4-BE49-F238E27FC236}">
                  <a16:creationId xmlns:a16="http://schemas.microsoft.com/office/drawing/2014/main" id="{39F06053-1F10-42D2-B061-52B779731E1A}"/>
                </a:ext>
              </a:extLst>
            </p:cNvPr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510682" y="334606"/>
            <a:ext cx="564651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Object Constraint Language(OCL)</a:t>
            </a:r>
            <a:endParaRPr sz="44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510682" y="1137667"/>
            <a:ext cx="6578213" cy="486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latin typeface="Bahnschrift Light SemiCondensed" panose="020B0502040204020203" pitchFamily="34" charset="0"/>
              </a:rPr>
              <a:t>Language for specifying constraints on models and pre or post-conditions on operations.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>
              <a:latin typeface="Bahnschrift Ligh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latin typeface="Bahnschrift Light SemiCondensed" panose="020B0502040204020203" pitchFamily="34" charset="0"/>
            </a:endParaRPr>
          </a:p>
        </p:txBody>
      </p:sp>
      <p:cxnSp>
        <p:nvCxnSpPr>
          <p:cNvPr id="260" name="Google Shape;260;p22"/>
          <p:cNvCxnSpPr>
            <a:cxnSpLocks/>
          </p:cNvCxnSpPr>
          <p:nvPr/>
        </p:nvCxnSpPr>
        <p:spPr>
          <a:xfrm>
            <a:off x="542995" y="865132"/>
            <a:ext cx="317556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259;p22">
            <a:extLst>
              <a:ext uri="{FF2B5EF4-FFF2-40B4-BE49-F238E27FC236}">
                <a16:creationId xmlns:a16="http://schemas.microsoft.com/office/drawing/2014/main" id="{3342A5E8-5912-489B-A37A-9E1CF4C770D2}"/>
              </a:ext>
            </a:extLst>
          </p:cNvPr>
          <p:cNvSpPr txBox="1">
            <a:spLocks/>
          </p:cNvSpPr>
          <p:nvPr/>
        </p:nvSpPr>
        <p:spPr>
          <a:xfrm>
            <a:off x="621840" y="1870708"/>
            <a:ext cx="3457500" cy="48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indent="0">
              <a:buClr>
                <a:schemeClr val="dk1"/>
              </a:buClr>
              <a:buFont typeface="Arial"/>
              <a:buNone/>
            </a:pPr>
            <a:endParaRPr lang="en-US" b="1" dirty="0">
              <a:latin typeface="+mn-lt"/>
            </a:endParaRPr>
          </a:p>
          <a:p>
            <a:pPr marL="0" indent="0"/>
            <a:endParaRPr lang="en-US" b="1" dirty="0">
              <a:latin typeface="+mn-lt"/>
            </a:endParaRPr>
          </a:p>
        </p:txBody>
      </p:sp>
      <p:sp>
        <p:nvSpPr>
          <p:cNvPr id="60" name="Google Shape;374;p25">
            <a:extLst>
              <a:ext uri="{FF2B5EF4-FFF2-40B4-BE49-F238E27FC236}">
                <a16:creationId xmlns:a16="http://schemas.microsoft.com/office/drawing/2014/main" id="{25D28431-1F13-4517-87C2-A3395D773370}"/>
              </a:ext>
            </a:extLst>
          </p:cNvPr>
          <p:cNvSpPr/>
          <p:nvPr/>
        </p:nvSpPr>
        <p:spPr>
          <a:xfrm rot="1907585">
            <a:off x="7763459" y="138117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376;p25">
            <a:extLst>
              <a:ext uri="{FF2B5EF4-FFF2-40B4-BE49-F238E27FC236}">
                <a16:creationId xmlns:a16="http://schemas.microsoft.com/office/drawing/2014/main" id="{83309287-EF77-4826-9E0A-D7E9DF9EDC8F}"/>
              </a:ext>
            </a:extLst>
          </p:cNvPr>
          <p:cNvSpPr/>
          <p:nvPr/>
        </p:nvSpPr>
        <p:spPr>
          <a:xfrm>
            <a:off x="8104247" y="208018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259;p22">
            <a:extLst>
              <a:ext uri="{FF2B5EF4-FFF2-40B4-BE49-F238E27FC236}">
                <a16:creationId xmlns:a16="http://schemas.microsoft.com/office/drawing/2014/main" id="{F6C9022C-B6F4-447F-8B86-06E44584C6F5}"/>
              </a:ext>
            </a:extLst>
          </p:cNvPr>
          <p:cNvSpPr txBox="1">
            <a:spLocks/>
          </p:cNvSpPr>
          <p:nvPr/>
        </p:nvSpPr>
        <p:spPr>
          <a:xfrm>
            <a:off x="554660" y="3495427"/>
            <a:ext cx="1933227" cy="48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indent="0">
              <a:buClr>
                <a:schemeClr val="dk1"/>
              </a:buClr>
              <a:buFont typeface="Arial"/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The start of a mortgage is before its end date</a:t>
            </a:r>
          </a:p>
          <a:p>
            <a:pPr marL="0" indent="0"/>
            <a:endParaRPr 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16" name="Google Shape;259;p22">
            <a:extLst>
              <a:ext uri="{FF2B5EF4-FFF2-40B4-BE49-F238E27FC236}">
                <a16:creationId xmlns:a16="http://schemas.microsoft.com/office/drawing/2014/main" id="{3A1A7FE5-76D7-4C9E-A045-00E6A4FC83AD}"/>
              </a:ext>
            </a:extLst>
          </p:cNvPr>
          <p:cNvSpPr txBox="1">
            <a:spLocks/>
          </p:cNvSpPr>
          <p:nvPr/>
        </p:nvSpPr>
        <p:spPr>
          <a:xfrm>
            <a:off x="3127700" y="3503077"/>
            <a:ext cx="1933227" cy="60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indent="0">
              <a:buClr>
                <a:schemeClr val="dk1"/>
              </a:buClr>
              <a:buFont typeface="Arial"/>
              <a:buNone/>
            </a:pPr>
            <a:r>
              <a:rPr lang="en-US" i="1" dirty="0">
                <a:latin typeface="David" panose="020E0502060401010101" pitchFamily="34" charset="-79"/>
                <a:cs typeface="David" panose="020E0502060401010101" pitchFamily="34" charset="-79"/>
              </a:rPr>
              <a:t>Context Mortage</a:t>
            </a:r>
          </a:p>
          <a:p>
            <a:pPr marL="0" indent="0">
              <a:buClr>
                <a:schemeClr val="dk1"/>
              </a:buClr>
              <a:buFont typeface="Arial"/>
              <a:buNone/>
            </a:pPr>
            <a:r>
              <a:rPr lang="en-US" i="1" dirty="0">
                <a:latin typeface="David" panose="020E0502060401010101" pitchFamily="34" charset="-79"/>
                <a:cs typeface="David" panose="020E0502060401010101" pitchFamily="34" charset="-79"/>
              </a:rPr>
              <a:t>Invariant: startData &lt; endDate</a:t>
            </a:r>
          </a:p>
          <a:p>
            <a:pPr marL="0" indent="0"/>
            <a:endParaRPr lang="en-US" dirty="0"/>
          </a:p>
        </p:txBody>
      </p:sp>
      <p:grpSp>
        <p:nvGrpSpPr>
          <p:cNvPr id="17" name="Google Shape;4042;p44">
            <a:extLst>
              <a:ext uri="{FF2B5EF4-FFF2-40B4-BE49-F238E27FC236}">
                <a16:creationId xmlns:a16="http://schemas.microsoft.com/office/drawing/2014/main" id="{49DD4C73-8118-4B1D-A886-5151553450F7}"/>
              </a:ext>
            </a:extLst>
          </p:cNvPr>
          <p:cNvGrpSpPr/>
          <p:nvPr/>
        </p:nvGrpSpPr>
        <p:grpSpPr>
          <a:xfrm>
            <a:off x="2383999" y="3613263"/>
            <a:ext cx="477659" cy="239474"/>
            <a:chOff x="4920150" y="1977875"/>
            <a:chExt cx="68525" cy="33800"/>
          </a:xfrm>
          <a:solidFill>
            <a:schemeClr val="accent1"/>
          </a:solidFill>
        </p:grpSpPr>
        <p:sp>
          <p:nvSpPr>
            <p:cNvPr id="18" name="Google Shape;4043;p44">
              <a:extLst>
                <a:ext uri="{FF2B5EF4-FFF2-40B4-BE49-F238E27FC236}">
                  <a16:creationId xmlns:a16="http://schemas.microsoft.com/office/drawing/2014/main" id="{7DDC0274-8BDB-4243-B33E-394A7BF2CC18}"/>
                </a:ext>
              </a:extLst>
            </p:cNvPr>
            <p:cNvSpPr/>
            <p:nvPr/>
          </p:nvSpPr>
          <p:spPr>
            <a:xfrm>
              <a:off x="4949175" y="1977875"/>
              <a:ext cx="39500" cy="33800"/>
            </a:xfrm>
            <a:custGeom>
              <a:avLst/>
              <a:gdLst/>
              <a:ahLst/>
              <a:cxnLst/>
              <a:rect l="l" t="t" r="r" b="b"/>
              <a:pathLst>
                <a:path w="1580" h="1352" extrusionOk="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44;p44">
              <a:extLst>
                <a:ext uri="{FF2B5EF4-FFF2-40B4-BE49-F238E27FC236}">
                  <a16:creationId xmlns:a16="http://schemas.microsoft.com/office/drawing/2014/main" id="{77073C5A-062D-4EFF-A868-175FDA170188}"/>
                </a:ext>
              </a:extLst>
            </p:cNvPr>
            <p:cNvSpPr/>
            <p:nvPr/>
          </p:nvSpPr>
          <p:spPr>
            <a:xfrm>
              <a:off x="4931875" y="1991450"/>
              <a:ext cx="12825" cy="6700"/>
            </a:xfrm>
            <a:custGeom>
              <a:avLst/>
              <a:gdLst/>
              <a:ahLst/>
              <a:cxnLst/>
              <a:rect l="l" t="t" r="r" b="b"/>
              <a:pathLst>
                <a:path w="513" h="268" extrusionOk="0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45;p44">
              <a:extLst>
                <a:ext uri="{FF2B5EF4-FFF2-40B4-BE49-F238E27FC236}">
                  <a16:creationId xmlns:a16="http://schemas.microsoft.com/office/drawing/2014/main" id="{4801E966-DFD2-4A89-9476-74A5354E6900}"/>
                </a:ext>
              </a:extLst>
            </p:cNvPr>
            <p:cNvSpPr/>
            <p:nvPr/>
          </p:nvSpPr>
          <p:spPr>
            <a:xfrm>
              <a:off x="4920150" y="1991450"/>
              <a:ext cx="9225" cy="6700"/>
            </a:xfrm>
            <a:custGeom>
              <a:avLst/>
              <a:gdLst/>
              <a:ahLst/>
              <a:cxnLst/>
              <a:rect l="l" t="t" r="r" b="b"/>
              <a:pathLst>
                <a:path w="369" h="268" extrusionOk="0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59;p22">
            <a:extLst>
              <a:ext uri="{FF2B5EF4-FFF2-40B4-BE49-F238E27FC236}">
                <a16:creationId xmlns:a16="http://schemas.microsoft.com/office/drawing/2014/main" id="{2D4162A3-0189-4AD6-BA52-35C5AD7B205C}"/>
              </a:ext>
            </a:extLst>
          </p:cNvPr>
          <p:cNvSpPr txBox="1">
            <a:spLocks/>
          </p:cNvSpPr>
          <p:nvPr/>
        </p:nvSpPr>
        <p:spPr>
          <a:xfrm>
            <a:off x="2383999" y="3140810"/>
            <a:ext cx="589457" cy="48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indent="0">
              <a:buClr>
                <a:schemeClr val="dk1"/>
              </a:buClr>
              <a:buFont typeface="Arial"/>
              <a:buNone/>
            </a:pPr>
            <a:r>
              <a:rPr lang="en-US" dirty="0">
                <a:latin typeface="Abadi" panose="020B0604020202020204" pitchFamily="34" charset="0"/>
              </a:rPr>
              <a:t>To OCL</a:t>
            </a:r>
          </a:p>
          <a:p>
            <a:pPr marL="0" indent="0"/>
            <a:endParaRPr lang="en-US" dirty="0"/>
          </a:p>
        </p:txBody>
      </p:sp>
      <p:sp>
        <p:nvSpPr>
          <p:cNvPr id="29" name="Google Shape;259;p22">
            <a:extLst>
              <a:ext uri="{FF2B5EF4-FFF2-40B4-BE49-F238E27FC236}">
                <a16:creationId xmlns:a16="http://schemas.microsoft.com/office/drawing/2014/main" id="{516EF6B3-C0B4-4E2A-B226-C1405FE13CA2}"/>
              </a:ext>
            </a:extLst>
          </p:cNvPr>
          <p:cNvSpPr txBox="1">
            <a:spLocks/>
          </p:cNvSpPr>
          <p:nvPr/>
        </p:nvSpPr>
        <p:spPr>
          <a:xfrm>
            <a:off x="510680" y="1747957"/>
            <a:ext cx="7190599" cy="48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indent="0">
              <a:buClr>
                <a:schemeClr val="dk1"/>
              </a:buClr>
              <a:buFont typeface="Arial"/>
              <a:buNone/>
            </a:pPr>
            <a:r>
              <a:rPr lang="en-US" sz="1400" b="1" dirty="0">
                <a:latin typeface="Bahnschrift Light SemiCondensed" panose="020B0502040204020203" pitchFamily="34" charset="0"/>
              </a:rPr>
              <a:t>A simple example of OCL constraint -  from free text to a valid OCL on an existing UML model :</a:t>
            </a:r>
          </a:p>
          <a:p>
            <a:pPr marL="0" indent="0"/>
            <a:endParaRPr lang="en-US" sz="1400" dirty="0">
              <a:latin typeface="Bahnschrift Light SemiCondensed" panose="020B0502040204020203" pitchFamily="34" charset="0"/>
            </a:endParaRPr>
          </a:p>
        </p:txBody>
      </p: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16B415D2-9AD8-46B7-8293-4A7CBCD90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806" y="2723957"/>
            <a:ext cx="3606800" cy="17786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37949" y="656239"/>
            <a:ext cx="452504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PROJECT PROBLEM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4" name="Google Shape;294;p24"/>
          <p:cNvCxnSpPr>
            <a:cxnSpLocks/>
          </p:cNvCxnSpPr>
          <p:nvPr/>
        </p:nvCxnSpPr>
        <p:spPr>
          <a:xfrm>
            <a:off x="123600" y="1194039"/>
            <a:ext cx="356737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7D2E900-0C85-437F-88AD-4B748C5867E8}"/>
              </a:ext>
            </a:extLst>
          </p:cNvPr>
          <p:cNvSpPr txBox="1"/>
          <p:nvPr/>
        </p:nvSpPr>
        <p:spPr>
          <a:xfrm>
            <a:off x="283967" y="2020566"/>
            <a:ext cx="8236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In this project we will develop a recommendation system for OCL constraints using machine learning techniques.</a:t>
            </a:r>
          </a:p>
          <a:p>
            <a:endParaRPr lang="en-IL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98" name="Google Shape;415;p26">
            <a:extLst>
              <a:ext uri="{FF2B5EF4-FFF2-40B4-BE49-F238E27FC236}">
                <a16:creationId xmlns:a16="http://schemas.microsoft.com/office/drawing/2014/main" id="{2BF0CF9A-CAA4-4EA2-9D07-01667F24E55E}"/>
              </a:ext>
            </a:extLst>
          </p:cNvPr>
          <p:cNvSpPr/>
          <p:nvPr/>
        </p:nvSpPr>
        <p:spPr>
          <a:xfrm>
            <a:off x="1111648" y="3348990"/>
            <a:ext cx="874530" cy="592455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416;p26">
            <a:extLst>
              <a:ext uri="{FF2B5EF4-FFF2-40B4-BE49-F238E27FC236}">
                <a16:creationId xmlns:a16="http://schemas.microsoft.com/office/drawing/2014/main" id="{688BBEF3-9C2C-4293-94E3-163A6C14D477}"/>
              </a:ext>
            </a:extLst>
          </p:cNvPr>
          <p:cNvSpPr/>
          <p:nvPr/>
        </p:nvSpPr>
        <p:spPr>
          <a:xfrm>
            <a:off x="1192919" y="3407237"/>
            <a:ext cx="698463" cy="450388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91A51"/>
              </a:solidFill>
            </a:endParaRPr>
          </a:p>
        </p:txBody>
      </p:sp>
      <p:sp>
        <p:nvSpPr>
          <p:cNvPr id="133" name="תיבת טקסט 132">
            <a:extLst>
              <a:ext uri="{FF2B5EF4-FFF2-40B4-BE49-F238E27FC236}">
                <a16:creationId xmlns:a16="http://schemas.microsoft.com/office/drawing/2014/main" id="{BA054C06-4D7D-46B4-9700-DBFAE2EF13DB}"/>
              </a:ext>
            </a:extLst>
          </p:cNvPr>
          <p:cNvSpPr txBox="1"/>
          <p:nvPr/>
        </p:nvSpPr>
        <p:spPr>
          <a:xfrm>
            <a:off x="1111648" y="3501626"/>
            <a:ext cx="8610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bg1"/>
                </a:solidFill>
              </a:rPr>
              <a:t>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4" name="Google Shape;1241;p38">
            <a:extLst>
              <a:ext uri="{FF2B5EF4-FFF2-40B4-BE49-F238E27FC236}">
                <a16:creationId xmlns:a16="http://schemas.microsoft.com/office/drawing/2014/main" id="{301C72E7-7333-4B8C-AF0A-2E37A6549271}"/>
              </a:ext>
            </a:extLst>
          </p:cNvPr>
          <p:cNvSpPr/>
          <p:nvPr/>
        </p:nvSpPr>
        <p:spPr>
          <a:xfrm flipH="1">
            <a:off x="2097929" y="3501626"/>
            <a:ext cx="639541" cy="141305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80;p23">
            <a:extLst>
              <a:ext uri="{FF2B5EF4-FFF2-40B4-BE49-F238E27FC236}">
                <a16:creationId xmlns:a16="http://schemas.microsoft.com/office/drawing/2014/main" id="{C271CC29-A021-41B4-9101-FEA6C7A331E5}"/>
              </a:ext>
            </a:extLst>
          </p:cNvPr>
          <p:cNvSpPr/>
          <p:nvPr/>
        </p:nvSpPr>
        <p:spPr>
          <a:xfrm>
            <a:off x="2849221" y="3146693"/>
            <a:ext cx="1338427" cy="1089954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תיבת טקסט 138">
            <a:extLst>
              <a:ext uri="{FF2B5EF4-FFF2-40B4-BE49-F238E27FC236}">
                <a16:creationId xmlns:a16="http://schemas.microsoft.com/office/drawing/2014/main" id="{18010220-8C56-4453-8908-A6FF4B8D6BB1}"/>
              </a:ext>
            </a:extLst>
          </p:cNvPr>
          <p:cNvSpPr txBox="1"/>
          <p:nvPr/>
        </p:nvSpPr>
        <p:spPr>
          <a:xfrm>
            <a:off x="2906470" y="3405559"/>
            <a:ext cx="1223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bg1"/>
                </a:solidFill>
              </a:rPr>
              <a:t>Recommendation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140" name="Google Shape;415;p26">
            <a:extLst>
              <a:ext uri="{FF2B5EF4-FFF2-40B4-BE49-F238E27FC236}">
                <a16:creationId xmlns:a16="http://schemas.microsoft.com/office/drawing/2014/main" id="{B8770461-3711-4FCC-96F7-8C1741BD0E05}"/>
              </a:ext>
            </a:extLst>
          </p:cNvPr>
          <p:cNvSpPr/>
          <p:nvPr/>
        </p:nvSpPr>
        <p:spPr>
          <a:xfrm>
            <a:off x="5050691" y="3359490"/>
            <a:ext cx="874530" cy="592455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416;p26">
            <a:extLst>
              <a:ext uri="{FF2B5EF4-FFF2-40B4-BE49-F238E27FC236}">
                <a16:creationId xmlns:a16="http://schemas.microsoft.com/office/drawing/2014/main" id="{E1BC80EA-E1AB-40B5-97CC-330E6892CA2E}"/>
              </a:ext>
            </a:extLst>
          </p:cNvPr>
          <p:cNvSpPr/>
          <p:nvPr/>
        </p:nvSpPr>
        <p:spPr>
          <a:xfrm>
            <a:off x="5131962" y="3417737"/>
            <a:ext cx="698463" cy="450388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91A51"/>
              </a:solidFill>
            </a:endParaRPr>
          </a:p>
        </p:txBody>
      </p:sp>
      <p:sp>
        <p:nvSpPr>
          <p:cNvPr id="142" name="תיבת טקסט 141">
            <a:extLst>
              <a:ext uri="{FF2B5EF4-FFF2-40B4-BE49-F238E27FC236}">
                <a16:creationId xmlns:a16="http://schemas.microsoft.com/office/drawing/2014/main" id="{81F93172-DB25-4210-83E7-022BE0176420}"/>
              </a:ext>
            </a:extLst>
          </p:cNvPr>
          <p:cNvSpPr txBox="1"/>
          <p:nvPr/>
        </p:nvSpPr>
        <p:spPr>
          <a:xfrm>
            <a:off x="5050691" y="3512126"/>
            <a:ext cx="8610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bg1"/>
                </a:solidFill>
              </a:rPr>
              <a:t>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3" name="Google Shape;1241;p38">
            <a:extLst>
              <a:ext uri="{FF2B5EF4-FFF2-40B4-BE49-F238E27FC236}">
                <a16:creationId xmlns:a16="http://schemas.microsoft.com/office/drawing/2014/main" id="{907A8499-A9CA-412A-802B-75C8C5411FF1}"/>
              </a:ext>
            </a:extLst>
          </p:cNvPr>
          <p:cNvSpPr/>
          <p:nvPr/>
        </p:nvSpPr>
        <p:spPr>
          <a:xfrm flipH="1">
            <a:off x="4299399" y="3519572"/>
            <a:ext cx="639541" cy="141305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442;p27">
            <a:extLst>
              <a:ext uri="{FF2B5EF4-FFF2-40B4-BE49-F238E27FC236}">
                <a16:creationId xmlns:a16="http://schemas.microsoft.com/office/drawing/2014/main" id="{DFEAADE9-3240-474F-8082-6F71FF65E7F0}"/>
              </a:ext>
            </a:extLst>
          </p:cNvPr>
          <p:cNvSpPr/>
          <p:nvPr/>
        </p:nvSpPr>
        <p:spPr>
          <a:xfrm rot="10800000">
            <a:off x="6063839" y="3409606"/>
            <a:ext cx="1415530" cy="231815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416;p26">
            <a:extLst>
              <a:ext uri="{FF2B5EF4-FFF2-40B4-BE49-F238E27FC236}">
                <a16:creationId xmlns:a16="http://schemas.microsoft.com/office/drawing/2014/main" id="{6C82297F-49C8-4ADC-8D0D-CD31B79442C9}"/>
              </a:ext>
            </a:extLst>
          </p:cNvPr>
          <p:cNvSpPr/>
          <p:nvPr/>
        </p:nvSpPr>
        <p:spPr>
          <a:xfrm>
            <a:off x="6181435" y="3441219"/>
            <a:ext cx="1270543" cy="168588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91A51"/>
              </a:solidFill>
            </a:endParaRPr>
          </a:p>
        </p:txBody>
      </p:sp>
      <p:sp>
        <p:nvSpPr>
          <p:cNvPr id="154" name="תיבת טקסט 153">
            <a:extLst>
              <a:ext uri="{FF2B5EF4-FFF2-40B4-BE49-F238E27FC236}">
                <a16:creationId xmlns:a16="http://schemas.microsoft.com/office/drawing/2014/main" id="{6E4E658A-B56F-4995-95E1-83AF7E9553DA}"/>
              </a:ext>
            </a:extLst>
          </p:cNvPr>
          <p:cNvSpPr txBox="1"/>
          <p:nvPr/>
        </p:nvSpPr>
        <p:spPr>
          <a:xfrm>
            <a:off x="6036972" y="3401985"/>
            <a:ext cx="156431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bg1"/>
                </a:solidFill>
              </a:rPr>
              <a:t>OCL Recommendation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55" name="Google Shape;442;p27">
            <a:extLst>
              <a:ext uri="{FF2B5EF4-FFF2-40B4-BE49-F238E27FC236}">
                <a16:creationId xmlns:a16="http://schemas.microsoft.com/office/drawing/2014/main" id="{633B0819-B35C-48D3-A5C1-62D3E98B4813}"/>
              </a:ext>
            </a:extLst>
          </p:cNvPr>
          <p:cNvSpPr/>
          <p:nvPr/>
        </p:nvSpPr>
        <p:spPr>
          <a:xfrm rot="10800000">
            <a:off x="6216239" y="3562006"/>
            <a:ext cx="1415530" cy="231815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416;p26">
            <a:extLst>
              <a:ext uri="{FF2B5EF4-FFF2-40B4-BE49-F238E27FC236}">
                <a16:creationId xmlns:a16="http://schemas.microsoft.com/office/drawing/2014/main" id="{94E8899E-6695-406D-823F-86F276139BDF}"/>
              </a:ext>
            </a:extLst>
          </p:cNvPr>
          <p:cNvSpPr/>
          <p:nvPr/>
        </p:nvSpPr>
        <p:spPr>
          <a:xfrm>
            <a:off x="6333835" y="3593619"/>
            <a:ext cx="1270543" cy="168588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91A51"/>
              </a:solidFill>
            </a:endParaRPr>
          </a:p>
        </p:txBody>
      </p:sp>
      <p:sp>
        <p:nvSpPr>
          <p:cNvPr id="157" name="תיבת טקסט 156">
            <a:extLst>
              <a:ext uri="{FF2B5EF4-FFF2-40B4-BE49-F238E27FC236}">
                <a16:creationId xmlns:a16="http://schemas.microsoft.com/office/drawing/2014/main" id="{A6A9F3F9-E8A2-4BFB-A5AB-47FD756A41EA}"/>
              </a:ext>
            </a:extLst>
          </p:cNvPr>
          <p:cNvSpPr txBox="1"/>
          <p:nvPr/>
        </p:nvSpPr>
        <p:spPr>
          <a:xfrm>
            <a:off x="6189372" y="3554385"/>
            <a:ext cx="156431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bg1"/>
                </a:solidFill>
              </a:rPr>
              <a:t>OCL Recommendation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58" name="Google Shape;442;p27">
            <a:extLst>
              <a:ext uri="{FF2B5EF4-FFF2-40B4-BE49-F238E27FC236}">
                <a16:creationId xmlns:a16="http://schemas.microsoft.com/office/drawing/2014/main" id="{CD5B13CD-A998-4039-8169-2B514462B050}"/>
              </a:ext>
            </a:extLst>
          </p:cNvPr>
          <p:cNvSpPr/>
          <p:nvPr/>
        </p:nvSpPr>
        <p:spPr>
          <a:xfrm rot="10800000">
            <a:off x="6368639" y="3714406"/>
            <a:ext cx="1415530" cy="231815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416;p26">
            <a:extLst>
              <a:ext uri="{FF2B5EF4-FFF2-40B4-BE49-F238E27FC236}">
                <a16:creationId xmlns:a16="http://schemas.microsoft.com/office/drawing/2014/main" id="{99508B0D-4E3E-4F6A-BDE5-F81C9CC55A75}"/>
              </a:ext>
            </a:extLst>
          </p:cNvPr>
          <p:cNvSpPr/>
          <p:nvPr/>
        </p:nvSpPr>
        <p:spPr>
          <a:xfrm>
            <a:off x="6486235" y="3746019"/>
            <a:ext cx="1270543" cy="168588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91A51"/>
              </a:solidFill>
            </a:endParaRPr>
          </a:p>
        </p:txBody>
      </p:sp>
      <p:sp>
        <p:nvSpPr>
          <p:cNvPr id="160" name="תיבת טקסט 159">
            <a:extLst>
              <a:ext uri="{FF2B5EF4-FFF2-40B4-BE49-F238E27FC236}">
                <a16:creationId xmlns:a16="http://schemas.microsoft.com/office/drawing/2014/main" id="{5E799DFE-27D2-4AA2-8947-5B94F4689C77}"/>
              </a:ext>
            </a:extLst>
          </p:cNvPr>
          <p:cNvSpPr txBox="1"/>
          <p:nvPr/>
        </p:nvSpPr>
        <p:spPr>
          <a:xfrm>
            <a:off x="6341772" y="3706785"/>
            <a:ext cx="156431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bg1"/>
                </a:solidFill>
              </a:rPr>
              <a:t>OCL Recommendation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3" name="תיבת טקסט 162">
            <a:extLst>
              <a:ext uri="{FF2B5EF4-FFF2-40B4-BE49-F238E27FC236}">
                <a16:creationId xmlns:a16="http://schemas.microsoft.com/office/drawing/2014/main" id="{64F2E82E-1F23-483F-B101-BB91C2081147}"/>
              </a:ext>
            </a:extLst>
          </p:cNvPr>
          <p:cNvSpPr txBox="1"/>
          <p:nvPr/>
        </p:nvSpPr>
        <p:spPr>
          <a:xfrm>
            <a:off x="1925158" y="3339621"/>
            <a:ext cx="8610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bg1"/>
                </a:solidFill>
              </a:rPr>
              <a:t>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4" name="תיבת טקסט 163">
            <a:extLst>
              <a:ext uri="{FF2B5EF4-FFF2-40B4-BE49-F238E27FC236}">
                <a16:creationId xmlns:a16="http://schemas.microsoft.com/office/drawing/2014/main" id="{FA5A5728-085A-4C86-B87D-6107C30C3B7E}"/>
              </a:ext>
            </a:extLst>
          </p:cNvPr>
          <p:cNvSpPr txBox="1"/>
          <p:nvPr/>
        </p:nvSpPr>
        <p:spPr>
          <a:xfrm>
            <a:off x="4129502" y="3351615"/>
            <a:ext cx="8610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bg1"/>
                </a:solidFill>
              </a:rPr>
              <a:t>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1D4294A6-3DF3-45AD-8597-BE57250799E0}"/>
              </a:ext>
            </a:extLst>
          </p:cNvPr>
          <p:cNvSpPr txBox="1"/>
          <p:nvPr/>
        </p:nvSpPr>
        <p:spPr>
          <a:xfrm>
            <a:off x="283967" y="1509656"/>
            <a:ext cx="733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Software developers struggle writing valid OCL constraints due its un-familiar syntax.</a:t>
            </a:r>
            <a:endParaRPr lang="en-IL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4E23808-D8E2-4FDA-8F4B-C7B7CE79366D}"/>
              </a:ext>
            </a:extLst>
          </p:cNvPr>
          <p:cNvSpPr/>
          <p:nvPr/>
        </p:nvSpPr>
        <p:spPr>
          <a:xfrm>
            <a:off x="-671945" y="5662169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53">
            <a:extLst>
              <a:ext uri="{FF2B5EF4-FFF2-40B4-BE49-F238E27FC236}">
                <a16:creationId xmlns:a16="http://schemas.microsoft.com/office/drawing/2014/main" id="{205090EB-BE28-42A0-8153-AB7FF2909C19}"/>
              </a:ext>
            </a:extLst>
          </p:cNvPr>
          <p:cNvSpPr txBox="1"/>
          <p:nvPr/>
        </p:nvSpPr>
        <p:spPr>
          <a:xfrm>
            <a:off x="-671945" y="566457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2060"/>
                </a:solidFill>
                <a:latin typeface="Bahnschrift Light Semi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www.free-powerpoint-templates-design.com</a:t>
            </a:r>
            <a:endParaRPr lang="ko-KR" altLang="en-US" sz="1000" dirty="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Oval 3682">
            <a:extLst>
              <a:ext uri="{FF2B5EF4-FFF2-40B4-BE49-F238E27FC236}">
                <a16:creationId xmlns:a16="http://schemas.microsoft.com/office/drawing/2014/main" id="{98F684AB-9D1E-4531-8EEA-7CA567298708}"/>
              </a:ext>
            </a:extLst>
          </p:cNvPr>
          <p:cNvSpPr/>
          <p:nvPr/>
        </p:nvSpPr>
        <p:spPr>
          <a:xfrm>
            <a:off x="77604" y="2160285"/>
            <a:ext cx="1092414" cy="99766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9" name="Oval 3683">
            <a:extLst>
              <a:ext uri="{FF2B5EF4-FFF2-40B4-BE49-F238E27FC236}">
                <a16:creationId xmlns:a16="http://schemas.microsoft.com/office/drawing/2014/main" id="{ABB46382-5DC2-41C5-A42F-F2467C258BFA}"/>
              </a:ext>
            </a:extLst>
          </p:cNvPr>
          <p:cNvSpPr/>
          <p:nvPr/>
        </p:nvSpPr>
        <p:spPr>
          <a:xfrm>
            <a:off x="1678588" y="2159389"/>
            <a:ext cx="1092414" cy="9976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0" name="Oval 3684">
            <a:extLst>
              <a:ext uri="{FF2B5EF4-FFF2-40B4-BE49-F238E27FC236}">
                <a16:creationId xmlns:a16="http://schemas.microsoft.com/office/drawing/2014/main" id="{CC1DF254-A3C2-43EE-A628-8D56C7616C76}"/>
              </a:ext>
            </a:extLst>
          </p:cNvPr>
          <p:cNvSpPr/>
          <p:nvPr/>
        </p:nvSpPr>
        <p:spPr>
          <a:xfrm>
            <a:off x="3279573" y="2160285"/>
            <a:ext cx="1092414" cy="9976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1" name="Oval 3685">
            <a:extLst>
              <a:ext uri="{FF2B5EF4-FFF2-40B4-BE49-F238E27FC236}">
                <a16:creationId xmlns:a16="http://schemas.microsoft.com/office/drawing/2014/main" id="{E0AF9F3C-168A-488C-8F6A-B0465AFE260F}"/>
              </a:ext>
            </a:extLst>
          </p:cNvPr>
          <p:cNvSpPr/>
          <p:nvPr/>
        </p:nvSpPr>
        <p:spPr>
          <a:xfrm>
            <a:off x="4880558" y="2160285"/>
            <a:ext cx="1092414" cy="9976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AST</a:t>
            </a:r>
            <a:endParaRPr lang="ko-KR" altLang="en-US" sz="2000" dirty="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Oval 3686">
            <a:extLst>
              <a:ext uri="{FF2B5EF4-FFF2-40B4-BE49-F238E27FC236}">
                <a16:creationId xmlns:a16="http://schemas.microsoft.com/office/drawing/2014/main" id="{0F0E705D-35DD-458C-B51B-F00B4AA4EAEE}"/>
              </a:ext>
            </a:extLst>
          </p:cNvPr>
          <p:cNvSpPr/>
          <p:nvPr/>
        </p:nvSpPr>
        <p:spPr>
          <a:xfrm>
            <a:off x="6481541" y="2160285"/>
            <a:ext cx="1092414" cy="9976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7" name="TextBox 3691">
            <a:extLst>
              <a:ext uri="{FF2B5EF4-FFF2-40B4-BE49-F238E27FC236}">
                <a16:creationId xmlns:a16="http://schemas.microsoft.com/office/drawing/2014/main" id="{FFC782E6-A0ED-4D09-B789-B8AA084A8D87}"/>
              </a:ext>
            </a:extLst>
          </p:cNvPr>
          <p:cNvSpPr txBox="1"/>
          <p:nvPr/>
        </p:nvSpPr>
        <p:spPr>
          <a:xfrm>
            <a:off x="158777" y="2461481"/>
            <a:ext cx="93007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2060"/>
                </a:solidFill>
                <a:latin typeface="Bahnschrift Light SemiCondensed" panose="020B0502040204020203" pitchFamily="34" charset="0"/>
                <a:cs typeface="Arial" pitchFamily="34" charset="0"/>
              </a:rPr>
              <a:t>Data</a:t>
            </a:r>
            <a:endParaRPr lang="ko-KR" altLang="en-US" sz="2000" b="1" dirty="0">
              <a:solidFill>
                <a:srgbClr val="002060"/>
              </a:solidFill>
              <a:latin typeface="Bahnschrift Light SemiCondensed" panose="020B0502040204020203" pitchFamily="34" charset="0"/>
              <a:cs typeface="Arial" pitchFamily="34" charset="0"/>
            </a:endParaRPr>
          </a:p>
        </p:txBody>
      </p:sp>
      <p:sp>
        <p:nvSpPr>
          <p:cNvPr id="18" name="TextBox 3692">
            <a:extLst>
              <a:ext uri="{FF2B5EF4-FFF2-40B4-BE49-F238E27FC236}">
                <a16:creationId xmlns:a16="http://schemas.microsoft.com/office/drawing/2014/main" id="{4CF288C0-555A-4233-8967-3B6D717A5884}"/>
              </a:ext>
            </a:extLst>
          </p:cNvPr>
          <p:cNvSpPr txBox="1"/>
          <p:nvPr/>
        </p:nvSpPr>
        <p:spPr>
          <a:xfrm>
            <a:off x="1764611" y="2492258"/>
            <a:ext cx="93007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2060"/>
                </a:solidFill>
                <a:latin typeface="Bahnschrift Light SemiCondensed" panose="020B0502040204020203" pitchFamily="34" charset="0"/>
                <a:cs typeface="Arial" pitchFamily="34" charset="0"/>
              </a:rPr>
              <a:t>Parsing</a:t>
            </a:r>
            <a:endParaRPr lang="ko-KR" altLang="en-US" sz="1600" b="1" dirty="0">
              <a:solidFill>
                <a:srgbClr val="002060"/>
              </a:solidFill>
              <a:latin typeface="Bahnschrift Light SemiCondensed" panose="020B0502040204020203" pitchFamily="34" charset="0"/>
              <a:cs typeface="Arial" pitchFamily="34" charset="0"/>
            </a:endParaRPr>
          </a:p>
        </p:txBody>
      </p:sp>
      <p:sp>
        <p:nvSpPr>
          <p:cNvPr id="19" name="TextBox 3693">
            <a:extLst>
              <a:ext uri="{FF2B5EF4-FFF2-40B4-BE49-F238E27FC236}">
                <a16:creationId xmlns:a16="http://schemas.microsoft.com/office/drawing/2014/main" id="{53C3EDDB-8147-4FD5-9150-F9BEA7DFE0E2}"/>
              </a:ext>
            </a:extLst>
          </p:cNvPr>
          <p:cNvSpPr txBox="1"/>
          <p:nvPr/>
        </p:nvSpPr>
        <p:spPr>
          <a:xfrm>
            <a:off x="3370445" y="2507647"/>
            <a:ext cx="9300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Bahnschrift Light SemiCondensed" panose="020B0502040204020203" pitchFamily="34" charset="0"/>
                <a:cs typeface="Arial" pitchFamily="34" charset="0"/>
              </a:rPr>
              <a:t>Validate</a:t>
            </a:r>
            <a:endParaRPr lang="ko-KR" altLang="en-US" sz="1600" b="1" dirty="0">
              <a:solidFill>
                <a:srgbClr val="002060"/>
              </a:solidFill>
              <a:latin typeface="Bahnschrift Light SemiCondensed" panose="020B0502040204020203" pitchFamily="34" charset="0"/>
              <a:cs typeface="Arial" pitchFamily="34" charset="0"/>
            </a:endParaRPr>
          </a:p>
        </p:txBody>
      </p:sp>
      <p:sp>
        <p:nvSpPr>
          <p:cNvPr id="21" name="TextBox 3695">
            <a:extLst>
              <a:ext uri="{FF2B5EF4-FFF2-40B4-BE49-F238E27FC236}">
                <a16:creationId xmlns:a16="http://schemas.microsoft.com/office/drawing/2014/main" id="{FB1CD2B3-34B6-47C1-92F6-FE13F305DB70}"/>
              </a:ext>
            </a:extLst>
          </p:cNvPr>
          <p:cNvSpPr txBox="1"/>
          <p:nvPr/>
        </p:nvSpPr>
        <p:spPr>
          <a:xfrm>
            <a:off x="6604257" y="2401311"/>
            <a:ext cx="9300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  <a:latin typeface="Bahnschrift Light SemiCondensed" panose="020B0502040204020203" pitchFamily="34" charset="0"/>
                <a:cs typeface="Arial" pitchFamily="34" charset="0"/>
              </a:rPr>
              <a:t>Feature Extraction</a:t>
            </a:r>
            <a:endParaRPr lang="ko-KR" altLang="en-US" sz="1200" b="1" dirty="0">
              <a:solidFill>
                <a:srgbClr val="002060"/>
              </a:solidFill>
              <a:latin typeface="Bahnschrift Light SemiCondensed" panose="020B0502040204020203" pitchFamily="34" charset="0"/>
              <a:cs typeface="Arial" pitchFamily="34" charset="0"/>
            </a:endParaRPr>
          </a:p>
          <a:p>
            <a:endParaRPr lang="ko-KR" altLang="en-US" sz="1200" b="1" dirty="0">
              <a:solidFill>
                <a:srgbClr val="002060"/>
              </a:solidFill>
              <a:latin typeface="Bahnschrift Light SemiCondensed" panose="020B0502040204020203" pitchFamily="34" charset="0"/>
              <a:cs typeface="Arial" pitchFamily="34" charset="0"/>
            </a:endParaRPr>
          </a:p>
        </p:txBody>
      </p:sp>
      <p:sp>
        <p:nvSpPr>
          <p:cNvPr id="13" name="Oval 3687">
            <a:extLst>
              <a:ext uri="{FF2B5EF4-FFF2-40B4-BE49-F238E27FC236}">
                <a16:creationId xmlns:a16="http://schemas.microsoft.com/office/drawing/2014/main" id="{7F6CE748-F0A8-4348-8C60-F2028E12DDDD}"/>
              </a:ext>
            </a:extLst>
          </p:cNvPr>
          <p:cNvSpPr/>
          <p:nvPr/>
        </p:nvSpPr>
        <p:spPr>
          <a:xfrm>
            <a:off x="1005458" y="2257283"/>
            <a:ext cx="837692" cy="7650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002060"/>
              </a:solidFill>
              <a:highlight>
                <a:srgbClr val="FFFF00"/>
              </a:highlight>
              <a:latin typeface="Bahnschrift Light SemiCondensed" panose="020B0502040204020203" pitchFamily="34" charset="0"/>
            </a:endParaRPr>
          </a:p>
        </p:txBody>
      </p:sp>
      <p:sp>
        <p:nvSpPr>
          <p:cNvPr id="14" name="Oval 3688">
            <a:extLst>
              <a:ext uri="{FF2B5EF4-FFF2-40B4-BE49-F238E27FC236}">
                <a16:creationId xmlns:a16="http://schemas.microsoft.com/office/drawing/2014/main" id="{596D6A31-339E-466C-BE43-618F50ADCCF2}"/>
              </a:ext>
            </a:extLst>
          </p:cNvPr>
          <p:cNvSpPr/>
          <p:nvPr/>
        </p:nvSpPr>
        <p:spPr>
          <a:xfrm>
            <a:off x="2606442" y="2276600"/>
            <a:ext cx="837692" cy="7650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002060"/>
              </a:solidFill>
              <a:highlight>
                <a:srgbClr val="FFFF00"/>
              </a:highlight>
              <a:latin typeface="Bahnschrift Light SemiCondensed" panose="020B0502040204020203" pitchFamily="34" charset="0"/>
            </a:endParaRPr>
          </a:p>
        </p:txBody>
      </p:sp>
      <p:sp>
        <p:nvSpPr>
          <p:cNvPr id="15" name="Oval 3689">
            <a:extLst>
              <a:ext uri="{FF2B5EF4-FFF2-40B4-BE49-F238E27FC236}">
                <a16:creationId xmlns:a16="http://schemas.microsoft.com/office/drawing/2014/main" id="{6375121B-163D-499F-A89E-52F30CDA90F0}"/>
              </a:ext>
            </a:extLst>
          </p:cNvPr>
          <p:cNvSpPr/>
          <p:nvPr/>
        </p:nvSpPr>
        <p:spPr>
          <a:xfrm>
            <a:off x="4207427" y="2276600"/>
            <a:ext cx="837692" cy="765033"/>
          </a:xfrm>
          <a:prstGeom prst="ellipse">
            <a:avLst/>
          </a:prstGeom>
          <a:solidFill>
            <a:srgbClr val="00336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002060"/>
              </a:solidFill>
              <a:highlight>
                <a:srgbClr val="FFFF00"/>
              </a:highlight>
              <a:latin typeface="Bahnschrift Light SemiCondensed" panose="020B0502040204020203" pitchFamily="34" charset="0"/>
            </a:endParaRPr>
          </a:p>
        </p:txBody>
      </p:sp>
      <p:sp>
        <p:nvSpPr>
          <p:cNvPr id="16" name="Oval 3690">
            <a:extLst>
              <a:ext uri="{FF2B5EF4-FFF2-40B4-BE49-F238E27FC236}">
                <a16:creationId xmlns:a16="http://schemas.microsoft.com/office/drawing/2014/main" id="{1C681ABF-6311-4EED-BC9D-8FFF10E9E95D}"/>
              </a:ext>
            </a:extLst>
          </p:cNvPr>
          <p:cNvSpPr/>
          <p:nvPr/>
        </p:nvSpPr>
        <p:spPr>
          <a:xfrm>
            <a:off x="5808114" y="2276600"/>
            <a:ext cx="837692" cy="765033"/>
          </a:xfrm>
          <a:prstGeom prst="ellipse">
            <a:avLst/>
          </a:prstGeom>
          <a:solidFill>
            <a:srgbClr val="00336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002060"/>
              </a:solidFill>
              <a:highlight>
                <a:srgbClr val="FFFF00"/>
              </a:highlight>
              <a:latin typeface="Bahnschrift Light SemiCondensed" panose="020B0502040204020203" pitchFamily="34" charset="0"/>
            </a:endParaRPr>
          </a:p>
        </p:txBody>
      </p:sp>
      <p:sp>
        <p:nvSpPr>
          <p:cNvPr id="22" name="Chevron 17">
            <a:extLst>
              <a:ext uri="{FF2B5EF4-FFF2-40B4-BE49-F238E27FC236}">
                <a16:creationId xmlns:a16="http://schemas.microsoft.com/office/drawing/2014/main" id="{E95EC18B-0D80-47A3-9536-3754B4F25041}"/>
              </a:ext>
            </a:extLst>
          </p:cNvPr>
          <p:cNvSpPr/>
          <p:nvPr/>
        </p:nvSpPr>
        <p:spPr>
          <a:xfrm>
            <a:off x="1221975" y="2451767"/>
            <a:ext cx="454082" cy="4146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3" name="Chevron 18">
            <a:extLst>
              <a:ext uri="{FF2B5EF4-FFF2-40B4-BE49-F238E27FC236}">
                <a16:creationId xmlns:a16="http://schemas.microsoft.com/office/drawing/2014/main" id="{8EB8E582-29CA-4868-8E68-066B307C0BB1}"/>
              </a:ext>
            </a:extLst>
          </p:cNvPr>
          <p:cNvSpPr/>
          <p:nvPr/>
        </p:nvSpPr>
        <p:spPr>
          <a:xfrm>
            <a:off x="2822959" y="2451767"/>
            <a:ext cx="454082" cy="41469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4" name="Chevron 19">
            <a:extLst>
              <a:ext uri="{FF2B5EF4-FFF2-40B4-BE49-F238E27FC236}">
                <a16:creationId xmlns:a16="http://schemas.microsoft.com/office/drawing/2014/main" id="{95E1CA1A-989F-4C22-927F-20D7EF37F320}"/>
              </a:ext>
            </a:extLst>
          </p:cNvPr>
          <p:cNvSpPr/>
          <p:nvPr/>
        </p:nvSpPr>
        <p:spPr>
          <a:xfrm>
            <a:off x="4423944" y="2451767"/>
            <a:ext cx="454082" cy="41469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5" name="Chevron 20">
            <a:extLst>
              <a:ext uri="{FF2B5EF4-FFF2-40B4-BE49-F238E27FC236}">
                <a16:creationId xmlns:a16="http://schemas.microsoft.com/office/drawing/2014/main" id="{F925F84D-45AE-4F92-9113-63ACEE165370}"/>
              </a:ext>
            </a:extLst>
          </p:cNvPr>
          <p:cNvSpPr/>
          <p:nvPr/>
        </p:nvSpPr>
        <p:spPr>
          <a:xfrm>
            <a:off x="6024631" y="2451767"/>
            <a:ext cx="454082" cy="414696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</p:txBody>
      </p:sp>
      <p:grpSp>
        <p:nvGrpSpPr>
          <p:cNvPr id="35" name="Group 3709">
            <a:extLst>
              <a:ext uri="{FF2B5EF4-FFF2-40B4-BE49-F238E27FC236}">
                <a16:creationId xmlns:a16="http://schemas.microsoft.com/office/drawing/2014/main" id="{601E1D57-1B9A-4E8D-BBCF-5A36E96450AC}"/>
              </a:ext>
            </a:extLst>
          </p:cNvPr>
          <p:cNvGrpSpPr/>
          <p:nvPr/>
        </p:nvGrpSpPr>
        <p:grpSpPr>
          <a:xfrm>
            <a:off x="1249631" y="3376719"/>
            <a:ext cx="2027410" cy="714829"/>
            <a:chOff x="1985648" y="4307149"/>
            <a:chExt cx="2601799" cy="714829"/>
          </a:xfrm>
        </p:grpSpPr>
        <p:sp>
          <p:nvSpPr>
            <p:cNvPr id="36" name="TextBox 3710">
              <a:extLst>
                <a:ext uri="{FF2B5EF4-FFF2-40B4-BE49-F238E27FC236}">
                  <a16:creationId xmlns:a16="http://schemas.microsoft.com/office/drawing/2014/main" id="{6D37A074-A81C-46B1-A44D-9B1DEF2D0C5E}"/>
                </a:ext>
              </a:extLst>
            </p:cNvPr>
            <p:cNvSpPr txBox="1"/>
            <p:nvPr/>
          </p:nvSpPr>
          <p:spPr>
            <a:xfrm>
              <a:off x="2004348" y="4560313"/>
              <a:ext cx="2564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Bahnschrift Light SemiCondensed" panose="020B0502040204020203" pitchFamily="34" charset="0"/>
                  <a:cs typeface="Arial" pitchFamily="34" charset="0"/>
                </a:rPr>
                <a:t>Parse each XML model and create initial database.</a:t>
              </a:r>
            </a:p>
          </p:txBody>
        </p:sp>
        <p:sp>
          <p:nvSpPr>
            <p:cNvPr id="37" name="TextBox 3711">
              <a:extLst>
                <a:ext uri="{FF2B5EF4-FFF2-40B4-BE49-F238E27FC236}">
                  <a16:creationId xmlns:a16="http://schemas.microsoft.com/office/drawing/2014/main" id="{DE545E77-34F3-4D7D-8737-D7550AD73F95}"/>
                </a:ext>
              </a:extLst>
            </p:cNvPr>
            <p:cNvSpPr txBox="1"/>
            <p:nvPr/>
          </p:nvSpPr>
          <p:spPr>
            <a:xfrm>
              <a:off x="1985648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Bahnschrift Light SemiCondensed" panose="020B0502040204020203" pitchFamily="34" charset="0"/>
                  <a:cs typeface="Arial" pitchFamily="34" charset="0"/>
                </a:rPr>
                <a:t>Initial Parsing</a:t>
              </a:r>
              <a:endParaRPr lang="ko-KR" altLang="en-US" sz="1200" b="1" dirty="0">
                <a:solidFill>
                  <a:schemeClr val="bg1"/>
                </a:solidFill>
                <a:latin typeface="Bahnschrift Light SemiCondensed" panose="020B0502040204020203" pitchFamily="34" charset="0"/>
                <a:cs typeface="Arial" pitchFamily="34" charset="0"/>
              </a:endParaRPr>
            </a:p>
          </p:txBody>
        </p:sp>
      </p:grpSp>
      <p:grpSp>
        <p:nvGrpSpPr>
          <p:cNvPr id="38" name="Group 3712">
            <a:extLst>
              <a:ext uri="{FF2B5EF4-FFF2-40B4-BE49-F238E27FC236}">
                <a16:creationId xmlns:a16="http://schemas.microsoft.com/office/drawing/2014/main" id="{FA64948A-F231-4345-9F18-625E70B30CC9}"/>
              </a:ext>
            </a:extLst>
          </p:cNvPr>
          <p:cNvGrpSpPr/>
          <p:nvPr/>
        </p:nvGrpSpPr>
        <p:grpSpPr>
          <a:xfrm>
            <a:off x="4371987" y="3323290"/>
            <a:ext cx="2027410" cy="899495"/>
            <a:chOff x="1985513" y="4307149"/>
            <a:chExt cx="2601799" cy="899495"/>
          </a:xfrm>
        </p:grpSpPr>
        <p:sp>
          <p:nvSpPr>
            <p:cNvPr id="39" name="TextBox 3713">
              <a:extLst>
                <a:ext uri="{FF2B5EF4-FFF2-40B4-BE49-F238E27FC236}">
                  <a16:creationId xmlns:a16="http://schemas.microsoft.com/office/drawing/2014/main" id="{DE3A888F-92CB-4F57-90C8-BD32E2176172}"/>
                </a:ext>
              </a:extLst>
            </p:cNvPr>
            <p:cNvSpPr txBox="1"/>
            <p:nvPr/>
          </p:nvSpPr>
          <p:spPr>
            <a:xfrm>
              <a:off x="2004348" y="4560313"/>
              <a:ext cx="2564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Bahnschrift Light SemiCondensed" panose="020B0502040204020203" pitchFamily="34" charset="0"/>
                  <a:cs typeface="Arial" pitchFamily="34" charset="0"/>
                </a:rPr>
                <a:t>Get abstract-syntax-tree of each constraint using ‘USE’ software API</a:t>
              </a:r>
            </a:p>
          </p:txBody>
        </p:sp>
        <p:sp>
          <p:nvSpPr>
            <p:cNvPr id="40" name="TextBox 3714">
              <a:extLst>
                <a:ext uri="{FF2B5EF4-FFF2-40B4-BE49-F238E27FC236}">
                  <a16:creationId xmlns:a16="http://schemas.microsoft.com/office/drawing/2014/main" id="{1EAC0097-67BD-4C87-9BA4-320C7A8E33A5}"/>
                </a:ext>
              </a:extLst>
            </p:cNvPr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Bahnschrift Light SemiCondensed" panose="020B0502040204020203" pitchFamily="34" charset="0"/>
                  <a:cs typeface="Arial" pitchFamily="34" charset="0"/>
                </a:rPr>
                <a:t>AST</a:t>
              </a:r>
              <a:endParaRPr lang="ko-KR" altLang="en-US" sz="1200" b="1" dirty="0">
                <a:solidFill>
                  <a:schemeClr val="bg1"/>
                </a:solidFill>
                <a:latin typeface="Bahnschrift Light SemiCondensed" panose="020B0502040204020203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3700">
            <a:extLst>
              <a:ext uri="{FF2B5EF4-FFF2-40B4-BE49-F238E27FC236}">
                <a16:creationId xmlns:a16="http://schemas.microsoft.com/office/drawing/2014/main" id="{AE91899F-E923-4608-B624-9617A98D6468}"/>
              </a:ext>
            </a:extLst>
          </p:cNvPr>
          <p:cNvGrpSpPr/>
          <p:nvPr/>
        </p:nvGrpSpPr>
        <p:grpSpPr>
          <a:xfrm>
            <a:off x="-103472" y="1177146"/>
            <a:ext cx="2027410" cy="714829"/>
            <a:chOff x="1985513" y="4307149"/>
            <a:chExt cx="2601799" cy="714829"/>
          </a:xfrm>
        </p:grpSpPr>
        <p:sp>
          <p:nvSpPr>
            <p:cNvPr id="49" name="TextBox 3701">
              <a:extLst>
                <a:ext uri="{FF2B5EF4-FFF2-40B4-BE49-F238E27FC236}">
                  <a16:creationId xmlns:a16="http://schemas.microsoft.com/office/drawing/2014/main" id="{8BBD9E16-8EB2-46BA-8B77-A4F27CF5CA39}"/>
                </a:ext>
              </a:extLst>
            </p:cNvPr>
            <p:cNvSpPr txBox="1"/>
            <p:nvPr/>
          </p:nvSpPr>
          <p:spPr>
            <a:xfrm>
              <a:off x="2004348" y="4560313"/>
              <a:ext cx="2564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Bahnschrift Light SemiCondensed" panose="020B0502040204020203" pitchFamily="34" charset="0"/>
                  <a:cs typeface="Arial" pitchFamily="34" charset="0"/>
                </a:rPr>
                <a:t>Get large dataset of different models. </a:t>
              </a:r>
            </a:p>
          </p:txBody>
        </p:sp>
        <p:sp>
          <p:nvSpPr>
            <p:cNvPr id="50" name="TextBox 3702">
              <a:extLst>
                <a:ext uri="{FF2B5EF4-FFF2-40B4-BE49-F238E27FC236}">
                  <a16:creationId xmlns:a16="http://schemas.microsoft.com/office/drawing/2014/main" id="{7C2ADDBD-DB18-43F1-8561-DDD8FA738DDD}"/>
                </a:ext>
              </a:extLst>
            </p:cNvPr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Bahnschrift Light SemiCondensed" panose="020B0502040204020203" pitchFamily="34" charset="0"/>
                  <a:cs typeface="Arial" pitchFamily="34" charset="0"/>
                </a:rPr>
                <a:t>Get Raw Data</a:t>
              </a:r>
              <a:endParaRPr lang="ko-KR" altLang="en-US" sz="1200" b="1" dirty="0">
                <a:solidFill>
                  <a:schemeClr val="bg1"/>
                </a:solidFill>
                <a:latin typeface="Bahnschrift Light SemiCondensed" panose="020B0502040204020203" pitchFamily="34" charset="0"/>
                <a:cs typeface="Arial" pitchFamily="34" charset="0"/>
              </a:endParaRPr>
            </a:p>
          </p:txBody>
        </p:sp>
      </p:grpSp>
      <p:grpSp>
        <p:nvGrpSpPr>
          <p:cNvPr id="51" name="Group 3703">
            <a:extLst>
              <a:ext uri="{FF2B5EF4-FFF2-40B4-BE49-F238E27FC236}">
                <a16:creationId xmlns:a16="http://schemas.microsoft.com/office/drawing/2014/main" id="{14952CA6-3932-4917-9E2C-6258F6C12DD4}"/>
              </a:ext>
            </a:extLst>
          </p:cNvPr>
          <p:cNvGrpSpPr/>
          <p:nvPr/>
        </p:nvGrpSpPr>
        <p:grpSpPr>
          <a:xfrm>
            <a:off x="2742738" y="880969"/>
            <a:ext cx="2027410" cy="1150613"/>
            <a:chOff x="1245734" y="4300742"/>
            <a:chExt cx="2601799" cy="1150613"/>
          </a:xfrm>
        </p:grpSpPr>
        <p:sp>
          <p:nvSpPr>
            <p:cNvPr id="52" name="TextBox 3704">
              <a:extLst>
                <a:ext uri="{FF2B5EF4-FFF2-40B4-BE49-F238E27FC236}">
                  <a16:creationId xmlns:a16="http://schemas.microsoft.com/office/drawing/2014/main" id="{A22CB41E-A8CD-4664-A79C-AC4F4149D695}"/>
                </a:ext>
              </a:extLst>
            </p:cNvPr>
            <p:cNvSpPr txBox="1"/>
            <p:nvPr/>
          </p:nvSpPr>
          <p:spPr>
            <a:xfrm>
              <a:off x="1282007" y="4620358"/>
              <a:ext cx="2564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Bahnschrift Light SemiCondensed" panose="020B0502040204020203" pitchFamily="34" charset="0"/>
                  <a:cs typeface="Arial" pitchFamily="34" charset="0"/>
                </a:rPr>
                <a:t>Validate each constraint compared to his model structure, using ‘Dresden tool-kit’.</a:t>
              </a:r>
            </a:p>
          </p:txBody>
        </p:sp>
        <p:sp>
          <p:nvSpPr>
            <p:cNvPr id="53" name="TextBox 3705">
              <a:extLst>
                <a:ext uri="{FF2B5EF4-FFF2-40B4-BE49-F238E27FC236}">
                  <a16:creationId xmlns:a16="http://schemas.microsoft.com/office/drawing/2014/main" id="{7502C0B6-F99F-4ED3-8E03-426682F42D40}"/>
                </a:ext>
              </a:extLst>
            </p:cNvPr>
            <p:cNvSpPr txBox="1"/>
            <p:nvPr/>
          </p:nvSpPr>
          <p:spPr>
            <a:xfrm>
              <a:off x="1245734" y="4300742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Bahnschrift Light SemiCondensed" panose="020B0502040204020203" pitchFamily="34" charset="0"/>
                  <a:cs typeface="Arial" pitchFamily="34" charset="0"/>
                </a:rPr>
                <a:t>Validate Constraints</a:t>
              </a:r>
              <a:endParaRPr lang="ko-KR" altLang="en-US" sz="1200" b="1" dirty="0">
                <a:solidFill>
                  <a:schemeClr val="bg1"/>
                </a:solidFill>
                <a:latin typeface="Bahnschrift Light SemiCondensed" panose="020B0502040204020203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3706">
            <a:extLst>
              <a:ext uri="{FF2B5EF4-FFF2-40B4-BE49-F238E27FC236}">
                <a16:creationId xmlns:a16="http://schemas.microsoft.com/office/drawing/2014/main" id="{02CE1981-DCD1-43EE-A4F1-F7E8A912EDD1}"/>
              </a:ext>
            </a:extLst>
          </p:cNvPr>
          <p:cNvGrpSpPr/>
          <p:nvPr/>
        </p:nvGrpSpPr>
        <p:grpSpPr>
          <a:xfrm>
            <a:off x="5325961" y="834562"/>
            <a:ext cx="3135857" cy="1127010"/>
            <a:chOff x="1477902" y="4264300"/>
            <a:chExt cx="3090845" cy="1127010"/>
          </a:xfrm>
        </p:grpSpPr>
        <p:sp>
          <p:nvSpPr>
            <p:cNvPr id="55" name="TextBox 3707">
              <a:extLst>
                <a:ext uri="{FF2B5EF4-FFF2-40B4-BE49-F238E27FC236}">
                  <a16:creationId xmlns:a16="http://schemas.microsoft.com/office/drawing/2014/main" id="{98E3C8DE-AE01-4295-8487-DA5A3C833070}"/>
                </a:ext>
              </a:extLst>
            </p:cNvPr>
            <p:cNvSpPr txBox="1"/>
            <p:nvPr/>
          </p:nvSpPr>
          <p:spPr>
            <a:xfrm>
              <a:off x="2004348" y="4560313"/>
              <a:ext cx="2564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Bahnschrift Light SemiCondensed" panose="020B0502040204020203" pitchFamily="34" charset="0"/>
                  <a:cs typeface="Arial" pitchFamily="34" charset="0"/>
                </a:rPr>
                <a:t>Extract constraint features: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latin typeface="Bahnschrift Light SemiCondensed" panose="020B0502040204020203" pitchFamily="34" charset="0"/>
                  <a:cs typeface="Arial" pitchFamily="34" charset="0"/>
                </a:rPr>
                <a:t>- From the AST *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latin typeface="Bahnschrift Light SemiCondensed" panose="020B0502040204020203" pitchFamily="34" charset="0"/>
                  <a:cs typeface="Arial" pitchFamily="34" charset="0"/>
                </a:rPr>
                <a:t>- From our database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latin typeface="Bahnschrift Light SemiCondensed" panose="020B0502040204020203" pitchFamily="34" charset="0"/>
                  <a:cs typeface="Arial" pitchFamily="34" charset="0"/>
                </a:rPr>
                <a:t>- Based on domain Classification *</a:t>
              </a:r>
            </a:p>
          </p:txBody>
        </p:sp>
        <p:sp>
          <p:nvSpPr>
            <p:cNvPr id="56" name="TextBox 3708">
              <a:extLst>
                <a:ext uri="{FF2B5EF4-FFF2-40B4-BE49-F238E27FC236}">
                  <a16:creationId xmlns:a16="http://schemas.microsoft.com/office/drawing/2014/main" id="{EB777C61-0F4F-48E5-AEAC-5776F674212F}"/>
                </a:ext>
              </a:extLst>
            </p:cNvPr>
            <p:cNvSpPr txBox="1"/>
            <p:nvPr/>
          </p:nvSpPr>
          <p:spPr>
            <a:xfrm>
              <a:off x="1477902" y="4264300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Bahnschrift Light SemiCondensed" panose="020B0502040204020203" pitchFamily="34" charset="0"/>
                  <a:cs typeface="Arial" pitchFamily="34" charset="0"/>
                </a:rPr>
                <a:t>Feature Extraction</a:t>
              </a:r>
              <a:endParaRPr lang="ko-KR" altLang="en-US" sz="1200" b="1" dirty="0">
                <a:solidFill>
                  <a:schemeClr val="bg1"/>
                </a:solidFill>
                <a:latin typeface="Bahnschrift Light SemiCondensed" panose="020B0502040204020203" pitchFamily="34" charset="0"/>
                <a:cs typeface="Arial" pitchFamily="34" charset="0"/>
              </a:endParaRPr>
            </a:p>
          </p:txBody>
        </p:sp>
      </p:grpSp>
      <p:sp>
        <p:nvSpPr>
          <p:cNvPr id="69" name="Oval 3686">
            <a:extLst>
              <a:ext uri="{FF2B5EF4-FFF2-40B4-BE49-F238E27FC236}">
                <a16:creationId xmlns:a16="http://schemas.microsoft.com/office/drawing/2014/main" id="{DF394AAC-C66F-45CC-BBFB-71F343BB8051}"/>
              </a:ext>
            </a:extLst>
          </p:cNvPr>
          <p:cNvSpPr/>
          <p:nvPr/>
        </p:nvSpPr>
        <p:spPr>
          <a:xfrm>
            <a:off x="7994614" y="2238174"/>
            <a:ext cx="1092414" cy="9976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0" name="TextBox 3695">
            <a:extLst>
              <a:ext uri="{FF2B5EF4-FFF2-40B4-BE49-F238E27FC236}">
                <a16:creationId xmlns:a16="http://schemas.microsoft.com/office/drawing/2014/main" id="{C4D02274-EFE4-40CA-B3E6-1F7EDDD0E2E2}"/>
              </a:ext>
            </a:extLst>
          </p:cNvPr>
          <p:cNvSpPr txBox="1"/>
          <p:nvPr/>
        </p:nvSpPr>
        <p:spPr>
          <a:xfrm>
            <a:off x="8094967" y="2427386"/>
            <a:ext cx="9300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2060"/>
                </a:solidFill>
                <a:latin typeface="Bahnschrift Light SemiCondensed" panose="020B0502040204020203" pitchFamily="34" charset="0"/>
                <a:cs typeface="Arial" pitchFamily="34" charset="0"/>
              </a:rPr>
              <a:t>Final </a:t>
            </a:r>
            <a:br>
              <a:rPr lang="en-US" altLang="ko-KR" sz="1200" b="1" dirty="0">
                <a:solidFill>
                  <a:srgbClr val="002060"/>
                </a:solidFill>
                <a:latin typeface="Bahnschrift Light SemiCondensed" panose="020B0502040204020203" pitchFamily="34" charset="0"/>
                <a:cs typeface="Arial" pitchFamily="34" charset="0"/>
              </a:rPr>
            </a:br>
            <a:r>
              <a:rPr lang="en-US" altLang="ko-KR" sz="1200" b="1" dirty="0">
                <a:solidFill>
                  <a:srgbClr val="002060"/>
                </a:solidFill>
                <a:latin typeface="Bahnschrift Light SemiCondensed" panose="020B0502040204020203" pitchFamily="34" charset="0"/>
                <a:cs typeface="Arial" pitchFamily="34" charset="0"/>
              </a:rPr>
              <a:t>Database</a:t>
            </a:r>
            <a:endParaRPr lang="ko-KR" altLang="en-US" sz="1200" b="1" dirty="0">
              <a:solidFill>
                <a:srgbClr val="002060"/>
              </a:solidFill>
              <a:latin typeface="Bahnschrift Light SemiCondensed" panose="020B0502040204020203" pitchFamily="34" charset="0"/>
              <a:cs typeface="Arial" pitchFamily="34" charset="0"/>
            </a:endParaRPr>
          </a:p>
        </p:txBody>
      </p:sp>
      <p:sp>
        <p:nvSpPr>
          <p:cNvPr id="71" name="Oval 3690">
            <a:extLst>
              <a:ext uri="{FF2B5EF4-FFF2-40B4-BE49-F238E27FC236}">
                <a16:creationId xmlns:a16="http://schemas.microsoft.com/office/drawing/2014/main" id="{CB7C2EE1-7384-4EE8-84B4-3DC81B62707F}"/>
              </a:ext>
            </a:extLst>
          </p:cNvPr>
          <p:cNvSpPr/>
          <p:nvPr/>
        </p:nvSpPr>
        <p:spPr>
          <a:xfrm>
            <a:off x="7390903" y="2282608"/>
            <a:ext cx="837692" cy="765033"/>
          </a:xfrm>
          <a:prstGeom prst="ellipse">
            <a:avLst/>
          </a:prstGeom>
          <a:solidFill>
            <a:srgbClr val="00336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002060"/>
              </a:solidFill>
              <a:highlight>
                <a:srgbClr val="FFFF00"/>
              </a:highlight>
              <a:latin typeface="Bahnschrift Light SemiCondensed" panose="020B0502040204020203" pitchFamily="34" charset="0"/>
            </a:endParaRPr>
          </a:p>
        </p:txBody>
      </p:sp>
      <p:sp>
        <p:nvSpPr>
          <p:cNvPr id="72" name="Chevron 20">
            <a:extLst>
              <a:ext uri="{FF2B5EF4-FFF2-40B4-BE49-F238E27FC236}">
                <a16:creationId xmlns:a16="http://schemas.microsoft.com/office/drawing/2014/main" id="{7C9CB09C-CCCF-4A44-A0D7-878B7D6C93EA}"/>
              </a:ext>
            </a:extLst>
          </p:cNvPr>
          <p:cNvSpPr/>
          <p:nvPr/>
        </p:nvSpPr>
        <p:spPr>
          <a:xfrm>
            <a:off x="7607420" y="2457775"/>
            <a:ext cx="454082" cy="414696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</p:txBody>
      </p:sp>
      <p:grpSp>
        <p:nvGrpSpPr>
          <p:cNvPr id="73" name="Group 3706">
            <a:extLst>
              <a:ext uri="{FF2B5EF4-FFF2-40B4-BE49-F238E27FC236}">
                <a16:creationId xmlns:a16="http://schemas.microsoft.com/office/drawing/2014/main" id="{2B5549F3-3EA7-489A-BF2D-23952AFD808B}"/>
              </a:ext>
            </a:extLst>
          </p:cNvPr>
          <p:cNvGrpSpPr/>
          <p:nvPr/>
        </p:nvGrpSpPr>
        <p:grpSpPr>
          <a:xfrm>
            <a:off x="7300805" y="3386435"/>
            <a:ext cx="2108038" cy="1072521"/>
            <a:chOff x="1764322" y="4284889"/>
            <a:chExt cx="2705270" cy="1072521"/>
          </a:xfrm>
        </p:grpSpPr>
        <p:sp>
          <p:nvSpPr>
            <p:cNvPr id="74" name="TextBox 3707">
              <a:extLst>
                <a:ext uri="{FF2B5EF4-FFF2-40B4-BE49-F238E27FC236}">
                  <a16:creationId xmlns:a16="http://schemas.microsoft.com/office/drawing/2014/main" id="{4F47C831-26F0-4ACA-92AB-B336B3F82412}"/>
                </a:ext>
              </a:extLst>
            </p:cNvPr>
            <p:cNvSpPr txBox="1"/>
            <p:nvPr/>
          </p:nvSpPr>
          <p:spPr>
            <a:xfrm>
              <a:off x="1764322" y="4526413"/>
              <a:ext cx="2564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Bahnschrift Light SemiCondensed" panose="020B0502040204020203" pitchFamily="34" charset="0"/>
                  <a:cs typeface="Arial" pitchFamily="34" charset="0"/>
                </a:rPr>
                <a:t>Final database including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Bahnschrift Light SemiCondensed" panose="020B0502040204020203" pitchFamily="34" charset="0"/>
                  <a:cs typeface="Arial" pitchFamily="34" charset="0"/>
                </a:rPr>
                <a:t>Model, Object, Relation and Constraint features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Bahnschrift Light SemiCondensed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75" name="TextBox 3708">
              <a:extLst>
                <a:ext uri="{FF2B5EF4-FFF2-40B4-BE49-F238E27FC236}">
                  <a16:creationId xmlns:a16="http://schemas.microsoft.com/office/drawing/2014/main" id="{DE361B51-82FE-46A8-9228-011EDA67942B}"/>
                </a:ext>
              </a:extLst>
            </p:cNvPr>
            <p:cNvSpPr txBox="1"/>
            <p:nvPr/>
          </p:nvSpPr>
          <p:spPr>
            <a:xfrm>
              <a:off x="1867793" y="428488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Bahnschrift Light SemiCondensed" panose="020B0502040204020203" pitchFamily="34" charset="0"/>
                  <a:cs typeface="Arial" pitchFamily="34" charset="0"/>
                </a:rPr>
                <a:t>Final Database</a:t>
              </a:r>
              <a:endParaRPr lang="ko-KR" altLang="en-US" sz="1200" b="1" dirty="0">
                <a:solidFill>
                  <a:schemeClr val="bg1"/>
                </a:solidFill>
                <a:latin typeface="Bahnschrift Light SemiCondensed" panose="020B0502040204020203" pitchFamily="34" charset="0"/>
                <a:cs typeface="Arial" pitchFamily="34" charset="0"/>
              </a:endParaRPr>
            </a:p>
          </p:txBody>
        </p:sp>
      </p:grpSp>
      <p:sp>
        <p:nvSpPr>
          <p:cNvPr id="76" name="Google Shape;399;p26">
            <a:extLst>
              <a:ext uri="{FF2B5EF4-FFF2-40B4-BE49-F238E27FC236}">
                <a16:creationId xmlns:a16="http://schemas.microsoft.com/office/drawing/2014/main" id="{A9AAD65A-CE79-42BA-B4CF-A743C11A341C}"/>
              </a:ext>
            </a:extLst>
          </p:cNvPr>
          <p:cNvSpPr txBox="1">
            <a:spLocks/>
          </p:cNvSpPr>
          <p:nvPr/>
        </p:nvSpPr>
        <p:spPr>
          <a:xfrm>
            <a:off x="3770136" y="80224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>
                <a:latin typeface="Bahnschrift Light SemiCondensed" panose="020B0502040204020203" pitchFamily="34" charset="0"/>
              </a:rPr>
              <a:t>So Far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cxnSp>
        <p:nvCxnSpPr>
          <p:cNvPr id="77" name="Google Shape;294;p24">
            <a:extLst>
              <a:ext uri="{FF2B5EF4-FFF2-40B4-BE49-F238E27FC236}">
                <a16:creationId xmlns:a16="http://schemas.microsoft.com/office/drawing/2014/main" id="{C542C646-5341-4208-A2F9-E4DE57C68586}"/>
              </a:ext>
            </a:extLst>
          </p:cNvPr>
          <p:cNvCxnSpPr>
            <a:cxnSpLocks/>
          </p:cNvCxnSpPr>
          <p:nvPr/>
        </p:nvCxnSpPr>
        <p:spPr>
          <a:xfrm>
            <a:off x="3692236" y="619075"/>
            <a:ext cx="141316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Oval 3687">
            <a:extLst>
              <a:ext uri="{FF2B5EF4-FFF2-40B4-BE49-F238E27FC236}">
                <a16:creationId xmlns:a16="http://schemas.microsoft.com/office/drawing/2014/main" id="{9F7E54D3-9B11-47ED-A0FF-1BED08C620E9}"/>
              </a:ext>
            </a:extLst>
          </p:cNvPr>
          <p:cNvSpPr/>
          <p:nvPr/>
        </p:nvSpPr>
        <p:spPr>
          <a:xfrm>
            <a:off x="1005608" y="2257283"/>
            <a:ext cx="837692" cy="765033"/>
          </a:xfrm>
          <a:prstGeom prst="ellipse">
            <a:avLst/>
          </a:prstGeom>
          <a:solidFill>
            <a:srgbClr val="00336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002060"/>
              </a:solidFill>
              <a:highlight>
                <a:srgbClr val="FFFF00"/>
              </a:highlight>
              <a:latin typeface="Bahnschrift Light SemiCondensed" panose="020B0502040204020203" pitchFamily="34" charset="0"/>
            </a:endParaRPr>
          </a:p>
        </p:txBody>
      </p:sp>
      <p:sp>
        <p:nvSpPr>
          <p:cNvPr id="81" name="Oval 3688">
            <a:extLst>
              <a:ext uri="{FF2B5EF4-FFF2-40B4-BE49-F238E27FC236}">
                <a16:creationId xmlns:a16="http://schemas.microsoft.com/office/drawing/2014/main" id="{F414851F-C04B-45AA-9947-5BD99DE8F3CA}"/>
              </a:ext>
            </a:extLst>
          </p:cNvPr>
          <p:cNvSpPr/>
          <p:nvPr/>
        </p:nvSpPr>
        <p:spPr>
          <a:xfrm>
            <a:off x="2606592" y="2276600"/>
            <a:ext cx="837692" cy="765033"/>
          </a:xfrm>
          <a:prstGeom prst="ellipse">
            <a:avLst/>
          </a:prstGeom>
          <a:solidFill>
            <a:srgbClr val="00336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002060"/>
              </a:solidFill>
              <a:highlight>
                <a:srgbClr val="FFFF00"/>
              </a:highlight>
              <a:latin typeface="Bahnschrift Light SemiCondensed" panose="020B0502040204020203" pitchFamily="34" charset="0"/>
            </a:endParaRPr>
          </a:p>
        </p:txBody>
      </p:sp>
      <p:sp>
        <p:nvSpPr>
          <p:cNvPr id="82" name="Chevron 19">
            <a:extLst>
              <a:ext uri="{FF2B5EF4-FFF2-40B4-BE49-F238E27FC236}">
                <a16:creationId xmlns:a16="http://schemas.microsoft.com/office/drawing/2014/main" id="{8DEC8A45-6524-46DC-8AFA-E4CF3E69551C}"/>
              </a:ext>
            </a:extLst>
          </p:cNvPr>
          <p:cNvSpPr/>
          <p:nvPr/>
        </p:nvSpPr>
        <p:spPr>
          <a:xfrm>
            <a:off x="2820131" y="2439748"/>
            <a:ext cx="454082" cy="41469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3" name="Chevron 19">
            <a:extLst>
              <a:ext uri="{FF2B5EF4-FFF2-40B4-BE49-F238E27FC236}">
                <a16:creationId xmlns:a16="http://schemas.microsoft.com/office/drawing/2014/main" id="{C9DFFB83-6F75-4B05-985F-461172F889F9}"/>
              </a:ext>
            </a:extLst>
          </p:cNvPr>
          <p:cNvSpPr/>
          <p:nvPr/>
        </p:nvSpPr>
        <p:spPr>
          <a:xfrm>
            <a:off x="1208561" y="2445500"/>
            <a:ext cx="454082" cy="41469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4" name="TextBox 3704">
            <a:extLst>
              <a:ext uri="{FF2B5EF4-FFF2-40B4-BE49-F238E27FC236}">
                <a16:creationId xmlns:a16="http://schemas.microsoft.com/office/drawing/2014/main" id="{A2CBE2AF-0D6F-4473-ACB2-5C718B9CAEAC}"/>
              </a:ext>
            </a:extLst>
          </p:cNvPr>
          <p:cNvSpPr txBox="1"/>
          <p:nvPr/>
        </p:nvSpPr>
        <p:spPr>
          <a:xfrm>
            <a:off x="-250993" y="4872691"/>
            <a:ext cx="2679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Bahnschrift Light SemiCondensed" panose="020B0502040204020203" pitchFamily="34" charset="0"/>
                <a:cs typeface="Arial" pitchFamily="34" charset="0"/>
              </a:rPr>
              <a:t>* achieved during the hackathon</a:t>
            </a:r>
          </a:p>
        </p:txBody>
      </p:sp>
    </p:spTree>
    <p:extLst>
      <p:ext uri="{BB962C8B-B14F-4D97-AF65-F5344CB8AC3E}">
        <p14:creationId xmlns:p14="http://schemas.microsoft.com/office/powerpoint/2010/main" val="420089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2;p24">
            <a:extLst>
              <a:ext uri="{FF2B5EF4-FFF2-40B4-BE49-F238E27FC236}">
                <a16:creationId xmlns:a16="http://schemas.microsoft.com/office/drawing/2014/main" id="{EAFF36D6-B93F-4F58-8E9B-F773238D82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37892"/>
            <a:ext cx="555005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Domain Classification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5" name="Google Shape;294;p24">
            <a:extLst>
              <a:ext uri="{FF2B5EF4-FFF2-40B4-BE49-F238E27FC236}">
                <a16:creationId xmlns:a16="http://schemas.microsoft.com/office/drawing/2014/main" id="{7A25E312-A078-4859-BFFC-00937981700B}"/>
              </a:ext>
            </a:extLst>
          </p:cNvPr>
          <p:cNvCxnSpPr>
            <a:cxnSpLocks/>
          </p:cNvCxnSpPr>
          <p:nvPr/>
        </p:nvCxnSpPr>
        <p:spPr>
          <a:xfrm>
            <a:off x="85650" y="875692"/>
            <a:ext cx="450258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4CECDB0-F793-4D6F-80BA-F7F118D51BE9}"/>
              </a:ext>
            </a:extLst>
          </p:cNvPr>
          <p:cNvSpPr txBox="1"/>
          <p:nvPr/>
        </p:nvSpPr>
        <p:spPr>
          <a:xfrm>
            <a:off x="171624" y="951674"/>
            <a:ext cx="8541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Using Word-Embedding and DBSCAN algorithm on each model’s object names in order to cluster our models based on their domain.</a:t>
            </a:r>
            <a:endParaRPr lang="en-IL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26FA74B8-B428-4278-BE5E-332088489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11" y="1537667"/>
            <a:ext cx="3418099" cy="219108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6E45A2A9-F2E8-421D-B147-A2B57B319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385" y="1933274"/>
            <a:ext cx="1220211" cy="129963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B2A6F95-3D43-46E0-A1CA-D015D0D3461A}"/>
              </a:ext>
            </a:extLst>
          </p:cNvPr>
          <p:cNvSpPr txBox="1"/>
          <p:nvPr/>
        </p:nvSpPr>
        <p:spPr>
          <a:xfrm>
            <a:off x="171623" y="4006767"/>
            <a:ext cx="8541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Out of 318 models only 60 were clustered properly and not considered as noise.</a:t>
            </a:r>
          </a:p>
          <a:p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While examining the cluster results, we didn’t find significant similarities between models.</a:t>
            </a:r>
          </a:p>
          <a:p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6683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37949" y="656239"/>
            <a:ext cx="392903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Reduced Problem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4" name="Google Shape;294;p24"/>
          <p:cNvCxnSpPr>
            <a:cxnSpLocks/>
          </p:cNvCxnSpPr>
          <p:nvPr/>
        </p:nvCxnSpPr>
        <p:spPr>
          <a:xfrm>
            <a:off x="123600" y="1194039"/>
            <a:ext cx="356737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7D2E900-0C85-437F-88AD-4B748C5867E8}"/>
              </a:ext>
            </a:extLst>
          </p:cNvPr>
          <p:cNvSpPr txBox="1"/>
          <p:nvPr/>
        </p:nvSpPr>
        <p:spPr>
          <a:xfrm>
            <a:off x="70335" y="1336685"/>
            <a:ext cx="5413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At the start of the process we created a model that approaches a reduced binary version of our problem  - whether object is context in given constraint or it is only referenced. </a:t>
            </a:r>
          </a:p>
          <a:p>
            <a:endParaRPr lang="en-IL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98" name="Google Shape;415;p26">
            <a:extLst>
              <a:ext uri="{FF2B5EF4-FFF2-40B4-BE49-F238E27FC236}">
                <a16:creationId xmlns:a16="http://schemas.microsoft.com/office/drawing/2014/main" id="{2BF0CF9A-CAA4-4EA2-9D07-01667F24E55E}"/>
              </a:ext>
            </a:extLst>
          </p:cNvPr>
          <p:cNvSpPr/>
          <p:nvPr/>
        </p:nvSpPr>
        <p:spPr>
          <a:xfrm>
            <a:off x="1545141" y="3166110"/>
            <a:ext cx="874530" cy="592455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416;p26">
            <a:extLst>
              <a:ext uri="{FF2B5EF4-FFF2-40B4-BE49-F238E27FC236}">
                <a16:creationId xmlns:a16="http://schemas.microsoft.com/office/drawing/2014/main" id="{688BBEF3-9C2C-4293-94E3-163A6C14D477}"/>
              </a:ext>
            </a:extLst>
          </p:cNvPr>
          <p:cNvSpPr/>
          <p:nvPr/>
        </p:nvSpPr>
        <p:spPr>
          <a:xfrm>
            <a:off x="1626412" y="3224357"/>
            <a:ext cx="698463" cy="450388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91A51"/>
              </a:solidFill>
            </a:endParaRPr>
          </a:p>
        </p:txBody>
      </p:sp>
      <p:sp>
        <p:nvSpPr>
          <p:cNvPr id="133" name="תיבת טקסט 132">
            <a:extLst>
              <a:ext uri="{FF2B5EF4-FFF2-40B4-BE49-F238E27FC236}">
                <a16:creationId xmlns:a16="http://schemas.microsoft.com/office/drawing/2014/main" id="{BA054C06-4D7D-46B4-9700-DBFAE2EF13DB}"/>
              </a:ext>
            </a:extLst>
          </p:cNvPr>
          <p:cNvSpPr txBox="1"/>
          <p:nvPr/>
        </p:nvSpPr>
        <p:spPr>
          <a:xfrm>
            <a:off x="1545141" y="3318746"/>
            <a:ext cx="8610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bg1"/>
                </a:solidFill>
              </a:rPr>
              <a:t>Object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4" name="Google Shape;1241;p38">
            <a:extLst>
              <a:ext uri="{FF2B5EF4-FFF2-40B4-BE49-F238E27FC236}">
                <a16:creationId xmlns:a16="http://schemas.microsoft.com/office/drawing/2014/main" id="{301C72E7-7333-4B8C-AF0A-2E37A6549271}"/>
              </a:ext>
            </a:extLst>
          </p:cNvPr>
          <p:cNvSpPr/>
          <p:nvPr/>
        </p:nvSpPr>
        <p:spPr>
          <a:xfrm flipH="1">
            <a:off x="2531422" y="3318746"/>
            <a:ext cx="639541" cy="141305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80;p23">
            <a:extLst>
              <a:ext uri="{FF2B5EF4-FFF2-40B4-BE49-F238E27FC236}">
                <a16:creationId xmlns:a16="http://schemas.microsoft.com/office/drawing/2014/main" id="{C271CC29-A021-41B4-9101-FEA6C7A331E5}"/>
              </a:ext>
            </a:extLst>
          </p:cNvPr>
          <p:cNvSpPr/>
          <p:nvPr/>
        </p:nvSpPr>
        <p:spPr>
          <a:xfrm>
            <a:off x="3282714" y="2963813"/>
            <a:ext cx="1338427" cy="1089954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תיבת טקסט 138">
            <a:extLst>
              <a:ext uri="{FF2B5EF4-FFF2-40B4-BE49-F238E27FC236}">
                <a16:creationId xmlns:a16="http://schemas.microsoft.com/office/drawing/2014/main" id="{18010220-8C56-4453-8908-A6FF4B8D6BB1}"/>
              </a:ext>
            </a:extLst>
          </p:cNvPr>
          <p:cNvSpPr txBox="1"/>
          <p:nvPr/>
        </p:nvSpPr>
        <p:spPr>
          <a:xfrm>
            <a:off x="3339963" y="3222679"/>
            <a:ext cx="1223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bg1"/>
                </a:solidFill>
              </a:rPr>
              <a:t>Recommendation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140" name="Google Shape;415;p26">
            <a:extLst>
              <a:ext uri="{FF2B5EF4-FFF2-40B4-BE49-F238E27FC236}">
                <a16:creationId xmlns:a16="http://schemas.microsoft.com/office/drawing/2014/main" id="{B8770461-3711-4FCC-96F7-8C1741BD0E05}"/>
              </a:ext>
            </a:extLst>
          </p:cNvPr>
          <p:cNvSpPr/>
          <p:nvPr/>
        </p:nvSpPr>
        <p:spPr>
          <a:xfrm>
            <a:off x="5484184" y="3176610"/>
            <a:ext cx="874530" cy="592455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416;p26">
            <a:extLst>
              <a:ext uri="{FF2B5EF4-FFF2-40B4-BE49-F238E27FC236}">
                <a16:creationId xmlns:a16="http://schemas.microsoft.com/office/drawing/2014/main" id="{E1BC80EA-E1AB-40B5-97CC-330E6892CA2E}"/>
              </a:ext>
            </a:extLst>
          </p:cNvPr>
          <p:cNvSpPr/>
          <p:nvPr/>
        </p:nvSpPr>
        <p:spPr>
          <a:xfrm>
            <a:off x="5565455" y="3234857"/>
            <a:ext cx="698463" cy="450388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91A51"/>
              </a:solidFill>
            </a:endParaRPr>
          </a:p>
        </p:txBody>
      </p:sp>
      <p:sp>
        <p:nvSpPr>
          <p:cNvPr id="143" name="Google Shape;1241;p38">
            <a:extLst>
              <a:ext uri="{FF2B5EF4-FFF2-40B4-BE49-F238E27FC236}">
                <a16:creationId xmlns:a16="http://schemas.microsoft.com/office/drawing/2014/main" id="{907A8499-A9CA-412A-802B-75C8C5411FF1}"/>
              </a:ext>
            </a:extLst>
          </p:cNvPr>
          <p:cNvSpPr/>
          <p:nvPr/>
        </p:nvSpPr>
        <p:spPr>
          <a:xfrm flipH="1">
            <a:off x="4732892" y="3336692"/>
            <a:ext cx="639541" cy="141305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442;p27">
            <a:extLst>
              <a:ext uri="{FF2B5EF4-FFF2-40B4-BE49-F238E27FC236}">
                <a16:creationId xmlns:a16="http://schemas.microsoft.com/office/drawing/2014/main" id="{DFEAADE9-3240-474F-8082-6F71FF65E7F0}"/>
              </a:ext>
            </a:extLst>
          </p:cNvPr>
          <p:cNvSpPr/>
          <p:nvPr/>
        </p:nvSpPr>
        <p:spPr>
          <a:xfrm rot="10800000">
            <a:off x="6380508" y="3226724"/>
            <a:ext cx="1980060" cy="231815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416;p26">
            <a:extLst>
              <a:ext uri="{FF2B5EF4-FFF2-40B4-BE49-F238E27FC236}">
                <a16:creationId xmlns:a16="http://schemas.microsoft.com/office/drawing/2014/main" id="{6C82297F-49C8-4ADC-8D0D-CD31B79442C9}"/>
              </a:ext>
            </a:extLst>
          </p:cNvPr>
          <p:cNvSpPr/>
          <p:nvPr/>
        </p:nvSpPr>
        <p:spPr>
          <a:xfrm>
            <a:off x="6519673" y="3268199"/>
            <a:ext cx="1790890" cy="168588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91A51"/>
              </a:solidFill>
            </a:endParaRPr>
          </a:p>
        </p:txBody>
      </p:sp>
      <p:sp>
        <p:nvSpPr>
          <p:cNvPr id="154" name="תיבת טקסט 153">
            <a:extLst>
              <a:ext uri="{FF2B5EF4-FFF2-40B4-BE49-F238E27FC236}">
                <a16:creationId xmlns:a16="http://schemas.microsoft.com/office/drawing/2014/main" id="{6E4E658A-B56F-4995-95E1-83AF7E9553DA}"/>
              </a:ext>
            </a:extLst>
          </p:cNvPr>
          <p:cNvSpPr txBox="1"/>
          <p:nvPr/>
        </p:nvSpPr>
        <p:spPr>
          <a:xfrm>
            <a:off x="6304533" y="3222422"/>
            <a:ext cx="194173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1"/>
                </a:solidFill>
              </a:rPr>
              <a:t>Is Context to OCL – Yes/No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58" name="Google Shape;442;p27">
            <a:extLst>
              <a:ext uri="{FF2B5EF4-FFF2-40B4-BE49-F238E27FC236}">
                <a16:creationId xmlns:a16="http://schemas.microsoft.com/office/drawing/2014/main" id="{CD5B13CD-A998-4039-8169-2B514462B050}"/>
              </a:ext>
            </a:extLst>
          </p:cNvPr>
          <p:cNvSpPr/>
          <p:nvPr/>
        </p:nvSpPr>
        <p:spPr>
          <a:xfrm rot="10800000">
            <a:off x="6397313" y="3531526"/>
            <a:ext cx="1963255" cy="222228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416;p26">
            <a:extLst>
              <a:ext uri="{FF2B5EF4-FFF2-40B4-BE49-F238E27FC236}">
                <a16:creationId xmlns:a16="http://schemas.microsoft.com/office/drawing/2014/main" id="{99508B0D-4E3E-4F6A-BDE5-F81C9CC55A75}"/>
              </a:ext>
            </a:extLst>
          </p:cNvPr>
          <p:cNvSpPr/>
          <p:nvPr/>
        </p:nvSpPr>
        <p:spPr>
          <a:xfrm>
            <a:off x="6519673" y="3563139"/>
            <a:ext cx="1790890" cy="168588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91A51"/>
              </a:solidFill>
            </a:endParaRPr>
          </a:p>
        </p:txBody>
      </p:sp>
      <p:sp>
        <p:nvSpPr>
          <p:cNvPr id="160" name="תיבת טקסט 159">
            <a:extLst>
              <a:ext uri="{FF2B5EF4-FFF2-40B4-BE49-F238E27FC236}">
                <a16:creationId xmlns:a16="http://schemas.microsoft.com/office/drawing/2014/main" id="{5E799DFE-27D2-4AA2-8947-5B94F4689C77}"/>
              </a:ext>
            </a:extLst>
          </p:cNvPr>
          <p:cNvSpPr txBox="1"/>
          <p:nvPr/>
        </p:nvSpPr>
        <p:spPr>
          <a:xfrm>
            <a:off x="6380508" y="3527224"/>
            <a:ext cx="201339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bg1"/>
                </a:solidFill>
              </a:rPr>
              <a:t>Is Referenced by OCL – Yes/No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3" name="תיבת טקסט 162">
            <a:extLst>
              <a:ext uri="{FF2B5EF4-FFF2-40B4-BE49-F238E27FC236}">
                <a16:creationId xmlns:a16="http://schemas.microsoft.com/office/drawing/2014/main" id="{64F2E82E-1F23-483F-B101-BB91C2081147}"/>
              </a:ext>
            </a:extLst>
          </p:cNvPr>
          <p:cNvSpPr txBox="1"/>
          <p:nvPr/>
        </p:nvSpPr>
        <p:spPr>
          <a:xfrm>
            <a:off x="2358651" y="3156741"/>
            <a:ext cx="8610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bg1"/>
                </a:solidFill>
              </a:rPr>
              <a:t>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4" name="תיבת טקסט 163">
            <a:extLst>
              <a:ext uri="{FF2B5EF4-FFF2-40B4-BE49-F238E27FC236}">
                <a16:creationId xmlns:a16="http://schemas.microsoft.com/office/drawing/2014/main" id="{FA5A5728-085A-4C86-B87D-6107C30C3B7E}"/>
              </a:ext>
            </a:extLst>
          </p:cNvPr>
          <p:cNvSpPr txBox="1"/>
          <p:nvPr/>
        </p:nvSpPr>
        <p:spPr>
          <a:xfrm>
            <a:off x="4562995" y="3168735"/>
            <a:ext cx="8610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bg1"/>
                </a:solidFill>
              </a:rPr>
              <a:t>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תיבת טקסט 132">
            <a:extLst>
              <a:ext uri="{FF2B5EF4-FFF2-40B4-BE49-F238E27FC236}">
                <a16:creationId xmlns:a16="http://schemas.microsoft.com/office/drawing/2014/main" id="{5A491372-8AC8-4CBF-83C0-79806DD47890}"/>
              </a:ext>
            </a:extLst>
          </p:cNvPr>
          <p:cNvSpPr txBox="1"/>
          <p:nvPr/>
        </p:nvSpPr>
        <p:spPr>
          <a:xfrm>
            <a:off x="5462390" y="3334521"/>
            <a:ext cx="8610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bg1"/>
                </a:solidFill>
              </a:rPr>
              <a:t>Object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0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00270" y="2124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Reduced Problem Results</a:t>
            </a:r>
            <a:endParaRPr dirty="0"/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1"/>
          </p:nvPr>
        </p:nvSpPr>
        <p:spPr>
          <a:xfrm>
            <a:off x="3369874" y="731415"/>
            <a:ext cx="2381391" cy="280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Selected features for each Object</a:t>
            </a:r>
            <a:endParaRPr dirty="0"/>
          </a:p>
        </p:txBody>
      </p:sp>
      <p:cxnSp>
        <p:nvCxnSpPr>
          <p:cNvPr id="287" name="Google Shape;287;p23"/>
          <p:cNvCxnSpPr>
            <a:cxnSpLocks/>
          </p:cNvCxnSpPr>
          <p:nvPr/>
        </p:nvCxnSpPr>
        <p:spPr>
          <a:xfrm>
            <a:off x="2186940" y="688780"/>
            <a:ext cx="477012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B0F501B-CB6A-4091-90BB-C064F6B27310}"/>
              </a:ext>
            </a:extLst>
          </p:cNvPr>
          <p:cNvGraphicFramePr>
            <a:graphicFrameLocks noGrp="1"/>
          </p:cNvGraphicFramePr>
          <p:nvPr/>
        </p:nvGraphicFramePr>
        <p:xfrm>
          <a:off x="1512570" y="1099201"/>
          <a:ext cx="609600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71479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5846579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0612530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39853784"/>
                    </a:ext>
                  </a:extLst>
                </a:gridCol>
              </a:tblGrid>
              <a:tr h="17060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RelationNum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AttributeNum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is_abstract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inherits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0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004977"/>
                  </a:ext>
                </a:extLst>
              </a:tr>
            </a:tbl>
          </a:graphicData>
        </a:graphic>
      </p:graphicFrame>
      <p:sp>
        <p:nvSpPr>
          <p:cNvPr id="32" name="Google Shape;272;p23">
            <a:extLst>
              <a:ext uri="{FF2B5EF4-FFF2-40B4-BE49-F238E27FC236}">
                <a16:creationId xmlns:a16="http://schemas.microsoft.com/office/drawing/2014/main" id="{F0EAED4F-5729-499C-AAC7-5AEE353BBB38}"/>
              </a:ext>
            </a:extLst>
          </p:cNvPr>
          <p:cNvSpPr txBox="1">
            <a:spLocks/>
          </p:cNvSpPr>
          <p:nvPr/>
        </p:nvSpPr>
        <p:spPr>
          <a:xfrm>
            <a:off x="857080" y="1948543"/>
            <a:ext cx="7201240" cy="32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dirty="0"/>
              <a:t>15,000 Objects using oversampling – 5000 are Label-positive, 10000 are Label-negative</a:t>
            </a: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B887DBAB-6BC5-4B1E-8115-F5B68F44DDA6}"/>
              </a:ext>
            </a:extLst>
          </p:cNvPr>
          <p:cNvGraphicFramePr>
            <a:graphicFrameLocks noGrp="1"/>
          </p:cNvGraphicFramePr>
          <p:nvPr/>
        </p:nvGraphicFramePr>
        <p:xfrm>
          <a:off x="1512570" y="2825882"/>
          <a:ext cx="609600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71479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5846579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0612530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39853784"/>
                    </a:ext>
                  </a:extLst>
                </a:gridCol>
              </a:tblGrid>
              <a:tr h="1706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 positive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GNB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KNeighbors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Random Forest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0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004977"/>
                  </a:ext>
                </a:extLst>
              </a:tr>
            </a:tbl>
          </a:graphicData>
        </a:graphic>
      </p:graphicFrame>
      <p:sp>
        <p:nvSpPr>
          <p:cNvPr id="9" name="Google Shape;272;p23">
            <a:extLst>
              <a:ext uri="{FF2B5EF4-FFF2-40B4-BE49-F238E27FC236}">
                <a16:creationId xmlns:a16="http://schemas.microsoft.com/office/drawing/2014/main" id="{65E461C0-CBC9-4AF3-AB87-5FB2E39BE979}"/>
              </a:ext>
            </a:extLst>
          </p:cNvPr>
          <p:cNvSpPr txBox="1">
            <a:spLocks/>
          </p:cNvSpPr>
          <p:nvPr/>
        </p:nvSpPr>
        <p:spPr>
          <a:xfrm>
            <a:off x="857080" y="2446870"/>
            <a:ext cx="7201240" cy="32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dirty="0"/>
              <a:t>Classify object as a context for a constraint:</a:t>
            </a:r>
          </a:p>
        </p:txBody>
      </p:sp>
      <p:sp>
        <p:nvSpPr>
          <p:cNvPr id="10" name="Google Shape;272;p23">
            <a:extLst>
              <a:ext uri="{FF2B5EF4-FFF2-40B4-BE49-F238E27FC236}">
                <a16:creationId xmlns:a16="http://schemas.microsoft.com/office/drawing/2014/main" id="{C30D605F-47AA-4079-8833-2C551E37004F}"/>
              </a:ext>
            </a:extLst>
          </p:cNvPr>
          <p:cNvSpPr txBox="1">
            <a:spLocks/>
          </p:cNvSpPr>
          <p:nvPr/>
        </p:nvSpPr>
        <p:spPr>
          <a:xfrm>
            <a:off x="857080" y="3553940"/>
            <a:ext cx="7201240" cy="32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dirty="0"/>
              <a:t>Classify object as referenced by a constraint: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F000C033-EA43-4D8D-A233-E78BDA597FC7}"/>
              </a:ext>
            </a:extLst>
          </p:cNvPr>
          <p:cNvGraphicFramePr>
            <a:graphicFrameLocks noGrp="1"/>
          </p:cNvGraphicFramePr>
          <p:nvPr/>
        </p:nvGraphicFramePr>
        <p:xfrm>
          <a:off x="1512570" y="3930983"/>
          <a:ext cx="609600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71479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5846579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0612530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39853784"/>
                    </a:ext>
                  </a:extLst>
                </a:gridCol>
              </a:tblGrid>
              <a:tr h="1706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 positive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GNB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KNeighbors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Random Forest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0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00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523683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409</Words>
  <Application>Microsoft Office PowerPoint</Application>
  <PresentationFormat>‫הצגה על המסך (16:9)</PresentationFormat>
  <Paragraphs>93</Paragraphs>
  <Slides>7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6" baseType="lpstr">
      <vt:lpstr>Bahnschrift Light SemiCondensed</vt:lpstr>
      <vt:lpstr>Arial</vt:lpstr>
      <vt:lpstr>Roboto Light</vt:lpstr>
      <vt:lpstr>Abadi</vt:lpstr>
      <vt:lpstr>David</vt:lpstr>
      <vt:lpstr>Bree Serif</vt:lpstr>
      <vt:lpstr>Roboto Black</vt:lpstr>
      <vt:lpstr>Roboto Mono Regular</vt:lpstr>
      <vt:lpstr>WEB PROPOSAL</vt:lpstr>
      <vt:lpstr>Recommendation System For OCL Constraints </vt:lpstr>
      <vt:lpstr>Object Constraint Language(OCL)</vt:lpstr>
      <vt:lpstr>PROJECT PROBLEM</vt:lpstr>
      <vt:lpstr>מצגת של PowerPoint‏</vt:lpstr>
      <vt:lpstr>Domain Classification</vt:lpstr>
      <vt:lpstr>Reduced Problem</vt:lpstr>
      <vt:lpstr>Reduced Problem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For OCL Constraints </dc:title>
  <cp:lastModifiedBy>Ohad Nave</cp:lastModifiedBy>
  <cp:revision>35</cp:revision>
  <dcterms:modified xsi:type="dcterms:W3CDTF">2021-01-07T15:34:47Z</dcterms:modified>
</cp:coreProperties>
</file>