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61"/>
  </p:notesMasterIdLst>
  <p:sldIdLst>
    <p:sldId id="259" r:id="rId3"/>
    <p:sldId id="260" r:id="rId4"/>
    <p:sldId id="261" r:id="rId5"/>
    <p:sldId id="262" r:id="rId6"/>
    <p:sldId id="263" r:id="rId7"/>
    <p:sldId id="264" r:id="rId8"/>
    <p:sldId id="346" r:id="rId9"/>
    <p:sldId id="333" r:id="rId10"/>
    <p:sldId id="331" r:id="rId11"/>
    <p:sldId id="332" r:id="rId12"/>
    <p:sldId id="265" r:id="rId13"/>
    <p:sldId id="266" r:id="rId14"/>
    <p:sldId id="267" r:id="rId15"/>
    <p:sldId id="336" r:id="rId16"/>
    <p:sldId id="335" r:id="rId17"/>
    <p:sldId id="334" r:id="rId18"/>
    <p:sldId id="337" r:id="rId19"/>
    <p:sldId id="338" r:id="rId20"/>
    <p:sldId id="339" r:id="rId21"/>
    <p:sldId id="341" r:id="rId22"/>
    <p:sldId id="340" r:id="rId23"/>
    <p:sldId id="343" r:id="rId24"/>
    <p:sldId id="280" r:id="rId25"/>
    <p:sldId id="342" r:id="rId26"/>
    <p:sldId id="291" r:id="rId27"/>
    <p:sldId id="292" r:id="rId28"/>
    <p:sldId id="293" r:id="rId29"/>
    <p:sldId id="294" r:id="rId30"/>
    <p:sldId id="296" r:id="rId31"/>
    <p:sldId id="297" r:id="rId32"/>
    <p:sldId id="298" r:id="rId33"/>
    <p:sldId id="299" r:id="rId34"/>
    <p:sldId id="301" r:id="rId35"/>
    <p:sldId id="302" r:id="rId36"/>
    <p:sldId id="304" r:id="rId37"/>
    <p:sldId id="305" r:id="rId38"/>
    <p:sldId id="306" r:id="rId39"/>
    <p:sldId id="307" r:id="rId40"/>
    <p:sldId id="308" r:id="rId41"/>
    <p:sldId id="309" r:id="rId42"/>
    <p:sldId id="311" r:id="rId43"/>
    <p:sldId id="310" r:id="rId44"/>
    <p:sldId id="312" r:id="rId45"/>
    <p:sldId id="313" r:id="rId46"/>
    <p:sldId id="314" r:id="rId47"/>
    <p:sldId id="315" r:id="rId48"/>
    <p:sldId id="316" r:id="rId49"/>
    <p:sldId id="344" r:id="rId50"/>
    <p:sldId id="345" r:id="rId51"/>
    <p:sldId id="317" r:id="rId52"/>
    <p:sldId id="318" r:id="rId53"/>
    <p:sldId id="320" r:id="rId54"/>
    <p:sldId id="321" r:id="rId55"/>
    <p:sldId id="323" r:id="rId56"/>
    <p:sldId id="324" r:id="rId57"/>
    <p:sldId id="327" r:id="rId58"/>
    <p:sldId id="328" r:id="rId59"/>
    <p:sldId id="330" r:id="rId60"/>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94"/>
  </p:normalViewPr>
  <p:slideViewPr>
    <p:cSldViewPr>
      <p:cViewPr varScale="1">
        <p:scale>
          <a:sx n="114" d="100"/>
          <a:sy n="114" d="100"/>
        </p:scale>
        <p:origin x="712" y="168"/>
      </p:cViewPr>
      <p:guideLst>
        <p:guide orient="horz" pos="2300"/>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783864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03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68412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99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895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9853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7316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808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46582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003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8038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01095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8504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5" name="Shape 32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8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9" name="Shape 6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78853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23097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581" name="Shape 5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13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00812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72" name="Shape 67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51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22527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929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400124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9012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615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656290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3" name="Shape 7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5605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255061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6" name="Shape 7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49196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2" name="Shape 7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48987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4" name="Shape 7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302783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0" name="Shape 7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251023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7" name="Shape 7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81895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35493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4339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2558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8" name="Shape 7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625511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27140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5" name="Shape 8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78974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9" name="Shape 8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05418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5" name="Shape 8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054605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19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25799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0" name="Shape 8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914069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315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1241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0742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62" name="Shape 8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9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8" name="Shape 8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92424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92" name="Shape 8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9722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8" name="Shape 8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15352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910" name="Shape 9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521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6" name="Shape 9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95920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7791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44" name="Shape 9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626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4592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166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840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250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4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000000"/>
                  </a:solidFill>
                  <a:latin typeface="Arial"/>
                  <a:ea typeface="Arial"/>
                  <a:cs typeface="Arial"/>
                  <a:sym typeface="Arial"/>
                </a:rPr>
                <a:t>INSERT STICKER</a:t>
              </a:r>
              <a:br>
                <a:rPr lang="en-US" sz="1800" b="1"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dirty="0">
                <a:solidFill>
                  <a:srgbClr val="FFFFFF"/>
                </a:solidFill>
                <a:latin typeface="Arial"/>
                <a:ea typeface="Arial"/>
                <a:cs typeface="Arial"/>
                <a:sym typeface="Arial"/>
              </a:rPr>
              <a:t>Insert quote here.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suscipit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augue</a:t>
            </a:r>
            <a:r>
              <a:rPr lang="en-US" sz="1200" b="0" i="0" u="none" strike="noStrike" cap="none" dirty="0">
                <a:solidFill>
                  <a:srgbClr val="FFFFFF"/>
                </a:solidFill>
                <a:latin typeface="Arial"/>
                <a:ea typeface="Arial"/>
                <a:cs typeface="Arial"/>
                <a:sym typeface="Arial"/>
              </a:rPr>
              <a:t> a </a:t>
            </a:r>
            <a:r>
              <a:rPr lang="en-US" sz="1200" b="0" i="0" u="none" strike="noStrike" cap="none" dirty="0" err="1">
                <a:solidFill>
                  <a:srgbClr val="FFFFFF"/>
                </a:solidFill>
                <a:latin typeface="Arial"/>
                <a:ea typeface="Arial"/>
                <a:cs typeface="Arial"/>
                <a:sym typeface="Arial"/>
              </a:rPr>
              <a:t>erat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tristique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sollicitudin</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Donec</a:t>
            </a:r>
            <a:r>
              <a:rPr lang="en-US" sz="1200" b="0" i="0" u="none" strike="noStrike" cap="none" dirty="0">
                <a:solidFill>
                  <a:srgbClr val="FFFFFF"/>
                </a:solidFill>
                <a:latin typeface="Arial"/>
                <a:ea typeface="Arial"/>
                <a:cs typeface="Arial"/>
                <a:sym typeface="Arial"/>
              </a:rPr>
              <a:t> sit </a:t>
            </a:r>
            <a:r>
              <a:rPr lang="en-US" sz="1200" b="0" i="0" u="none" strike="noStrike" cap="none" dirty="0" err="1">
                <a:solidFill>
                  <a:srgbClr val="FFFFFF"/>
                </a:solidFill>
                <a:latin typeface="Arial"/>
                <a:ea typeface="Arial"/>
                <a:cs typeface="Arial"/>
                <a:sym typeface="Arial"/>
              </a:rPr>
              <a:t>amet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arcu</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t>
            </a:r>
            <a:r>
              <a:rPr lang="en-US" sz="1200" b="0" i="0" u="none" strike="noStrike" cap="none" dirty="0" err="1">
                <a:solidFill>
                  <a:srgbClr val="FFFFFF"/>
                </a:solidFill>
                <a:latin typeface="Arial"/>
                <a:ea typeface="Arial"/>
                <a:cs typeface="Arial"/>
                <a:sym typeface="Arial"/>
              </a:rPr>
              <a:t>rhoncus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Vivamus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eget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vulputate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purus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Curabitur</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venenatis</a:t>
            </a:r>
            <a:r>
              <a:rPr lang="en-US" sz="1200" b="0" i="0" u="none" strike="noStrike" cap="none" dirty="0">
                <a:solidFill>
                  <a:srgbClr val="FFFFFF"/>
                </a:solidFill>
                <a:latin typeface="Arial"/>
                <a:ea typeface="Arial"/>
                <a:cs typeface="Arial"/>
                <a:sym typeface="Arial"/>
              </a:rPr>
              <a:t>, nisi non </a:t>
            </a:r>
            <a:r>
              <a:rPr lang="en-US" sz="1200" b="0" i="0" u="none" strike="noStrike" cap="none" dirty="0" err="1">
                <a:solidFill>
                  <a:srgbClr val="FFFFFF"/>
                </a:solidFill>
                <a:latin typeface="Arial"/>
                <a:ea typeface="Arial"/>
                <a:cs typeface="Arial"/>
                <a:sym typeface="Arial"/>
              </a:rPr>
              <a:t>faucibus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fringilla</a:t>
            </a:r>
            <a:r>
              <a:rPr lang="en-US" sz="1200" b="0" i="0" u="none" strike="noStrike" cap="none" dirty="0">
                <a:solidFill>
                  <a:srgbClr val="FFFFFF"/>
                </a:solidFill>
                <a:latin typeface="Arial"/>
                <a:ea typeface="Arial"/>
                <a:cs typeface="Arial"/>
                <a:sym typeface="Arial"/>
              </a:rPr>
              <a:t>.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www.navan.name/roc/"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cikit-learn.org/stable/modules/classes.html#sklearn-metrics-metrics"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hyperlink" Target="http://www-bcf.usc.edu/~gareth/ISL/getbook.html"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INTRODUCTION TO LOGISTIC REGRESSION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WHY NOT LINEAR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starter-code-9 notebook and let’s see what happens when we apply a linear regression model to a classification problem.</a:t>
            </a:r>
          </a:p>
        </p:txBody>
      </p:sp>
    </p:spTree>
    <p:extLst>
      <p:ext uri="{BB962C8B-B14F-4D97-AF65-F5344CB8AC3E}">
        <p14:creationId xmlns:p14="http://schemas.microsoft.com/office/powerpoint/2010/main" val="275813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Logistic regression is a linear approach to solving a classification problem. It will use a linear regression </a:t>
            </a:r>
            <a:r>
              <a:rPr lang="en-US" sz="2800" i="1" dirty="0">
                <a:latin typeface="Georgia"/>
                <a:ea typeface="Georgia"/>
                <a:cs typeface="Georgia"/>
                <a:sym typeface="Georgia"/>
              </a:rPr>
              <a:t>style</a:t>
            </a:r>
            <a:r>
              <a:rPr lang="en-US" sz="2800" dirty="0">
                <a:latin typeface="Georgia"/>
                <a:ea typeface="Georgia"/>
                <a:cs typeface="Georgia"/>
                <a:sym typeface="Georgia"/>
              </a:rPr>
              <a:t> approach to predict the class of an item, but retain the interpretability of linear regression model.</a:t>
            </a:r>
          </a:p>
        </p:txBody>
      </p:sp>
      <p:pic>
        <p:nvPicPr>
          <p:cNvPr id="4" name="Shape 322"/>
          <p:cNvPicPr preferRelativeResize="0"/>
          <p:nvPr/>
        </p:nvPicPr>
        <p:blipFill>
          <a:blip r:embed="rId3">
            <a:alphaModFix/>
          </a:blip>
          <a:stretch>
            <a:fillRect/>
          </a:stretch>
        </p:blipFill>
        <p:spPr>
          <a:xfrm>
            <a:off x="3201350" y="3346450"/>
            <a:ext cx="6602099" cy="3301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 sounds great, but we’re going to need to solve two major problems with our linear regression model.</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a:latin typeface="Georgia"/>
                <a:ea typeface="Georgia"/>
                <a:cs typeface="Georgia"/>
                <a:sym typeface="Georgia"/>
              </a:rPr>
              <a:t>First, we’re predicting </a:t>
            </a:r>
            <a:r>
              <a:rPr lang="en-US" sz="2800" i="1" dirty="0">
                <a:latin typeface="Georgia"/>
                <a:ea typeface="Georgia"/>
                <a:cs typeface="Georgia"/>
                <a:sym typeface="Georgia"/>
              </a:rPr>
              <a:t>continuous</a:t>
            </a:r>
            <a:r>
              <a:rPr lang="en-US" sz="2800" dirty="0">
                <a:latin typeface="Georgia"/>
                <a:ea typeface="Georgia"/>
                <a:cs typeface="Georgia"/>
                <a:sym typeface="Georgia"/>
              </a:rPr>
              <a:t> values for a </a:t>
            </a:r>
            <a:r>
              <a:rPr lang="en-US" sz="2800" i="1" dirty="0">
                <a:latin typeface="Georgia"/>
                <a:ea typeface="Georgia"/>
                <a:cs typeface="Georgia"/>
                <a:sym typeface="Georgia"/>
              </a:rPr>
              <a:t>categorical</a:t>
            </a:r>
            <a:r>
              <a:rPr lang="en-US" sz="2800" dirty="0">
                <a:latin typeface="Georgia"/>
                <a:ea typeface="Georgia"/>
                <a:cs typeface="Georgia"/>
                <a:sym typeface="Georgia"/>
              </a:rPr>
              <a:t> outcome variable. While we could use some sort of decision rule to transform our continuous outcome into a categorical variable (e.g. values &gt;= 0.5 become Yes), is there another way to interpret this output?</a:t>
            </a:r>
          </a:p>
          <a:p>
            <a:pPr marL="203200"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a:latin typeface="Georgia"/>
                <a:ea typeface="Georgia"/>
                <a:cs typeface="Georgia"/>
                <a:sym typeface="Georgia"/>
              </a:rPr>
              <a:t>That decision rule is often referred to as a </a:t>
            </a:r>
            <a:r>
              <a:rPr lang="en-US" sz="2800" b="1" dirty="0">
                <a:latin typeface="Georgia"/>
                <a:ea typeface="Georgia"/>
                <a:cs typeface="Georgia"/>
                <a:sym typeface="Georgia"/>
              </a:rPr>
              <a:t>classification threshold</a:t>
            </a:r>
            <a:r>
              <a:rPr lang="en-US" sz="2800" dirty="0">
                <a:latin typeface="Georgia"/>
                <a:ea typeface="Georgia"/>
                <a:cs typeface="Georgia"/>
                <a:sym typeface="Georgia"/>
              </a:rPr>
              <a:t>.</a:t>
            </a: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Yes! These values actually correspond to the probability that the outcome variable is 1 (or that the customer defaulted) given the predictor variable (or credit card balance). </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Another way to write this is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i="1">
                            <a:solidFill>
                              <a:schemeClr val="dk1"/>
                            </a:solidFill>
                            <a:latin typeface="Cambria Math"/>
                            <a:ea typeface="Georgia"/>
                            <a:cs typeface="Georgia"/>
                            <a:sym typeface="Georgia"/>
                          </a:rPr>
                          <m:t>𝑦</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a:rPr lang="en-US" sz="2800" i="1">
                        <a:solidFill>
                          <a:schemeClr val="dk1"/>
                        </a:solidFill>
                        <a:latin typeface="Cambria Math"/>
                        <a:ea typeface="Georgia"/>
                        <a:cs typeface="Georgia"/>
                        <a:sym typeface="Georgia"/>
                      </a:rPr>
                      <m:t>𝑋</m:t>
                    </m:r>
                  </m:oMath>
                </a14:m>
                <a:r>
                  <a:rPr lang="en-US" sz="2800" dirty="0">
                    <a:solidFill>
                      <a:schemeClr val="dk1"/>
                    </a:solidFill>
                    <a:latin typeface="Georgia"/>
                    <a:ea typeface="Georgia"/>
                    <a:cs typeface="Georgia"/>
                    <a:sym typeface="Georgia"/>
                  </a:rPr>
                  <a:t>) or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𝑑𝑒𝑓𝑎𝑢𝑙𝑡</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m:rPr>
                        <m:sty m:val="p"/>
                      </m:rPr>
                      <a:rPr lang="en-US" sz="2800" b="0" i="0" smtClean="0">
                        <a:solidFill>
                          <a:schemeClr val="dk1"/>
                        </a:solidFill>
                        <a:latin typeface="Cambria Math"/>
                        <a:ea typeface="Georgia"/>
                        <a:cs typeface="Georgia"/>
                        <a:sym typeface="Georgia"/>
                      </a:rPr>
                      <m:t>balance</m:t>
                    </m:r>
                  </m:oMath>
                </a14:m>
                <a:r>
                  <a:rPr lang="en-US" sz="2800" dirty="0">
                    <a:solidFill>
                      <a:schemeClr val="dk1"/>
                    </a:solidFill>
                    <a:latin typeface="Georgia"/>
                    <a:ea typeface="Georgia"/>
                    <a:cs typeface="Georgia"/>
                    <a:sym typeface="Georgia"/>
                  </a:rPr>
                  <a:t>). In probability notation, the pipe is interpreted as “given.”</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Does this make sense given what we know about linear regression and classification?</a:t>
                </a:r>
              </a:p>
              <a:p>
                <a:pPr lvl="0"/>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b="0" i="1"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2494" b="-40160"/>
                </a:stretch>
              </a:blipFill>
              <a:ln>
                <a:noFill/>
              </a:ln>
            </p:spPr>
            <p:txBody>
              <a:bodyPr/>
              <a:lstStyle/>
              <a:p>
                <a:r>
                  <a:rPr lang="en-US">
                    <a:noFill/>
                  </a:rPr>
                  <a:t> </a:t>
                </a:r>
              </a:p>
            </p:txBody>
          </p:sp>
        </mc:Fallback>
      </mc:AlternateContent>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445000" y="3270250"/>
            <a:ext cx="3962400" cy="762000"/>
            <a:chOff x="1397000" y="4337050"/>
            <a:chExt cx="3962400" cy="762000"/>
          </a:xfrm>
        </p:grpSpPr>
        <p:pic>
          <p:nvPicPr>
            <p:cNvPr id="1032"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35805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Second, we’ve got to solve this shape problem. Even if we interpret the results as probabilities, it clearly does not fit the data well.</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need a way to </a:t>
            </a:r>
            <a:r>
              <a:rPr lang="en-US" sz="2800" i="1" dirty="0">
                <a:latin typeface="Georgia"/>
                <a:ea typeface="Georgia"/>
                <a:cs typeface="Georgia"/>
                <a:sym typeface="Georgia"/>
              </a:rPr>
              <a:t>transform</a:t>
            </a:r>
            <a:r>
              <a:rPr lang="en-US" sz="2800" dirty="0">
                <a:latin typeface="Georgia"/>
                <a:ea typeface="Georgia"/>
                <a:cs typeface="Georgia"/>
                <a:sym typeface="Georgia"/>
              </a:rPr>
              <a:t> our regression model so that its range changes from [-∞, </a:t>
            </a:r>
            <a:r>
              <a:rPr lang="en-US" sz="2800" dirty="0">
                <a:solidFill>
                  <a:schemeClr val="dk1"/>
                </a:solidFill>
                <a:latin typeface="Georgia"/>
                <a:ea typeface="Georgia"/>
                <a:cs typeface="Georgia"/>
                <a:sym typeface="Georgia"/>
              </a:rPr>
              <a:t>∞] to [0, 1]. </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2717800"/>
            <a:ext cx="36671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86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To do this, we’ll use a log-based transformation called the </a:t>
            </a:r>
            <a:r>
              <a:rPr lang="en-US" sz="2800" b="1" dirty="0">
                <a:latin typeface="Georgia"/>
                <a:ea typeface="Georgia"/>
                <a:cs typeface="Georgia"/>
                <a:sym typeface="Georgia"/>
              </a:rPr>
              <a:t>sigmoid function</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It will limit our range to [0,1] and create the right shape for our regression line to match the categorical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pic>
        <p:nvPicPr>
          <p:cNvPr id="4" name="Shape 552"/>
          <p:cNvPicPr preferRelativeResize="0"/>
          <p:nvPr/>
        </p:nvPicPr>
        <p:blipFill>
          <a:blip r:embed="rId3">
            <a:alphaModFix/>
          </a:blip>
          <a:stretch>
            <a:fillRect/>
          </a:stretch>
        </p:blipFill>
        <p:spPr>
          <a:xfrm>
            <a:off x="3442262" y="2736850"/>
            <a:ext cx="6120275" cy="2654575"/>
          </a:xfrm>
          <a:prstGeom prst="rect">
            <a:avLst/>
          </a:prstGeom>
          <a:noFill/>
          <a:ln>
            <a:noFill/>
          </a:ln>
        </p:spPr>
      </p:pic>
    </p:spTree>
    <p:extLst>
      <p:ext uri="{BB962C8B-B14F-4D97-AF65-F5344CB8AC3E}">
        <p14:creationId xmlns:p14="http://schemas.microsoft.com/office/powerpoint/2010/main" val="346297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Here’s what we’ve done to our original linear regression equation.</a:t>
                </a: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sSub>
                        <m:sSubPr>
                          <m:ctrlPr>
                            <a:rPr lang="en-US" sz="2800" b="0" i="1" smtClean="0">
                              <a:solidFill>
                                <a:schemeClr val="dk1"/>
                              </a:solidFill>
                              <a:latin typeface="Cambria Math" panose="02040503050406030204" pitchFamily="18" charset="0"/>
                              <a:sym typeface="Georgia"/>
                            </a:rPr>
                          </m:ctrlPr>
                        </m:sSubPr>
                        <m:e>
                          <m:r>
                            <a:rPr lang="en-US" sz="2800" b="0" i="1" smtClean="0">
                              <a:solidFill>
                                <a:schemeClr val="dk1"/>
                              </a:solidFill>
                              <a:latin typeface="Cambria Math"/>
                              <a:ea typeface="Cambria Math"/>
                              <a:sym typeface="Georgia"/>
                            </a:rPr>
                            <m:t>𝛽</m:t>
                          </m:r>
                        </m:e>
                        <m:sub>
                          <m:r>
                            <a:rPr lang="en-US" sz="2800" b="0" i="1" smtClean="0">
                              <a:solidFill>
                                <a:schemeClr val="dk1"/>
                              </a:solidFill>
                              <a:latin typeface="Cambria Math"/>
                              <a:sym typeface="Georgia"/>
                            </a:rPr>
                            <m:t>1</m:t>
                          </m:r>
                        </m:sub>
                      </m:sSub>
                      <m:r>
                        <a:rPr lang="en-US" sz="2800" b="0" i="1" smtClean="0">
                          <a:solidFill>
                            <a:schemeClr val="dk1"/>
                          </a:solidFill>
                          <a:latin typeface="Cambria Math"/>
                          <a:ea typeface="Cambria Math"/>
                          <a:cs typeface="Georgia"/>
                          <a:sym typeface="Georgia"/>
                        </a:rPr>
                        <m:t>𝑋</m:t>
                      </m:r>
                      <m:r>
                        <a:rPr lang="en-US" sz="2800" b="0" i="1" smtClean="0">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b="0" i="1" smtClean="0">
                              <a:solidFill>
                                <a:schemeClr val="dk1"/>
                              </a:solidFill>
                              <a:latin typeface="Cambria Math"/>
                              <a:sym typeface="Georgia"/>
                            </a:rPr>
                            <m:t>0</m:t>
                          </m:r>
                        </m:sub>
                      </m:sSub>
                    </m:oMath>
                  </m:oMathPara>
                </a14:m>
                <a:endParaRPr lang="en-US" sz="2800" dirty="0">
                  <a:solidFill>
                    <a:schemeClr val="dk1"/>
                  </a:solidFill>
                  <a:latin typeface="Georgia"/>
                  <a:sym typeface="Georgia"/>
                </a:endParaRPr>
              </a:p>
              <a:p>
                <a:pPr lvl="0" algn="ctr">
                  <a:buSzPct val="100000"/>
                </a:pPr>
                <a:endParaRPr lang="en-US" sz="2800" dirty="0">
                  <a:latin typeface="Georgia"/>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m:t>
                      </m:r>
                      <m:r>
                        <a:rPr lang="en-US" sz="2800" b="0" i="1" smtClean="0">
                          <a:solidFill>
                            <a:schemeClr val="dk1"/>
                          </a:solidFill>
                          <a:latin typeface="Cambria Math"/>
                          <a:ea typeface="Georgia"/>
                          <a:cs typeface="Georgia"/>
                          <a:sym typeface="Georgia"/>
                        </a:rPr>
                        <m:t>𝑃</m:t>
                      </m:r>
                      <m:d>
                        <m:dPr>
                          <m:endChr m:val="|"/>
                          <m:ctrlPr>
                            <a:rPr lang="en-US" sz="2800" b="0" i="1" smtClean="0">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e>
                      </m:d>
                      <m:r>
                        <a:rPr lang="en-US" sz="2800" b="0" i="1" smtClean="0">
                          <a:solidFill>
                            <a:schemeClr val="dk1"/>
                          </a:solidFill>
                          <a:latin typeface="Cambria Math"/>
                          <a:ea typeface="Georgia"/>
                          <a:cs typeface="Georgia"/>
                          <a:sym typeface="Georgia"/>
                        </a:rPr>
                        <m:t> </m:t>
                      </m:r>
                      <m:r>
                        <a:rPr lang="en-US" sz="2800" b="0" i="1" smtClean="0">
                          <a:solidFill>
                            <a:schemeClr val="dk1"/>
                          </a:solidFill>
                          <a:latin typeface="Cambria Math"/>
                          <a:ea typeface="Georgia"/>
                          <a:cs typeface="Georgia"/>
                          <a:sym typeface="Georgia"/>
                        </a:rPr>
                        <m:t>𝑋</m:t>
                      </m:r>
                      <m:r>
                        <a:rPr lang="en-US" sz="2800" b="0" i="1" smtClean="0">
                          <a:solidFill>
                            <a:schemeClr val="dk1"/>
                          </a:solidFill>
                          <a:latin typeface="Cambria Math"/>
                          <a:ea typeface="Georgia"/>
                          <a:cs typeface="Georgia"/>
                          <a:sym typeface="Georgia"/>
                        </a:rPr>
                        <m:t>)= </m:t>
                      </m:r>
                      <m:f>
                        <m:fPr>
                          <m:ctrlPr>
                            <a:rPr lang="en-US" sz="280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b="0" i="1" smtClean="0">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We’ve solved our two major problems with linear regression, but we’ve now introduced a third problem. Our model is no longer written as a linear combination of its linear coefficients.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b="-52160"/>
                </a:stretch>
              </a:blipFill>
              <a:ln>
                <a:noFill/>
              </a:ln>
            </p:spPr>
            <p:txBody>
              <a:bodyPr/>
              <a:lstStyle/>
              <a:p>
                <a:r>
                  <a:rPr lang="en-US">
                    <a:noFill/>
                  </a:rPr>
                  <a:t> </a:t>
                </a:r>
              </a:p>
            </p:txBody>
          </p:sp>
        </mc:Fallback>
      </mc:AlternateContent>
      <p:sp>
        <p:nvSpPr>
          <p:cNvPr id="2" name="Down Arrow 1"/>
          <p:cNvSpPr/>
          <p:nvPr/>
        </p:nvSpPr>
        <p:spPr>
          <a:xfrm>
            <a:off x="6350000" y="3270250"/>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884177" y="3164942"/>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42669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Ideally, we want the right hand side of our equation to look just like linear regression because that’s what makes it interpretable.  Thankfully, we can use algebra to rewrite our new regression formula.</a:t>
                </a: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i="1">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 </m:t>
                      </m:r>
                      <m:f>
                        <m:fPr>
                          <m:ctrlPr>
                            <a:rPr lang="en-US" sz="2800" i="1">
                              <a:solidFill>
                                <a:schemeClr val="dk1"/>
                              </a:solidFill>
                              <a:latin typeface="Cambria Math" panose="02040503050406030204" pitchFamily="18" charset="0"/>
                              <a:sym typeface="Georgia"/>
                            </a:rPr>
                          </m:ctrlPr>
                        </m:fPr>
                        <m:num>
                          <m:r>
                            <a:rPr lang="en-US" sz="2800" i="1">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i="1">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a:solidFill>
                    <a:schemeClr val="dk1"/>
                  </a:solidFill>
                  <a:latin typeface="Georgia"/>
                  <a:sym typeface="Georgia"/>
                </a:endParaRPr>
              </a:p>
              <a:p>
                <a:pPr lvl="0" algn="ctr">
                  <a:buSzPct val="100000"/>
                </a:pPr>
                <a:endParaRPr lang="en-US" sz="2800" dirty="0">
                  <a:latin typeface="Georgia"/>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m:rPr>
                          <m:sty m:val="p"/>
                        </m:rPr>
                        <a:rPr lang="en-US" sz="2800" b="0" i="0" smtClean="0">
                          <a:solidFill>
                            <a:schemeClr val="dk1"/>
                          </a:solidFill>
                          <a:latin typeface="Cambria Math"/>
                          <a:ea typeface="Georgia"/>
                          <a:cs typeface="Georgia"/>
                          <a:sym typeface="Georgia"/>
                        </a:rPr>
                        <m:t>log</m:t>
                      </m:r>
                      <m:r>
                        <a:rPr lang="en-US" sz="2800" b="0" i="1" smtClean="0">
                          <a:solidFill>
                            <a:schemeClr val="dk1"/>
                          </a:solidFill>
                          <a:latin typeface="Cambria Math"/>
                          <a:ea typeface="Georgia"/>
                          <a:cs typeface="Georgia"/>
                          <a:sym typeface="Georgia"/>
                        </a:rPr>
                        <m:t>⁡(</m:t>
                      </m:r>
                      <m:f>
                        <m:fPr>
                          <m:ctrlPr>
                            <a:rPr lang="en-US" sz="2800" b="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𝑝</m:t>
                          </m:r>
                        </m:num>
                        <m:den>
                          <m:r>
                            <a:rPr lang="en-US" sz="2800" b="0" i="1" smtClean="0">
                              <a:solidFill>
                                <a:schemeClr val="dk1"/>
                              </a:solidFill>
                              <a:latin typeface="Cambria Math"/>
                              <a:sym typeface="Georgia"/>
                            </a:rPr>
                            <m:t>1−</m:t>
                          </m:r>
                          <m:r>
                            <a:rPr lang="en-US" sz="2800" b="0" i="1" smtClean="0">
                              <a:solidFill>
                                <a:schemeClr val="dk1"/>
                              </a:solidFill>
                              <a:latin typeface="Cambria Math"/>
                              <a:sym typeface="Georgia"/>
                            </a:rPr>
                            <m:t>𝑝</m:t>
                          </m:r>
                        </m:den>
                      </m:f>
                      <m:r>
                        <a:rPr lang="en-US" sz="2800" b="0" i="1" smtClean="0">
                          <a:solidFill>
                            <a:schemeClr val="dk1"/>
                          </a:solidFill>
                          <a:latin typeface="Cambria Math"/>
                          <a:ea typeface="Georgia"/>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1195" b="-33920"/>
                </a:stretch>
              </a:blipFill>
              <a:ln>
                <a:noFill/>
              </a:ln>
            </p:spPr>
            <p:txBody>
              <a:bodyPr/>
              <a:lstStyle/>
              <a:p>
                <a:r>
                  <a:rPr lang="en-US">
                    <a:noFill/>
                  </a:rPr>
                  <a:t> </a:t>
                </a:r>
              </a:p>
            </p:txBody>
          </p:sp>
        </mc:Fallback>
      </mc:AlternateContent>
      <p:sp>
        <p:nvSpPr>
          <p:cNvPr id="2" name="Down Arrow 1"/>
          <p:cNvSpPr/>
          <p:nvPr/>
        </p:nvSpPr>
        <p:spPr>
          <a:xfrm>
            <a:off x="6309433" y="4539071"/>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417307" y="5219861"/>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3732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new formula allow us to express our regression using the inverse of the sigmoid function or the </a:t>
            </a:r>
            <a:r>
              <a:rPr lang="en-US" sz="2800" b="1" dirty="0">
                <a:latin typeface="Georgia"/>
                <a:ea typeface="Georgia"/>
                <a:cs typeface="Georgia"/>
                <a:sym typeface="Georgia"/>
              </a:rPr>
              <a:t>logistic function </a:t>
            </a:r>
            <a:r>
              <a:rPr lang="en-US" sz="2800" dirty="0">
                <a:latin typeface="Georgia"/>
                <a:ea typeface="Georgia"/>
                <a:cs typeface="Georgia"/>
                <a:sym typeface="Georgia"/>
              </a:rPr>
              <a:t>and preserves the interpretability of linear regression.</a:t>
            </a:r>
          </a:p>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a:latin typeface="Georgia"/>
                <a:ea typeface="Georgia"/>
                <a:cs typeface="Georgia"/>
                <a:sym typeface="Georgia"/>
              </a:rPr>
              <a:t>This often referred to as a </a:t>
            </a:r>
            <a:r>
              <a:rPr lang="en-US" sz="2800" b="1" dirty="0">
                <a:latin typeface="Georgia"/>
                <a:ea typeface="Georgia"/>
                <a:cs typeface="Georgia"/>
                <a:sym typeface="Georgia"/>
              </a:rPr>
              <a:t>link function </a:t>
            </a:r>
            <a:r>
              <a:rPr lang="en-US" sz="2800" dirty="0">
                <a:latin typeface="Georgia"/>
                <a:ea typeface="Georgia"/>
                <a:cs typeface="Georgia"/>
                <a:sym typeface="Georgia"/>
              </a:rPr>
              <a:t>since it links our traditional regression equation with a new type of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However, our outcome variable has changed. It is no longer the probability  of outcome variable being 1, but the log ratio of probabilities. This ratio of probabilities is referred to as the </a:t>
            </a:r>
            <a:r>
              <a:rPr lang="en-US" sz="2800" b="1" dirty="0">
                <a:latin typeface="Georgia"/>
                <a:ea typeface="Georgia"/>
                <a:cs typeface="Georgia"/>
                <a:sym typeface="Georgia"/>
              </a:rPr>
              <a:t>odds ratio</a:t>
            </a:r>
            <a:r>
              <a:rPr lang="en-US" sz="2800" dirty="0">
                <a:latin typeface="Georgia"/>
                <a:ea typeface="Georgia"/>
                <a:cs typeface="Georgia"/>
                <a:sym typeface="Georgia"/>
              </a:rPr>
              <a:t> (and the log ratio is referred to as the </a:t>
            </a:r>
            <a:r>
              <a:rPr lang="en-US" sz="2800" b="1" dirty="0">
                <a:latin typeface="Georgia"/>
                <a:ea typeface="Georgia"/>
                <a:cs typeface="Georgia"/>
                <a:sym typeface="Georgia"/>
              </a:rPr>
              <a:t>log odds ratio</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1988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 TO LOGISTIC REGRESSION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indent="-256540">
              <a:spcBef>
                <a:spcPts val="1000"/>
              </a:spcBef>
              <a:buSzPct val="100000"/>
              <a:buFont typeface="Georgia"/>
              <a:buChar char="‣"/>
            </a:pPr>
            <a:r>
              <a:rPr lang="en-US" sz="2800" dirty="0">
                <a:latin typeface="Georgia"/>
                <a:ea typeface="Georgia"/>
                <a:cs typeface="Georgia"/>
                <a:sym typeface="Georgia"/>
              </a:rPr>
              <a:t>Describe a sigmoid function, odds, and the odds ratio and how they relate to logistic regression</a:t>
            </a:r>
          </a:p>
          <a:p>
            <a:pPr marL="203200" indent="-256540">
              <a:spcBef>
                <a:spcPts val="1000"/>
              </a:spcBef>
              <a:buSzPct val="100000"/>
              <a:buFont typeface="Georgia"/>
              <a:buChar char="‣"/>
            </a:pPr>
            <a:r>
              <a:rPr lang="en-US" sz="2800" dirty="0">
                <a:latin typeface="Georgia"/>
                <a:ea typeface="Georgia"/>
                <a:cs typeface="Georgia"/>
                <a:sym typeface="Georgia"/>
              </a:rPr>
              <a:t>Build a Logistic regression classification model using the statsmodels and sklearn libraries library</a:t>
            </a:r>
          </a:p>
          <a:p>
            <a:pPr marL="203200" marR="0" lvl="0" indent="-256540" algn="l" rtl="0">
              <a:spcBef>
                <a:spcPts val="1000"/>
              </a:spcBef>
              <a:buSzPct val="100000"/>
              <a:buFont typeface="Georgia"/>
              <a:buChar char="‣"/>
            </a:pPr>
            <a:r>
              <a:rPr lang="en-US" sz="2800" dirty="0">
                <a:latin typeface="Georgia"/>
                <a:ea typeface="Georgia"/>
                <a:cs typeface="Georgia"/>
                <a:sym typeface="Georgia"/>
              </a:rPr>
              <a:t>Evaluate a model using metrics such as classification accuracy/error, confusion matrix, ROC/AUC curves, and loss functions</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TODAY’S 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strike="sngStrike" dirty="0">
                <a:solidFill>
                  <a:srgbClr val="FFFFFF"/>
                </a:solidFill>
                <a:latin typeface="Oswald"/>
                <a:ea typeface="Oswald"/>
                <a:cs typeface="Oswald"/>
                <a:sym typeface="Oswald"/>
              </a:rPr>
              <a:t>NEVER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TELL ME THE ODDS</a:t>
            </a:r>
          </a:p>
        </p:txBody>
      </p:sp>
    </p:spTree>
    <p:extLst>
      <p:ext uri="{BB962C8B-B14F-4D97-AF65-F5344CB8AC3E}">
        <p14:creationId xmlns:p14="http://schemas.microsoft.com/office/powerpoint/2010/main" val="45262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strike="sngStrike" dirty="0">
                <a:latin typeface="Oswald"/>
                <a:ea typeface="Oswald"/>
                <a:cs typeface="Oswald"/>
                <a:sym typeface="Oswald"/>
              </a:rPr>
              <a:t>NEVER</a:t>
            </a:r>
            <a:r>
              <a:rPr lang="en-US" sz="3200" b="1" dirty="0">
                <a:latin typeface="Oswald"/>
                <a:ea typeface="Oswald"/>
                <a:cs typeface="Oswald"/>
                <a:sym typeface="Oswald"/>
              </a:rPr>
              <a:t> TELL ME THE ODDS</a:t>
            </a:r>
          </a:p>
        </p:txBody>
      </p:sp>
      <p:pic>
        <p:nvPicPr>
          <p:cNvPr id="612" name="Shape 61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3" name="Shape 61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14" name="Shape 614"/>
          <p:cNvSpPr/>
          <p:nvPr/>
        </p:nvSpPr>
        <p:spPr>
          <a:xfrm>
            <a:off x="2961475" y="2224349"/>
            <a:ext cx="9174599" cy="3010199"/>
          </a:xfrm>
          <a:prstGeom prst="rect">
            <a:avLst/>
          </a:prstGeom>
          <a:noFill/>
          <a:ln>
            <a:noFill/>
          </a:ln>
        </p:spPr>
        <p:txBody>
          <a:bodyPr lIns="50800" tIns="50800" rIns="50800" bIns="50800" anchor="t" anchorCtr="0">
            <a:noAutofit/>
          </a:bodyPr>
          <a:lstStyle/>
          <a:p>
            <a:pPr marL="457200" lvl="0" indent="-342900" rtl="0">
              <a:spcBef>
                <a:spcPts val="0"/>
              </a:spcBef>
              <a:buClr>
                <a:schemeClr val="dk1"/>
              </a:buClr>
              <a:buSzPct val="100000"/>
              <a:buFont typeface="Georgia"/>
              <a:buAutoNum type="arabicPeriod"/>
            </a:pPr>
            <a:endParaRPr lang="en-US" sz="1800" dirty="0">
              <a:solidFill>
                <a:schemeClr val="dk1"/>
              </a:solidFill>
              <a:latin typeface="Georgia"/>
              <a:ea typeface="Georgia"/>
              <a:cs typeface="Georgia"/>
              <a:sym typeface="Georgia"/>
            </a:endParaRPr>
          </a:p>
          <a:p>
            <a:pPr marL="457200" lvl="0" indent="-342900">
              <a:buClr>
                <a:schemeClr val="dk1"/>
              </a:buClr>
              <a:buSzPct val="100000"/>
              <a:buFont typeface="Georgia"/>
              <a:buAutoNum type="arabicPeriod"/>
            </a:pPr>
            <a:r>
              <a:rPr lang="en-US" sz="1800" dirty="0">
                <a:solidFill>
                  <a:schemeClr val="dk1"/>
                </a:solidFill>
                <a:latin typeface="Georgia"/>
                <a:ea typeface="Georgia"/>
                <a:cs typeface="Georgia"/>
                <a:sym typeface="Georgia"/>
              </a:rPr>
              <a:t>Given  a standard deck of cards,  calculate the probability, odds, and log odds of the obtaining  the following cards. (</a:t>
            </a:r>
            <a:r>
              <a:rPr lang="en-US" sz="1800" i="1" dirty="0">
                <a:solidFill>
                  <a:schemeClr val="dk1"/>
                </a:solidFill>
                <a:latin typeface="Georgia"/>
                <a:ea typeface="Georgia"/>
                <a:cs typeface="Georgia"/>
                <a:sym typeface="Georgia"/>
              </a:rPr>
              <a:t>Hint : You may want to use the log function from NumPy)</a:t>
            </a:r>
          </a:p>
          <a:p>
            <a:pPr marL="457200" lvl="0" indent="-342900">
              <a:buClr>
                <a:schemeClr val="dk1"/>
              </a:buClr>
              <a:buSzPct val="100000"/>
              <a:buFont typeface="Georgia"/>
              <a:buAutoNum type="arabicPeriod"/>
            </a:pPr>
            <a:endParaRPr lang="en-US" sz="1800" dirty="0">
              <a:solidFill>
                <a:schemeClr val="dk1"/>
              </a:solidFill>
              <a:latin typeface="Georgia"/>
              <a:ea typeface="Georgia"/>
              <a:cs typeface="Georgia"/>
              <a:sym typeface="Georgia"/>
            </a:endParaRPr>
          </a:p>
          <a:p>
            <a:pPr marL="822960" lvl="0" indent="-342900">
              <a:buClr>
                <a:schemeClr val="dk1"/>
              </a:buClr>
              <a:buSzPct val="100000"/>
              <a:buFont typeface="Arial" panose="020B0604020202020204" pitchFamily="34" charset="0"/>
              <a:buChar char="•"/>
            </a:pPr>
            <a:r>
              <a:rPr lang="en-US" sz="1800" dirty="0">
                <a:solidFill>
                  <a:schemeClr val="dk1"/>
                </a:solidFill>
                <a:latin typeface="Georgia"/>
                <a:ea typeface="Georgia"/>
                <a:cs typeface="Georgia"/>
                <a:sym typeface="Georgia"/>
              </a:rPr>
              <a:t>The 2 of clubs</a:t>
            </a:r>
          </a:p>
          <a:p>
            <a:pPr marL="822960" lvl="0" indent="-342900">
              <a:buClr>
                <a:schemeClr val="dk1"/>
              </a:buClr>
              <a:buSzPct val="100000"/>
              <a:buFont typeface="Arial" panose="020B0604020202020204" pitchFamily="34" charset="0"/>
              <a:buChar char="•"/>
            </a:pPr>
            <a:r>
              <a:rPr lang="en-US" sz="1800" dirty="0">
                <a:solidFill>
                  <a:schemeClr val="dk1"/>
                </a:solidFill>
                <a:latin typeface="Georgia"/>
                <a:ea typeface="Georgia"/>
                <a:cs typeface="Georgia"/>
                <a:sym typeface="Georgia"/>
              </a:rPr>
              <a:t>Any diamond card</a:t>
            </a:r>
          </a:p>
          <a:p>
            <a:pPr marL="822960" lvl="0" indent="-342900">
              <a:buClr>
                <a:schemeClr val="dk1"/>
              </a:buClr>
              <a:buSzPct val="100000"/>
              <a:buFont typeface="Arial" panose="020B0604020202020204" pitchFamily="34" charset="0"/>
              <a:buChar char="•"/>
            </a:pPr>
            <a:r>
              <a:rPr lang="en-US" sz="1800" dirty="0">
                <a:solidFill>
                  <a:schemeClr val="dk1"/>
                </a:solidFill>
                <a:latin typeface="Georgia"/>
                <a:ea typeface="Georgia"/>
                <a:cs typeface="Georgia"/>
                <a:sym typeface="Georgia"/>
              </a:rPr>
              <a:t>A face card (any J, Q, K)</a:t>
            </a:r>
          </a:p>
          <a:p>
            <a:pPr marL="822960" lvl="0" indent="-342900">
              <a:buClr>
                <a:schemeClr val="dk1"/>
              </a:buClr>
              <a:buSzPct val="100000"/>
              <a:buFont typeface="Georgia"/>
              <a:buAutoNum type="arabicPeriod"/>
            </a:pPr>
            <a:endParaRPr lang="en-US" sz="1800" dirty="0">
              <a:solidFill>
                <a:schemeClr val="dk1"/>
              </a:solidFill>
              <a:latin typeface="Georgia"/>
              <a:ea typeface="Georgia"/>
              <a:cs typeface="Georgia"/>
              <a:sym typeface="Georgia"/>
            </a:endParaRPr>
          </a:p>
          <a:p>
            <a:pPr marL="457200" lvl="0" indent="-342900">
              <a:buClr>
                <a:schemeClr val="dk1"/>
              </a:buClr>
              <a:buSzPct val="100000"/>
              <a:buFont typeface="+mj-lt"/>
              <a:buAutoNum type="arabicPeriod" startAt="2"/>
            </a:pPr>
            <a:r>
              <a:rPr lang="en-US" sz="1800" dirty="0">
                <a:solidFill>
                  <a:schemeClr val="dk1"/>
                </a:solidFill>
                <a:latin typeface="Georgia"/>
                <a:ea typeface="Georgia"/>
                <a:cs typeface="Georgia"/>
                <a:sym typeface="Georgia"/>
              </a:rPr>
              <a:t>What do each of these measures tell you about how likelihood of each scenario?</a:t>
            </a:r>
          </a:p>
          <a:p>
            <a:pPr marL="457200" lvl="5" indent="-342900">
              <a:buClr>
                <a:schemeClr val="dk1"/>
              </a:buClr>
              <a:buSzPct val="100000"/>
              <a:buFont typeface="Arial" panose="020B0604020202020204" pitchFamily="34" charset="0"/>
              <a:buChar char="•"/>
            </a:pPr>
            <a:endParaRPr lang="en-US" sz="1800" dirty="0">
              <a:solidFill>
                <a:schemeClr val="dk1"/>
              </a:solidFill>
              <a:latin typeface="Georgia"/>
              <a:ea typeface="Georgia"/>
              <a:cs typeface="Georgia"/>
              <a:sym typeface="Georgia"/>
            </a:endParaRPr>
          </a:p>
        </p:txBody>
      </p:sp>
      <p:sp>
        <p:nvSpPr>
          <p:cNvPr id="615" name="Shape 61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16" name="Shape 61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17" name="Shape 61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QUESTIONS (15 minutes)</a:t>
            </a:r>
          </a:p>
        </p:txBody>
      </p:sp>
      <p:cxnSp>
        <p:nvCxnSpPr>
          <p:cNvPr id="618" name="Shape 61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511280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DESCRIBING THE ODDS</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The probability of a scenario can be interpreted as…</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The odds ratio can be interpreted as…</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The log odds ration can be interpreted as…</a:t>
            </a:r>
          </a:p>
        </p:txBody>
      </p:sp>
    </p:spTree>
    <p:extLst>
      <p:ext uri="{BB962C8B-B14F-4D97-AF65-F5344CB8AC3E}">
        <p14:creationId xmlns:p14="http://schemas.microsoft.com/office/powerpoint/2010/main" val="379850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584" name="Shape 58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BUILDING A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BUILDING A 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Let’s create a logistic regression model for Titanic passengers</a:t>
            </a:r>
          </a:p>
        </p:txBody>
      </p:sp>
    </p:spTree>
    <p:extLst>
      <p:ext uri="{BB962C8B-B14F-4D97-AF65-F5344CB8AC3E}">
        <p14:creationId xmlns:p14="http://schemas.microsoft.com/office/powerpoint/2010/main" val="345035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673"/>
        <p:cNvGrpSpPr/>
        <p:nvPr/>
      </p:nvGrpSpPr>
      <p:grpSpPr>
        <a:xfrm>
          <a:off x="0" y="0"/>
          <a:ext cx="0" cy="0"/>
          <a:chOff x="0" y="0"/>
          <a:chExt cx="0" cy="0"/>
        </a:xfrm>
      </p:grpSpPr>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675" name="Shape 67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MULTIVARIATE LOGISTIC REGRESSION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79"/>
        <p:cNvGrpSpPr/>
        <p:nvPr/>
      </p:nvGrpSpPr>
      <p:grpSpPr>
        <a:xfrm>
          <a:off x="0" y="0"/>
          <a:ext cx="0" cy="0"/>
          <a:chOff x="0" y="0"/>
          <a:chExt cx="0" cy="0"/>
        </a:xfrm>
      </p:grpSpPr>
      <p:sp>
        <p:nvSpPr>
          <p:cNvPr id="680" name="Shape 680"/>
          <p:cNvSpPr/>
          <p:nvPr/>
        </p:nvSpPr>
        <p:spPr>
          <a:xfrm>
            <a:off x="2961475" y="2224348"/>
            <a:ext cx="7559399" cy="2958000"/>
          </a:xfrm>
          <a:prstGeom prst="rect">
            <a:avLst/>
          </a:prstGeom>
          <a:noFill/>
          <a:ln>
            <a:noFill/>
          </a:ln>
        </p:spPr>
        <p:txBody>
          <a:bodyPr lIns="50800" tIns="50800" rIns="50800" bIns="50800" anchor="ctr" anchorCtr="0">
            <a:noAutofit/>
          </a:bodyPr>
          <a:lstStyle/>
          <a:p>
            <a:pPr marR="0" lvl="0" algn="l" rtl="0">
              <a:spcBef>
                <a:spcPts val="0"/>
              </a:spcBef>
              <a:buNone/>
            </a:pPr>
            <a:r>
              <a:rPr lang="en-US" sz="1800" dirty="0">
                <a:latin typeface="Georgia"/>
                <a:ea typeface="Georgia"/>
                <a:cs typeface="Georgia"/>
                <a:sym typeface="Georgia"/>
              </a:rPr>
              <a:t>Use the default data set and build a logistic regression model </a:t>
            </a:r>
            <a:r>
              <a:rPr lang="en-US" sz="1800" u="sng" dirty="0">
                <a:latin typeface="Georgia"/>
                <a:ea typeface="Georgia"/>
                <a:cs typeface="Georgia"/>
                <a:sym typeface="Georgia"/>
              </a:rPr>
              <a:t>in statsmodels </a:t>
            </a:r>
            <a:r>
              <a:rPr lang="en-US" sz="1800" dirty="0">
                <a:latin typeface="Georgia"/>
                <a:ea typeface="Georgia"/>
                <a:cs typeface="Georgia"/>
                <a:sym typeface="Georgia"/>
              </a:rPr>
              <a:t>using all of the available predictor variables (balance, student, and income).</a:t>
            </a:r>
          </a:p>
          <a:p>
            <a:pPr marR="0" lvl="0" algn="l" rtl="0">
              <a:spcBef>
                <a:spcPts val="0"/>
              </a:spcBef>
              <a:buNone/>
            </a:pPr>
            <a:endParaRPr sz="1800" dirty="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dirty="0">
                <a:latin typeface="Georgia"/>
                <a:ea typeface="Georgia"/>
                <a:cs typeface="Georgia"/>
                <a:sym typeface="Georgia"/>
              </a:rPr>
              <a:t>Score your model using sklearn’s MSE function.</a:t>
            </a:r>
          </a:p>
          <a:p>
            <a:pPr marL="457200" marR="0" lvl="0" indent="-342900" algn="l" rtl="0">
              <a:spcBef>
                <a:spcPts val="0"/>
              </a:spcBef>
              <a:buSzPct val="100000"/>
              <a:buFont typeface="Georgia"/>
              <a:buAutoNum type="arabicPeriod"/>
            </a:pPr>
            <a:endParaRPr lang="en-US" sz="1800" dirty="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dirty="0">
                <a:latin typeface="Georgia"/>
                <a:ea typeface="Georgia"/>
                <a:cs typeface="Georgia"/>
                <a:sym typeface="Georgia"/>
              </a:rPr>
              <a:t>Which features have the most impact on default?  Which features have the least?</a:t>
            </a:r>
          </a:p>
        </p:txBody>
      </p:sp>
      <p:pic>
        <p:nvPicPr>
          <p:cNvPr id="681" name="Shape 6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2" name="Shape 6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83" name="Shape 683"/>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84" name="Shape 68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85" name="Shape 68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686" name="Shape 6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7" name="Shape 687"/>
          <p:cNvSpPr/>
          <p:nvPr/>
        </p:nvSpPr>
        <p:spPr>
          <a:xfrm>
            <a:off x="635000" y="736600"/>
            <a:ext cx="117867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ACTIVITY: MULTIVARIATE LOGISTIC REGRESSION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693" name="Shape 69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ADVANCED CLASSIFICATION METRICS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While we’ve already discussed three different metrics to measure the effectiveness of a classification model, they’ve only given us an overall picture of how a model is performing.</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What if we wanted to know exactly how a classifier was performing (e.g. what is predicting correctly vs incorrectly)?</a:t>
            </a: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99" name="Shape 6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use a confusion matrix to obtain more granular accuracy ratings for of each class by using the </a:t>
            </a:r>
            <a:r>
              <a:rPr lang="en-US" sz="2800" i="1" dirty="0">
                <a:latin typeface="Georgia"/>
                <a:ea typeface="Georgia"/>
                <a:cs typeface="Georgia"/>
                <a:sym typeface="Georgia"/>
              </a:rPr>
              <a:t>true positive rate</a:t>
            </a:r>
            <a:r>
              <a:rPr lang="en-US" sz="2800" dirty="0">
                <a:latin typeface="Georgia"/>
                <a:ea typeface="Georgia"/>
                <a:cs typeface="Georgia"/>
                <a:sym typeface="Georgia"/>
              </a:rPr>
              <a:t> and the </a:t>
            </a:r>
            <a:r>
              <a:rPr lang="en-US" sz="2800" i="1" dirty="0">
                <a:latin typeface="Georgia"/>
                <a:ea typeface="Georgia"/>
                <a:cs typeface="Georgia"/>
                <a:sym typeface="Georgia"/>
              </a:rPr>
              <a:t>false positive rate</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p:txBody>
      </p:sp>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2" name="Shape 712"/>
          <p:cNvPicPr preferRelativeResize="0">
            <a:picLocks noChangeAspect="1"/>
          </p:cNvPicPr>
          <p:nvPr/>
        </p:nvPicPr>
        <p:blipFill>
          <a:blip r:embed="rId3">
            <a:alphaModFix/>
          </a:blip>
          <a:stretch>
            <a:fillRect/>
          </a:stretch>
        </p:blipFill>
        <p:spPr>
          <a:xfrm>
            <a:off x="3604176" y="2904490"/>
            <a:ext cx="5336624" cy="40233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t>
            </a:r>
            <a:r>
              <a:rPr lang="en-US" sz="2800" b="1" dirty="0">
                <a:latin typeface="Georgia"/>
                <a:ea typeface="Georgia"/>
                <a:cs typeface="Georgia"/>
                <a:sym typeface="Georgia"/>
              </a:rPr>
              <a:t>true positive rate (TPR)</a:t>
            </a:r>
            <a:r>
              <a:rPr lang="en-US" sz="2800" dirty="0">
                <a:latin typeface="Georgia"/>
                <a:ea typeface="Georgia"/>
                <a:cs typeface="Georgia"/>
                <a:sym typeface="Georgia"/>
              </a:rPr>
              <a:t> asks, “Out of all of the target classes, how many were accurately predicted to belong to that class?”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Using our example, the TPR would be how often does our model  </a:t>
            </a:r>
            <a:r>
              <a:rPr lang="en-US" sz="2800" u="sng" dirty="0">
                <a:latin typeface="Georgia"/>
                <a:ea typeface="Georgia"/>
                <a:cs typeface="Georgia"/>
                <a:sym typeface="Georgia"/>
              </a:rPr>
              <a:t>correctly</a:t>
            </a:r>
            <a:r>
              <a:rPr lang="en-US" sz="2800" dirty="0">
                <a:latin typeface="Georgia"/>
                <a:ea typeface="Georgia"/>
                <a:cs typeface="Georgia"/>
                <a:sym typeface="Georgia"/>
              </a:rPr>
              <a:t> identify customer who will default on their credit card debt.</a:t>
            </a: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9" name="Shape 719"/>
          <p:cNvPicPr preferRelativeResize="0"/>
          <p:nvPr/>
        </p:nvPicPr>
        <p:blipFill>
          <a:blip r:embed="rId3">
            <a:alphaModFix/>
          </a:blip>
          <a:stretch>
            <a:fillRect/>
          </a:stretch>
        </p:blipFill>
        <p:spPr>
          <a:xfrm>
            <a:off x="3703987" y="3962512"/>
            <a:ext cx="5724525" cy="3286125"/>
          </a:xfrm>
          <a:prstGeom prst="rect">
            <a:avLst/>
          </a:prstGeom>
          <a:noFill/>
          <a:ln>
            <a:noFill/>
          </a:ln>
        </p:spPr>
      </p:pic>
      <p:pic>
        <p:nvPicPr>
          <p:cNvPr id="720" name="Shape 720"/>
          <p:cNvPicPr preferRelativeResize="0"/>
          <p:nvPr/>
        </p:nvPicPr>
        <p:blipFill>
          <a:blip r:embed="rId4">
            <a:alphaModFix/>
          </a:blip>
          <a:stretch>
            <a:fillRect/>
          </a:stretch>
        </p:blipFill>
        <p:spPr>
          <a:xfrm>
            <a:off x="3582987" y="3979862"/>
            <a:ext cx="5838825" cy="3305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t>
            </a:r>
            <a:r>
              <a:rPr lang="en-US" sz="2800" b="1" dirty="0">
                <a:latin typeface="Georgia"/>
                <a:ea typeface="Georgia"/>
                <a:cs typeface="Georgia"/>
                <a:sym typeface="Georgia"/>
              </a:rPr>
              <a:t>false positive rate (FPR) </a:t>
            </a:r>
            <a:r>
              <a:rPr lang="en-US" sz="2800" dirty="0">
                <a:latin typeface="Georgia"/>
                <a:ea typeface="Georgia"/>
                <a:cs typeface="Georgia"/>
                <a:sym typeface="Georgia"/>
              </a:rPr>
              <a:t>asks, “Out of all items not belonging to a class, how many were predicted as belonging to that target class label?”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Using our example, the FPR would be how often the model predict that a customer will default when they end up not doing so.</a:t>
            </a:r>
          </a:p>
        </p:txBody>
      </p:sp>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27" name="Shape 727"/>
          <p:cNvPicPr preferRelativeResize="0"/>
          <p:nvPr/>
        </p:nvPicPr>
        <p:blipFill>
          <a:blip r:embed="rId3">
            <a:alphaModFix/>
          </a:blip>
          <a:stretch>
            <a:fillRect/>
          </a:stretch>
        </p:blipFill>
        <p:spPr>
          <a:xfrm>
            <a:off x="3616325" y="4013200"/>
            <a:ext cx="5772150" cy="3238500"/>
          </a:xfrm>
          <a:prstGeom prst="rect">
            <a:avLst/>
          </a:prstGeom>
          <a:noFill/>
          <a:ln>
            <a:noFill/>
          </a:ln>
        </p:spPr>
      </p:pic>
      <p:pic>
        <p:nvPicPr>
          <p:cNvPr id="728" name="Shape 728"/>
          <p:cNvPicPr preferRelativeResize="0"/>
          <p:nvPr/>
        </p:nvPicPr>
        <p:blipFill>
          <a:blip r:embed="rId4">
            <a:alphaModFix/>
          </a:blip>
          <a:stretch>
            <a:fillRect/>
          </a:stretch>
        </p:blipFill>
        <p:spPr>
          <a:xfrm>
            <a:off x="3559175" y="3984625"/>
            <a:ext cx="5886450" cy="3295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also measure the inverse of TPR/FPR or the false negative rate and the false negative rate (TNR).</a:t>
            </a:r>
          </a:p>
          <a:p>
            <a:pPr marR="0" lvl="0" algn="l" rtl="0">
              <a:spcBef>
                <a:spcPts val="0"/>
              </a:spcBef>
              <a:buNone/>
            </a:pPr>
            <a:endParaRPr sz="2800" dirty="0">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2" name="Group 1"/>
          <p:cNvGrpSpPr/>
          <p:nvPr/>
        </p:nvGrpSpPr>
        <p:grpSpPr>
          <a:xfrm>
            <a:off x="863600" y="3041650"/>
            <a:ext cx="11325225" cy="3543300"/>
            <a:chOff x="863600" y="3189287"/>
            <a:chExt cx="11325225" cy="3543300"/>
          </a:xfrm>
        </p:grpSpPr>
        <p:pic>
          <p:nvPicPr>
            <p:cNvPr id="736" name="Shape 736"/>
            <p:cNvPicPr preferRelativeResize="0"/>
            <p:nvPr/>
          </p:nvPicPr>
          <p:blipFill>
            <a:blip r:embed="rId3">
              <a:alphaModFix/>
            </a:blip>
            <a:stretch>
              <a:fillRect/>
            </a:stretch>
          </p:blipFill>
          <p:spPr>
            <a:xfrm>
              <a:off x="863600" y="3189287"/>
              <a:ext cx="5248275" cy="3543300"/>
            </a:xfrm>
            <a:prstGeom prst="rect">
              <a:avLst/>
            </a:prstGeom>
            <a:noFill/>
            <a:ln>
              <a:noFill/>
            </a:ln>
          </p:spPr>
        </p:pic>
        <p:pic>
          <p:nvPicPr>
            <p:cNvPr id="6" name="Shape 743"/>
            <p:cNvPicPr preferRelativeResize="0"/>
            <p:nvPr/>
          </p:nvPicPr>
          <p:blipFill>
            <a:blip r:embed="rId4">
              <a:alphaModFix/>
            </a:blip>
            <a:stretch>
              <a:fillRect/>
            </a:stretch>
          </p:blipFill>
          <p:spPr>
            <a:xfrm>
              <a:off x="6807200" y="3270250"/>
              <a:ext cx="5381625" cy="3381375"/>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These rates gives us a much clearer pictures of where model predictions begin to fall apart and exactly what business cases are being mishandled.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allows us to adjust our models accordingly and use metrics that best align to our business needs.</a:t>
            </a:r>
          </a:p>
        </p:txBody>
      </p:sp>
      <p:sp>
        <p:nvSpPr>
          <p:cNvPr id="749" name="Shape 7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3" name="Group 2"/>
          <p:cNvGrpSpPr/>
          <p:nvPr/>
        </p:nvGrpSpPr>
        <p:grpSpPr>
          <a:xfrm>
            <a:off x="749594" y="4260850"/>
            <a:ext cx="11505612" cy="2662573"/>
            <a:chOff x="1321389" y="4319042"/>
            <a:chExt cx="11505612" cy="2662573"/>
          </a:xfrm>
        </p:grpSpPr>
        <mc:AlternateContent xmlns:mc="http://schemas.openxmlformats.org/markup-compatibility/2006" xmlns:a14="http://schemas.microsoft.com/office/drawing/2010/main">
          <mc:Choice Requires="a14">
            <p:sp>
              <p:nvSpPr>
                <p:cNvPr id="2" name="TextBox 1"/>
                <p:cNvSpPr txBox="1"/>
                <p:nvPr/>
              </p:nvSpPr>
              <p:spPr>
                <a:xfrm>
                  <a:off x="1321390" y="4319042"/>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𝑇𝑃</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21390" y="4319042"/>
                  <a:ext cx="4495209" cy="12550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21389" y="5726528"/>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𝑇𝑁</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21389" y="5726528"/>
                  <a:ext cx="4495209" cy="12550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50001" y="4337050"/>
                  <a:ext cx="647699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𝐹𝑃</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r>
                          <a:rPr lang="en-US" sz="4000" b="0" i="1" smtClean="0">
                            <a:latin typeface="Cambria Math"/>
                          </a:rPr>
                          <m:t>=1−</m:t>
                        </m:r>
                        <m:r>
                          <a:rPr lang="en-US" sz="4000" b="0" i="1" smtClean="0">
                            <a:latin typeface="Cambria Math"/>
                          </a:rPr>
                          <m:t>𝑇𝑃𝑅</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50001" y="4337050"/>
                  <a:ext cx="6476999" cy="12550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50001" y="5726227"/>
                  <a:ext cx="6477000"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𝐹𝑁</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r>
                          <a:rPr lang="en-US" sz="4000" b="0" i="1" smtClean="0">
                            <a:latin typeface="Cambria Math"/>
                          </a:rPr>
                          <m:t>=1−</m:t>
                        </m:r>
                        <m:r>
                          <a:rPr lang="en-US" sz="4000" b="0" i="1" smtClean="0">
                            <a:latin typeface="Cambria Math"/>
                          </a:rPr>
                          <m:t>𝑇𝑁𝑅</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50001" y="5726227"/>
                  <a:ext cx="6477000" cy="1255087"/>
                </a:xfrm>
                <a:prstGeom prst="rect">
                  <a:avLst/>
                </a:prstGeom>
                <a:blipFill rotWithShape="1">
                  <a:blip r:embed="rId6"/>
                  <a:stretch>
                    <a:fillRect/>
                  </a:stretch>
                </a:blipFill>
              </p:spPr>
              <p:txBody>
                <a:bodyPr/>
                <a:lstStyle/>
                <a:p>
                  <a:r>
                    <a:rPr lang="en-US">
                      <a:noFill/>
                    </a:rPr>
                    <a:t> </a:t>
                  </a:r>
                </a:p>
              </p:txBody>
            </p:sp>
          </mc:Fallback>
        </mc:AlternateContent>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Ideally, our classifier would have a TPR approaching 1 and a FPR approaching 0. This would mean that our model is correctly predicting all customers who defaulted and not mistakenly predict that they wouldn’t default.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solidFill>
                  <a:schemeClr val="dk1"/>
                </a:solidFill>
                <a:latin typeface="Georgia"/>
                <a:ea typeface="Georgia"/>
                <a:cs typeface="Georgia"/>
                <a:sym typeface="Georgia"/>
              </a:rPr>
              <a:t>We can vary the classification threshold for our model to get different predictions, but how do we know if a model is better overall than other model?</a:t>
            </a:r>
          </a:p>
          <a:p>
            <a:pPr lvl="0"/>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can compare the FPR and TPR of the models, but it can often be difficult to optimize two numbers at once. </a:t>
            </a:r>
            <a:r>
              <a:rPr lang="en-US" sz="2800" i="1" dirty="0">
                <a:latin typeface="Georgia"/>
                <a:ea typeface="Georgia"/>
                <a:cs typeface="Georgia"/>
                <a:sym typeface="Georgia"/>
              </a:rPr>
              <a:t>Can you think of any ways to combine our two metrics?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p:txBody>
      </p:sp>
      <p:sp>
        <p:nvSpPr>
          <p:cNvPr id="755" name="Shape 7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where the </a:t>
            </a:r>
            <a:r>
              <a:rPr lang="en-US" sz="2800" dirty="0">
                <a:solidFill>
                  <a:schemeClr val="dk1"/>
                </a:solidFill>
                <a:latin typeface="Georgia"/>
                <a:ea typeface="Georgia"/>
                <a:cs typeface="Georgia"/>
                <a:sym typeface="Georgia"/>
              </a:rPr>
              <a:t>Receiver Operation Characteristic (ROC) curve comes in handy.</a:t>
            </a:r>
          </a:p>
          <a:p>
            <a:pPr marR="0" lvl="0" algn="l" rtl="0">
              <a:spcBef>
                <a:spcPts val="0"/>
              </a:spcBef>
              <a:buNone/>
            </a:pPr>
            <a:endParaRPr sz="2800" dirty="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 curve is created by plotting the TPR against the FPR at various model classification settings.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Area Under the Curve (AUC) summarizes the impact of TPR and FPR in a single value.</a:t>
            </a:r>
          </a:p>
          <a:p>
            <a:pPr marR="0" lvl="0" algn="l" rtl="0">
              <a:spcBef>
                <a:spcPts val="0"/>
              </a:spcBef>
              <a:buNone/>
            </a:pPr>
            <a:endParaRPr sz="2800" dirty="0">
              <a:latin typeface="Georgia"/>
              <a:ea typeface="Georgia"/>
              <a:cs typeface="Georgia"/>
              <a:sym typeface="Georgia"/>
            </a:endParaRPr>
          </a:p>
        </p:txBody>
      </p:sp>
      <p:sp>
        <p:nvSpPr>
          <p:cNvPr id="767" name="Shape 7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ROC CURVE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can be a variety of points on an ROC curve.</a:t>
            </a:r>
          </a:p>
        </p:txBody>
      </p:sp>
      <p:sp>
        <p:nvSpPr>
          <p:cNvPr id="773" name="Shape 773"/>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74" name="Shape 774"/>
          <p:cNvPicPr preferRelativeResize="0"/>
          <p:nvPr/>
        </p:nvPicPr>
        <p:blipFill>
          <a:blip r:embed="rId3">
            <a:alphaModFix/>
          </a:blip>
          <a:stretch>
            <a:fillRect/>
          </a:stretch>
        </p:blipFill>
        <p:spPr>
          <a:xfrm>
            <a:off x="3997421" y="2287950"/>
            <a:ext cx="5009956" cy="50145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begin by plotting an individual TPR/FPR pair for one threshold.</a:t>
            </a:r>
          </a:p>
        </p:txBody>
      </p:sp>
      <p:sp>
        <p:nvSpPr>
          <p:cNvPr id="780" name="Shape 780"/>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1" name="Shape 781" descr="1.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for different thresholds.</a:t>
            </a: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8" name="Shape 788" descr="2.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for even more thresholds.</a:t>
            </a: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95" name="Shape 795" descr="3.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Implement a linear model with the sklearn and statsmodels libraries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Understand what a regression coefficient is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metrics such as accuracy and misclassification</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the differences between lasso/L1 and ridge/L2 regularization</a:t>
            </a:r>
          </a:p>
          <a:p>
            <a:pPr marR="0" lvl="0" algn="l" rtl="0">
              <a:spcBef>
                <a:spcPts val="1000"/>
              </a:spcBef>
              <a:buNone/>
            </a:pPr>
            <a:endParaRPr sz="2800" dirty="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Finally, we create a full “curve” that is described by both TPR and FPR.</a:t>
            </a:r>
          </a:p>
        </p:txBody>
      </p:sp>
      <p:sp>
        <p:nvSpPr>
          <p:cNvPr id="801" name="Shape 801"/>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02" name="Shape 802"/>
          <p:cNvPicPr preferRelativeResize="0"/>
          <p:nvPr/>
        </p:nvPicPr>
        <p:blipFill>
          <a:blip r:embed="rId3">
            <a:alphaModFix/>
          </a:blip>
          <a:stretch>
            <a:fillRect/>
          </a:stretch>
        </p:blipFill>
        <p:spPr>
          <a:xfrm>
            <a:off x="3159363" y="2256200"/>
            <a:ext cx="6686074" cy="50145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t>
            </a:r>
            <a:r>
              <a:rPr lang="en-US" sz="2800" u="sng" dirty="0">
                <a:solidFill>
                  <a:schemeClr val="hlink"/>
                </a:solidFill>
                <a:latin typeface="Georgia"/>
                <a:ea typeface="Georgia"/>
                <a:cs typeface="Georgia"/>
                <a:sym typeface="Georgia"/>
                <a:hlinkClick r:id="rId3"/>
              </a:rPr>
              <a:t>interactive visualization</a:t>
            </a:r>
            <a:r>
              <a:rPr lang="en-US" sz="2800" dirty="0">
                <a:latin typeface="Georgia"/>
                <a:ea typeface="Georgia"/>
                <a:cs typeface="Georgia"/>
                <a:sym typeface="Georgia"/>
              </a:rPr>
              <a:t> can help practice visualizing ROC curves.</a:t>
            </a: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16" name="Shape 816"/>
          <p:cNvPicPr preferRelativeResize="0"/>
          <p:nvPr/>
        </p:nvPicPr>
        <p:blipFill>
          <a:blip r:embed="rId4">
            <a:alphaModFix/>
          </a:blip>
          <a:stretch>
            <a:fillRect/>
          </a:stretch>
        </p:blipFill>
        <p:spPr>
          <a:xfrm>
            <a:off x="4310387" y="2321623"/>
            <a:ext cx="4384024" cy="48491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With this curve, we can find the Area Under the Curve (AUC).</a:t>
            </a:r>
          </a:p>
        </p:txBody>
      </p:sp>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AREA UNDER THE CURVE</a:t>
            </a:r>
          </a:p>
        </p:txBody>
      </p:sp>
      <p:pic>
        <p:nvPicPr>
          <p:cNvPr id="809" name="Shape 809" descr="5.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1 (all positives are marked positive) and FPR of 0 (all negatives are not marked positive), we’d have an AUC of 1.  This means everything was accurately predicted.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0 (all positives are not marked positive) and an FPR of 1 (all negatives are marked positive), we’d have an AUC of 0.  This means nothing was predicted accurately.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An AUC of 0.5 would suggest a model no better than random is an excellent benchmark to use for comparing predictions (e.g. is my AUC above 0.5?).</a:t>
            </a:r>
          </a:p>
        </p:txBody>
      </p:sp>
      <p:sp>
        <p:nvSpPr>
          <p:cNvPr id="822" name="Shape 822"/>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AREA UNDER THE CURVE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are several other common metrics that are similar to TPR and FPR that can also be useful.</a:t>
            </a: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Sklearn has all of these metrics located on </a:t>
            </a:r>
            <a:r>
              <a:rPr lang="en-US" sz="2800" u="sng" dirty="0">
                <a:solidFill>
                  <a:schemeClr val="hlink"/>
                </a:solidFill>
                <a:latin typeface="Georgia"/>
                <a:ea typeface="Georgia"/>
                <a:cs typeface="Georgia"/>
                <a:sym typeface="Georgia"/>
                <a:hlinkClick r:id="rId3"/>
              </a:rPr>
              <a:t>one convenient page</a:t>
            </a:r>
            <a:r>
              <a:rPr lang="en-US" sz="2800" dirty="0">
                <a:latin typeface="Georgia"/>
                <a:ea typeface="Georgia"/>
                <a:cs typeface="Georgia"/>
                <a:sym typeface="Georgia"/>
              </a:rPr>
              <a:t>.</a:t>
            </a:r>
          </a:p>
        </p:txBody>
      </p:sp>
      <p:sp>
        <p:nvSpPr>
          <p:cNvPr id="828" name="Shape 8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MORE CLASSIFICATION METRICS!</a:t>
            </a:r>
          </a:p>
        </p:txBody>
      </p:sp>
      <p:pic>
        <p:nvPicPr>
          <p:cNvPr id="829" name="Shape 829"/>
          <p:cNvPicPr preferRelativeResize="0"/>
          <p:nvPr/>
        </p:nvPicPr>
        <p:blipFill>
          <a:blip r:embed="rId4">
            <a:alphaModFix/>
          </a:blip>
          <a:stretch>
            <a:fillRect/>
          </a:stretch>
        </p:blipFill>
        <p:spPr>
          <a:xfrm>
            <a:off x="2178050" y="2546350"/>
            <a:ext cx="8648700" cy="3695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WHICH METRIC MATTERS?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0" name="Shape 8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1" name="Shape 8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42" name="Shape 842"/>
          <p:cNvSpPr/>
          <p:nvPr/>
        </p:nvSpPr>
        <p:spPr>
          <a:xfrm>
            <a:off x="2961475" y="2224350"/>
            <a:ext cx="9398400" cy="29102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dirty="0">
                <a:latin typeface="Georgia"/>
                <a:ea typeface="Georgia"/>
                <a:cs typeface="Georgia"/>
                <a:sym typeface="Georgia"/>
              </a:rPr>
              <a:t>While AUC seems like a “golden standard”, it could be </a:t>
            </a:r>
            <a:r>
              <a:rPr lang="en-US" sz="1800" i="1" dirty="0">
                <a:latin typeface="Georgia"/>
                <a:ea typeface="Georgia"/>
                <a:cs typeface="Georgia"/>
                <a:sym typeface="Georgia"/>
              </a:rPr>
              <a:t>further</a:t>
            </a:r>
            <a:r>
              <a:rPr lang="en-US" sz="1800" dirty="0">
                <a:latin typeface="Georgia"/>
                <a:ea typeface="Georgia"/>
                <a:cs typeface="Georgia"/>
                <a:sym typeface="Georgia"/>
              </a:rPr>
              <a:t> improved depending upon your problem.  There will be instances where error in positive or negative matches will be very important.  For each of the example on the next slide:</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latin typeface="Georgia"/>
                <a:ea typeface="Georgia"/>
                <a:cs typeface="Georgia"/>
                <a:sym typeface="Georgia"/>
              </a:rPr>
              <a:t>W</a:t>
            </a:r>
            <a:r>
              <a:rPr lang="en-US" sz="1800" dirty="0">
                <a:solidFill>
                  <a:srgbClr val="333333"/>
                </a:solidFill>
                <a:highlight>
                  <a:srgbClr val="FFFFFF"/>
                </a:highlight>
                <a:latin typeface="Georgia"/>
                <a:ea typeface="Georgia"/>
                <a:cs typeface="Georgia"/>
                <a:sym typeface="Georgia"/>
              </a:rPr>
              <a:t>rite a confusion matrix: true positive, false positive, true negative, false negative. Then decide what each square represents for that specific example</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Clr>
                <a:schemeClr val="dk1"/>
              </a:buClr>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D</a:t>
            </a:r>
            <a:r>
              <a:rPr lang="en-US" sz="1800" dirty="0">
                <a:solidFill>
                  <a:srgbClr val="333333"/>
                </a:solidFill>
                <a:highlight>
                  <a:srgbClr val="FFFFFF"/>
                </a:highlight>
                <a:latin typeface="Georgia"/>
                <a:ea typeface="Georgia"/>
                <a:cs typeface="Georgia"/>
                <a:sym typeface="Georgia"/>
              </a:rPr>
              <a:t>efine the </a:t>
            </a:r>
            <a:r>
              <a:rPr lang="en-US" sz="1800" i="1" dirty="0">
                <a:solidFill>
                  <a:srgbClr val="333333"/>
                </a:solidFill>
                <a:highlight>
                  <a:srgbClr val="FFFFFF"/>
                </a:highlight>
                <a:latin typeface="Georgia"/>
                <a:ea typeface="Georgia"/>
                <a:cs typeface="Georgia"/>
                <a:sym typeface="Georgia"/>
              </a:rPr>
              <a:t>benefit</a:t>
            </a:r>
            <a:r>
              <a:rPr lang="en-US" sz="1800" dirty="0">
                <a:solidFill>
                  <a:srgbClr val="333333"/>
                </a:solidFill>
                <a:highlight>
                  <a:srgbClr val="FFFFFF"/>
                </a:highlight>
                <a:latin typeface="Georgia"/>
                <a:ea typeface="Georgia"/>
                <a:cs typeface="Georgia"/>
                <a:sym typeface="Georgia"/>
              </a:rPr>
              <a:t> of a true positive and true negative</a:t>
            </a:r>
            <a:r>
              <a:rPr lang="en-US" sz="1800" dirty="0">
                <a:highlight>
                  <a:srgbClr val="FFFFFF"/>
                </a:highlight>
                <a:latin typeface="Georgia"/>
                <a:ea typeface="Georgia"/>
                <a:cs typeface="Georgia"/>
                <a:sym typeface="Georgia"/>
              </a:rPr>
              <a:t> and </a:t>
            </a:r>
            <a:r>
              <a:rPr lang="en-US" sz="1800" dirty="0">
                <a:solidFill>
                  <a:srgbClr val="333333"/>
                </a:solidFill>
                <a:highlight>
                  <a:srgbClr val="FFFFFF"/>
                </a:highlight>
                <a:latin typeface="Georgia"/>
                <a:ea typeface="Georgia"/>
                <a:cs typeface="Georgia"/>
                <a:sym typeface="Georgia"/>
              </a:rPr>
              <a:t>the </a:t>
            </a:r>
            <a:r>
              <a:rPr lang="en-US" sz="1800" i="1" dirty="0">
                <a:solidFill>
                  <a:srgbClr val="333333"/>
                </a:solidFill>
                <a:highlight>
                  <a:srgbClr val="FFFFFF"/>
                </a:highlight>
                <a:latin typeface="Georgia"/>
                <a:ea typeface="Georgia"/>
                <a:cs typeface="Georgia"/>
                <a:sym typeface="Georgia"/>
              </a:rPr>
              <a:t>cost</a:t>
            </a:r>
            <a:r>
              <a:rPr lang="en-US" sz="1800" dirty="0">
                <a:solidFill>
                  <a:srgbClr val="333333"/>
                </a:solidFill>
                <a:highlight>
                  <a:srgbClr val="FFFFFF"/>
                </a:highlight>
                <a:latin typeface="Georgia"/>
                <a:ea typeface="Georgia"/>
                <a:cs typeface="Georgia"/>
                <a:sym typeface="Georgia"/>
              </a:rPr>
              <a:t> of a false positive and false negative</a:t>
            </a:r>
            <a:r>
              <a:rPr lang="en-US" sz="1800" dirty="0">
                <a:latin typeface="Georgia"/>
                <a:ea typeface="Georgia"/>
                <a:cs typeface="Georgia"/>
                <a:sym typeface="Georgia"/>
              </a:rPr>
              <a:t>.</a:t>
            </a:r>
          </a:p>
        </p:txBody>
      </p:sp>
      <p:sp>
        <p:nvSpPr>
          <p:cNvPr id="843" name="Shape 84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44" name="Shape 84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5" name="Shape 84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MATTERS?</a:t>
            </a:r>
          </a:p>
        </p:txBody>
      </p:sp>
      <p:sp>
        <p:nvSpPr>
          <p:cNvPr id="846"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
        <p:nvSpPr>
          <p:cNvPr id="847" name="Shape 84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Shape 8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3" name="Shape 8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54" name="Shape 854"/>
          <p:cNvSpPr/>
          <p:nvPr/>
        </p:nvSpPr>
        <p:spPr>
          <a:xfrm>
            <a:off x="2961475" y="2224350"/>
            <a:ext cx="9398400" cy="2746800"/>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b="1" dirty="0">
                <a:latin typeface="Georgia"/>
                <a:ea typeface="Georgia"/>
                <a:cs typeface="Georgia"/>
                <a:sym typeface="Georgia"/>
              </a:rPr>
              <a:t>Examples</a:t>
            </a:r>
            <a:r>
              <a:rPr lang="en-US" sz="1800" dirty="0">
                <a:latin typeface="Georgia"/>
                <a:ea typeface="Georgia"/>
                <a:cs typeface="Georgia"/>
                <a:sym typeface="Georgia"/>
              </a:rPr>
              <a:t>:</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test is developed for determining if a patient has cancer or not</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newspaper company is targeting a marketing campaign for "at risk" users that may stop paying for the product soon</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Y</a:t>
            </a:r>
            <a:r>
              <a:rPr lang="en-US" sz="1800" dirty="0">
                <a:solidFill>
                  <a:srgbClr val="333333"/>
                </a:solidFill>
                <a:highlight>
                  <a:srgbClr val="FFFFFF"/>
                </a:highlight>
                <a:latin typeface="Georgia"/>
                <a:ea typeface="Georgia"/>
                <a:cs typeface="Georgia"/>
                <a:sym typeface="Georgia"/>
              </a:rPr>
              <a:t>ou build a spam classifier for your email system</a:t>
            </a:r>
            <a:r>
              <a:rPr lang="en-US" sz="1800" dirty="0">
                <a:latin typeface="Georgia"/>
                <a:ea typeface="Georgia"/>
                <a:cs typeface="Georgia"/>
                <a:sym typeface="Georgia"/>
              </a:rPr>
              <a:t>.</a:t>
            </a:r>
          </a:p>
        </p:txBody>
      </p:sp>
      <p:sp>
        <p:nvSpPr>
          <p:cNvPr id="855" name="Shape 85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56" name="Shape 85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7" name="Shape 85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MATTERS?</a:t>
            </a:r>
          </a:p>
        </p:txBody>
      </p:sp>
      <p:sp>
        <p:nvSpPr>
          <p:cNvPr id="859" name="Shape 85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10"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ROC CURVES AND AUC</a:t>
            </a:r>
          </a:p>
        </p:txBody>
      </p:sp>
    </p:spTree>
    <p:extLst>
      <p:ext uri="{BB962C8B-B14F-4D97-AF65-F5344CB8AC3E}">
        <p14:creationId xmlns:p14="http://schemas.microsoft.com/office/powerpoint/2010/main" val="1265454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BUILDING A 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Let’s see how to use sklearn to calculate (and visualize) ROC curves and AUC.</a:t>
            </a:r>
          </a:p>
        </p:txBody>
      </p:sp>
    </p:spTree>
    <p:extLst>
      <p:ext uri="{BB962C8B-B14F-4D97-AF65-F5344CB8AC3E}">
        <p14:creationId xmlns:p14="http://schemas.microsoft.com/office/powerpoint/2010/main" val="68236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a:solidFill>
                  <a:schemeClr val="lt1"/>
                </a:solidFill>
                <a:latin typeface="Oswald"/>
                <a:ea typeface="Oswald"/>
                <a:cs typeface="Oswald"/>
                <a:sym typeface="Oswald"/>
              </a:rPr>
              <a:t>MODEL DIFFERENCES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865" name="Shape 86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TUNING A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p:nvPr/>
        </p:nvSpPr>
        <p:spPr>
          <a:xfrm>
            <a:off x="2961475" y="2224348"/>
            <a:ext cx="7559399" cy="2958000"/>
          </a:xfrm>
          <a:prstGeom prst="rect">
            <a:avLst/>
          </a:prstGeom>
          <a:noFill/>
          <a:ln>
            <a:noFill/>
          </a:ln>
        </p:spPr>
        <p:txBody>
          <a:bodyPr lIns="50800" tIns="50800" rIns="50800" bIns="50800" anchor="t" anchorCtr="0">
            <a:noAutofit/>
          </a:bodyPr>
          <a:lstStyle/>
          <a:p>
            <a:pPr marR="0" lvl="0" algn="l" rtl="0">
              <a:spcBef>
                <a:spcPts val="0"/>
              </a:spcBef>
              <a:buNone/>
            </a:pPr>
            <a:r>
              <a:rPr lang="en-US" sz="1800" dirty="0">
                <a:latin typeface="Georgia"/>
                <a:ea typeface="Georgia"/>
                <a:cs typeface="Georgia"/>
                <a:sym typeface="Georgia"/>
              </a:rPr>
              <a:t>Use the sklearn library to fit and tune the multivariate logistic model we’ve built for the default dataset. Your tuning parameter here will be C or the cost parameter that governs the effect of regularization.</a:t>
            </a:r>
          </a:p>
          <a:p>
            <a:pPr marR="0" lvl="0" algn="l" rtl="0">
              <a:spcBef>
                <a:spcPts val="0"/>
              </a:spcBef>
              <a:buNone/>
            </a:pPr>
            <a:endParaRPr lang="en-US" sz="1800" dirty="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a:latin typeface="Georgia"/>
                <a:ea typeface="Georgia"/>
                <a:cs typeface="Georgia"/>
                <a:sym typeface="Georgia"/>
              </a:rPr>
              <a:t>Make sure to incorporate K-fold cross-validation and experiment with fitting a model across a variety of C values. </a:t>
            </a:r>
          </a:p>
          <a:p>
            <a:pPr marL="285750" marR="0" lvl="0" indent="-285750" algn="l" rtl="0">
              <a:spcBef>
                <a:spcPts val="0"/>
              </a:spcBef>
              <a:buFont typeface="Arial" panose="020B0604020202020204" pitchFamily="34" charset="0"/>
              <a:buChar char="•"/>
            </a:pPr>
            <a:endParaRPr lang="en-US" sz="1800" dirty="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a:latin typeface="Georgia"/>
                <a:ea typeface="Georgia"/>
                <a:cs typeface="Georgia"/>
                <a:sym typeface="Georgia"/>
              </a:rPr>
              <a:t>Measure the effectiveness of these models using one (or more) of our new classification metrics.</a:t>
            </a:r>
          </a:p>
          <a:p>
            <a:pPr marL="285750" marR="0" lvl="0" indent="-285750" algn="l" rtl="0">
              <a:spcBef>
                <a:spcPts val="0"/>
              </a:spcBef>
              <a:buFont typeface="Arial" panose="020B0604020202020204" pitchFamily="34" charset="0"/>
              <a:buChar char="•"/>
            </a:pPr>
            <a:endParaRPr lang="en-US" sz="1800" dirty="0">
              <a:latin typeface="Georgia"/>
              <a:ea typeface="Georgia"/>
              <a:cs typeface="Georgia"/>
              <a:sym typeface="Georgia"/>
            </a:endParaRPr>
          </a:p>
        </p:txBody>
      </p:sp>
      <p:pic>
        <p:nvPicPr>
          <p:cNvPr id="871" name="Shape 87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2" name="Shape 87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73" name="Shape 873"/>
          <p:cNvSpPr/>
          <p:nvPr/>
        </p:nvSpPr>
        <p:spPr>
          <a:xfrm>
            <a:off x="3052748" y="5792350"/>
            <a:ext cx="91961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 tuned logistic model</a:t>
            </a:r>
          </a:p>
        </p:txBody>
      </p:sp>
      <p:sp>
        <p:nvSpPr>
          <p:cNvPr id="874" name="Shape 8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875" name="Shape 87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(30 minutes)</a:t>
            </a:r>
          </a:p>
        </p:txBody>
      </p:sp>
      <p:cxnSp>
        <p:nvCxnSpPr>
          <p:cNvPr id="876" name="Shape 8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77" name="Shape 87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TUNING A LOGISTIC REGRESSION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CONCLUSION</a:t>
            </a:r>
          </a:p>
        </p:txBody>
      </p:sp>
      <p:sp>
        <p:nvSpPr>
          <p:cNvPr id="895" name="Shape 89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TOPIC REVIEW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body" idx="1"/>
          </p:nvPr>
        </p:nvSpPr>
        <p:spPr>
          <a:xfrm>
            <a:off x="634999" y="1301275"/>
            <a:ext cx="12202799"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What’s the link function used in logistic regression?</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kind of machine learning problems does logistic regression address</a:t>
            </a:r>
            <a:r>
              <a:rPr lang="en-US" sz="2800" dirty="0">
                <a:latin typeface="Georgia"/>
                <a:ea typeface="Georgia"/>
                <a:cs typeface="Georgia"/>
                <a:sym typeface="Georgia"/>
              </a:rPr>
              <a:t>?</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do the </a:t>
            </a:r>
            <a:r>
              <a:rPr lang="en-US" sz="2800" i="1" dirty="0">
                <a:solidFill>
                  <a:srgbClr val="333333"/>
                </a:solidFill>
                <a:highlight>
                  <a:srgbClr val="FFFFFF"/>
                </a:highlight>
                <a:latin typeface="Georgia"/>
                <a:ea typeface="Georgia"/>
                <a:cs typeface="Georgia"/>
                <a:sym typeface="Georgia"/>
              </a:rPr>
              <a:t>coefficients</a:t>
            </a:r>
            <a:r>
              <a:rPr lang="en-US" sz="2800" dirty="0">
                <a:solidFill>
                  <a:srgbClr val="333333"/>
                </a:solidFill>
                <a:highlight>
                  <a:srgbClr val="FFFFFF"/>
                </a:highlight>
                <a:latin typeface="Georgia"/>
                <a:ea typeface="Georgia"/>
                <a:cs typeface="Georgia"/>
                <a:sym typeface="Georgia"/>
              </a:rPr>
              <a:t> in a logistic regression represent? How does the interpretation differ from ordinary least squares? How is it similar</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H</a:t>
            </a:r>
            <a:r>
              <a:rPr lang="en-US" sz="2800" dirty="0">
                <a:solidFill>
                  <a:srgbClr val="333333"/>
                </a:solidFill>
                <a:highlight>
                  <a:srgbClr val="FFFFFF"/>
                </a:highlight>
                <a:latin typeface="Georgia"/>
                <a:ea typeface="Georgia"/>
                <a:cs typeface="Georgia"/>
                <a:sym typeface="Georgia"/>
              </a:rPr>
              <a:t>ow does True Positive Rate and False Positive Rate help explain accuracy</a:t>
            </a:r>
            <a:r>
              <a:rPr lang="en-US" sz="2800" dirty="0">
                <a:latin typeface="Georgia"/>
                <a:ea typeface="Georgia"/>
                <a:cs typeface="Georgia"/>
                <a:sym typeface="Georgia"/>
              </a:rPr>
              <a:t>?</a:t>
            </a:r>
          </a:p>
          <a:p>
            <a:pPr lvl="0"/>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would an AUC of 0.5 represent for a model? What about an AUC of 0.9</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R="0" lvl="0" algn="l" rtl="0">
              <a:lnSpc>
                <a:spcPct val="100000"/>
              </a:lnSpc>
              <a:spcBef>
                <a:spcPts val="0"/>
              </a:spcBef>
              <a:buNone/>
            </a:pPr>
            <a:endParaRPr sz="2800" dirty="0">
              <a:latin typeface="Georgia"/>
              <a:ea typeface="Georgia"/>
              <a:cs typeface="Georgia"/>
              <a:sym typeface="Georgia"/>
            </a:endParaRPr>
          </a:p>
        </p:txBody>
      </p:sp>
      <p:sp>
        <p:nvSpPr>
          <p:cNvPr id="901" name="Shape 9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REVIEW QUESTIONS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E52123"/>
        </a:solidFill>
        <a:effectLst/>
      </p:bgPr>
    </p:bg>
    <p:spTree>
      <p:nvGrpSpPr>
        <p:cNvPr id="1" name="Shape 911"/>
        <p:cNvGrpSpPr/>
        <p:nvPr/>
      </p:nvGrpSpPr>
      <p:grpSpPr>
        <a:xfrm>
          <a:off x="0" y="0"/>
          <a:ext cx="0" cy="0"/>
          <a:chOff x="0" y="0"/>
          <a:chExt cx="0" cy="0"/>
        </a:xfrm>
      </p:grpSpPr>
      <p:sp>
        <p:nvSpPr>
          <p:cNvPr id="912" name="Shape 912"/>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COURSE</a:t>
            </a:r>
          </a:p>
        </p:txBody>
      </p:sp>
      <p:sp>
        <p:nvSpPr>
          <p:cNvPr id="913" name="Shape 913"/>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BEFORE NEXT CLASS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17"/>
        <p:cNvGrpSpPr/>
        <p:nvPr/>
      </p:nvGrpSpPr>
      <p:grpSpPr>
        <a:xfrm>
          <a:off x="0" y="0"/>
          <a:ext cx="0" cy="0"/>
          <a:chOff x="0" y="0"/>
          <a:chExt cx="0" cy="0"/>
        </a:xfrm>
      </p:grpSpPr>
      <p:sp>
        <p:nvSpPr>
          <p:cNvPr id="918" name="Shape 9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BEFORE NEXT CLASS</a:t>
            </a:r>
          </a:p>
        </p:txBody>
      </p:sp>
      <p:sp>
        <p:nvSpPr>
          <p:cNvPr id="919" name="Shape 919"/>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DUE DATE</a:t>
            </a:r>
          </a:p>
        </p:txBody>
      </p:sp>
      <p:sp>
        <p:nvSpPr>
          <p:cNvPr id="920" name="Shape 920"/>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Unit Project 3</a:t>
            </a:r>
          </a:p>
          <a:p>
            <a:pPr marR="0" lvl="0" algn="l" rtl="0">
              <a:spcBef>
                <a:spcPts val="1000"/>
              </a:spcBef>
              <a:buNone/>
            </a:pPr>
            <a:endParaRPr dirty="0">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37"/>
        <p:cNvGrpSpPr/>
        <p:nvPr/>
      </p:nvGrpSpPr>
      <p:grpSpPr>
        <a:xfrm>
          <a:off x="0" y="0"/>
          <a:ext cx="0" cy="0"/>
          <a:chOff x="0" y="0"/>
          <a:chExt cx="0" cy="0"/>
        </a:xfrm>
      </p:grpSpPr>
      <p:sp>
        <p:nvSpPr>
          <p:cNvPr id="938" name="Shape 93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Q &amp; A</a:t>
            </a:r>
          </a:p>
        </p:txBody>
      </p:sp>
      <p:cxnSp>
        <p:nvCxnSpPr>
          <p:cNvPr id="939" name="Shape 93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0" name="Shape 94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1" name="Shape 94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45"/>
        <p:cNvGrpSpPr/>
        <p:nvPr/>
      </p:nvGrpSpPr>
      <p:grpSpPr>
        <a:xfrm>
          <a:off x="0" y="0"/>
          <a:ext cx="0" cy="0"/>
          <a:chOff x="0" y="0"/>
          <a:chExt cx="0" cy="0"/>
        </a:xfrm>
      </p:grpSpPr>
      <p:sp>
        <p:nvSpPr>
          <p:cNvPr id="946" name="Shape 94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dirty="0">
              <a:solidFill>
                <a:srgbClr val="FFFFFF"/>
              </a:solidFill>
              <a:latin typeface="Impact"/>
              <a:ea typeface="Impact"/>
              <a:cs typeface="Impact"/>
              <a:sym typeface="Impact"/>
            </a:endParaRPr>
          </a:p>
        </p:txBody>
      </p:sp>
      <p:cxnSp>
        <p:nvCxnSpPr>
          <p:cNvPr id="947" name="Shape 94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8" name="Shape 94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9" name="Shape 94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
        <p:nvSpPr>
          <p:cNvPr id="950" name="Shape 950"/>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DON’T FORGET TO FILL OUT YOUR EXIT TICKET</a:t>
            </a:r>
          </a:p>
          <a:p>
            <a:pPr marL="0" marR="0" lvl="0" indent="0" algn="l" rtl="0">
              <a:lnSpc>
                <a:spcPct val="114285"/>
              </a:lnSpc>
              <a:spcBef>
                <a:spcPts val="0"/>
              </a:spcBef>
              <a:buSzPct val="25000"/>
              <a:buNone/>
            </a:pPr>
            <a:r>
              <a:rPr lang="en-US" sz="2800" b="1" dirty="0">
                <a:latin typeface="Oswald"/>
                <a:ea typeface="Oswald"/>
                <a:cs typeface="Oswald"/>
                <a:sym typeface="Oswald"/>
              </a:rPr>
              <a:t>INTRO TO LOGISTIC REGRESSION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i="1" dirty="0">
                <a:latin typeface="Georgia" panose="02040502050405020303" pitchFamily="18" charset="0"/>
              </a:rPr>
              <a:t>An Introduction to Statistical Learning</a:t>
            </a:r>
            <a:r>
              <a:rPr lang="en-US" sz="2800" dirty="0">
                <a:latin typeface="Georgia" panose="02040502050405020303" pitchFamily="18" charset="0"/>
              </a:rPr>
              <a:t>, James, G et al (2013): </a:t>
            </a:r>
            <a:r>
              <a:rPr lang="en-US" sz="2800" dirty="0">
                <a:latin typeface="Georgia" panose="02040502050405020303" pitchFamily="18" charset="0"/>
                <a:hlinkClick r:id="rId3"/>
              </a:rPr>
              <a:t>http://www-bcf.usc.edu/~gareth/ISL/getbook.html</a:t>
            </a:r>
            <a:r>
              <a:rPr lang="en-US" sz="2800" dirty="0">
                <a:latin typeface="Georgia" panose="02040502050405020303" pitchFamily="18" charset="0"/>
              </a:rPr>
              <a:t> </a:t>
            </a:r>
          </a:p>
          <a:p>
            <a:pPr marL="203200" lvl="0" indent="-256540">
              <a:buSzPct val="100000"/>
              <a:buFont typeface="Georgia"/>
              <a:buChar char="‣"/>
            </a:pPr>
            <a:endParaRPr lang="en-US" sz="2800" dirty="0">
              <a:latin typeface="Georgia" panose="02040502050405020303" pitchFamily="18" charset="0"/>
            </a:endParaRPr>
          </a:p>
          <a:p>
            <a:pPr marR="0" lvl="0" algn="l" rtl="0">
              <a:spcBef>
                <a:spcPts val="100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62676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464"/>
        <p:cNvGrpSpPr/>
        <p:nvPr/>
      </p:nvGrpSpPr>
      <p:grpSpPr>
        <a:xfrm>
          <a:off x="0" y="0"/>
          <a:ext cx="0" cy="0"/>
          <a:chOff x="0" y="0"/>
          <a:chExt cx="0" cy="0"/>
        </a:xfrm>
      </p:grpSpPr>
      <p:sp>
        <p:nvSpPr>
          <p:cNvPr id="465" name="Shape 465"/>
          <p:cNvSpPr/>
          <p:nvPr/>
        </p:nvSpPr>
        <p:spPr>
          <a:xfrm>
            <a:off x="635000" y="736600"/>
            <a:ext cx="108164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MODEL DIFFERENCES</a:t>
            </a:r>
          </a:p>
        </p:txBody>
      </p:sp>
      <p:pic>
        <p:nvPicPr>
          <p:cNvPr id="466" name="Shape 46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7" name="Shape 46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468" name="Shape 468"/>
          <p:cNvSpPr/>
          <p:nvPr/>
        </p:nvSpPr>
        <p:spPr>
          <a:xfrm>
            <a:off x="2961475" y="2224346"/>
            <a:ext cx="9174599" cy="3429300"/>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Georgia"/>
                <a:ea typeface="Georgia"/>
                <a:cs typeface="Georgia"/>
                <a:sym typeface="Georgia"/>
              </a:rPr>
              <a:t>Read through the following questions and brainstorm answers for each:</a:t>
            </a:r>
          </a:p>
          <a:p>
            <a:pPr lvl="0" rtl="0">
              <a:spcBef>
                <a:spcPts val="0"/>
              </a:spcBef>
              <a:buNone/>
            </a:pPr>
            <a:endParaRPr sz="1800" dirty="0">
              <a:solidFill>
                <a:schemeClr val="dk1"/>
              </a:solidFill>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are the main differences between linear regression and KNN? What is different about how they approach</a:t>
            </a:r>
            <a:r>
              <a:rPr lang="en-US" sz="1800" i="1" dirty="0">
                <a:solidFill>
                  <a:srgbClr val="333333"/>
                </a:solidFill>
                <a:highlight>
                  <a:srgbClr val="FFFFFF"/>
                </a:highlight>
                <a:latin typeface="Georgia"/>
                <a:ea typeface="Georgia"/>
                <a:cs typeface="Georgia"/>
                <a:sym typeface="Georgia"/>
              </a:rPr>
              <a:t> </a:t>
            </a:r>
            <a:r>
              <a:rPr lang="en-US" sz="1800" dirty="0">
                <a:solidFill>
                  <a:srgbClr val="333333"/>
                </a:solidFill>
                <a:highlight>
                  <a:srgbClr val="FFFFFF"/>
                </a:highlight>
                <a:latin typeface="Georgia"/>
                <a:ea typeface="Georgia"/>
                <a:cs typeface="Georgia"/>
                <a:sym typeface="Georgia"/>
              </a:rPr>
              <a:t>predicting the outcome variable? </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For example, what is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about linear regression compared to what's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in KNN?</a:t>
            </a:r>
          </a:p>
          <a:p>
            <a:pPr marL="914400" lvl="1" indent="-342900" rtl="0">
              <a:spcBef>
                <a:spcPts val="0"/>
              </a:spcBef>
              <a:buClr>
                <a:srgbClr val="333333"/>
              </a:buClr>
              <a:buSzPct val="100000"/>
              <a:buFont typeface="Georgia"/>
              <a:buAutoNum type="alphaLcPeriod"/>
            </a:pPr>
            <a:endParaRPr sz="1800" dirty="0">
              <a:solidFill>
                <a:srgbClr val="333333"/>
              </a:solidFill>
              <a:highlight>
                <a:srgbClr val="FFFFFF"/>
              </a:highlight>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would be the advantage of using a linear regression to solve a classification problem instead of KNN?</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What might some of the challenges be when using a linear regression to solve a classification problem?</a:t>
            </a:r>
          </a:p>
        </p:txBody>
      </p:sp>
      <p:sp>
        <p:nvSpPr>
          <p:cNvPr id="469" name="Shape 469"/>
          <p:cNvSpPr/>
          <p:nvPr/>
        </p:nvSpPr>
        <p:spPr>
          <a:xfrm>
            <a:off x="3052744" y="63257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470" name="Shape 470"/>
          <p:cNvSpPr/>
          <p:nvPr/>
        </p:nvSpPr>
        <p:spPr>
          <a:xfrm>
            <a:off x="2989800" y="59330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471" name="Shape 47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QUESTIONS (10 minutes)</a:t>
            </a:r>
          </a:p>
        </p:txBody>
      </p:sp>
      <p:cxnSp>
        <p:nvCxnSpPr>
          <p:cNvPr id="472" name="Shape 47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DATA SCIENCE WORKFLOW?</a:t>
            </a:r>
          </a:p>
          <a:p>
            <a:pPr marL="0" marR="0" lvl="0" indent="0" algn="l" rtl="0">
              <a:lnSpc>
                <a:spcPct val="100000"/>
              </a:lnSpc>
              <a:spcBef>
                <a:spcPts val="0"/>
              </a:spcBef>
              <a:buNone/>
            </a:pPr>
            <a:endParaRPr sz="3200" b="1" dirty="0">
              <a:latin typeface="Oswald"/>
              <a:ea typeface="Oswald"/>
              <a:cs typeface="Oswald"/>
              <a:sym typeface="Oswald"/>
            </a:endParaRP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has been </a:t>
            </a:r>
            <a:r>
              <a:rPr lang="en-US" sz="2800" b="1" dirty="0">
                <a:solidFill>
                  <a:schemeClr val="dk1"/>
                </a:solidFill>
                <a:latin typeface="Georgia"/>
                <a:ea typeface="Georgia"/>
                <a:cs typeface="Georgia"/>
                <a:sym typeface="Georgia"/>
              </a:rPr>
              <a:t>acquired</a:t>
            </a:r>
            <a:r>
              <a:rPr lang="en-US" sz="2800" dirty="0">
                <a:solidFill>
                  <a:schemeClr val="dk1"/>
                </a:solidFill>
                <a:latin typeface="Georgia"/>
                <a:ea typeface="Georgia"/>
                <a:cs typeface="Georgia"/>
                <a:sym typeface="Georgia"/>
              </a:rPr>
              <a:t> and </a:t>
            </a:r>
            <a:r>
              <a:rPr lang="en-US" sz="2800" b="1" dirty="0">
                <a:solidFill>
                  <a:schemeClr val="dk1"/>
                </a:solidFill>
                <a:latin typeface="Georgia"/>
                <a:ea typeface="Georgia"/>
                <a:cs typeface="Georgia"/>
                <a:sym typeface="Georgia"/>
              </a:rPr>
              <a:t>parsed.</a:t>
            </a:r>
          </a:p>
          <a:p>
            <a:pPr lvl="0" rtl="0">
              <a:spcBef>
                <a:spcPts val="0"/>
              </a:spcBef>
              <a:buClr>
                <a:schemeClr val="dk1"/>
              </a:buClr>
              <a:buSzPct val="39285"/>
              <a:buFont typeface="Arial"/>
              <a:buNone/>
            </a:pPr>
            <a:endParaRPr sz="2800" b="1"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Today we’ll </a:t>
            </a:r>
            <a:r>
              <a:rPr lang="en-US" sz="2800" b="1" dirty="0">
                <a:solidFill>
                  <a:schemeClr val="dk1"/>
                </a:solidFill>
                <a:latin typeface="Georgia"/>
                <a:ea typeface="Georgia"/>
                <a:cs typeface="Georgia"/>
                <a:sym typeface="Georgia"/>
              </a:rPr>
              <a:t>refine</a:t>
            </a:r>
            <a:r>
              <a:rPr lang="en-US" sz="2800" dirty="0">
                <a:solidFill>
                  <a:schemeClr val="dk1"/>
                </a:solidFill>
                <a:latin typeface="Georgia"/>
                <a:ea typeface="Georgia"/>
                <a:cs typeface="Georgia"/>
                <a:sym typeface="Georgia"/>
              </a:rPr>
              <a:t> the data and </a:t>
            </a:r>
            <a:r>
              <a:rPr lang="en-US" sz="2800" b="1" dirty="0">
                <a:solidFill>
                  <a:schemeClr val="dk1"/>
                </a:solidFill>
                <a:latin typeface="Georgia"/>
                <a:ea typeface="Georgia"/>
                <a:cs typeface="Georgia"/>
                <a:sym typeface="Georgia"/>
              </a:rPr>
              <a:t>build</a:t>
            </a:r>
            <a:r>
              <a:rPr lang="en-US" sz="2800" dirty="0">
                <a:solidFill>
                  <a:schemeClr val="dk1"/>
                </a:solidFill>
                <a:latin typeface="Georgia"/>
                <a:ea typeface="Georgia"/>
                <a:cs typeface="Georgia"/>
                <a:sym typeface="Georgia"/>
              </a:rPr>
              <a:t> models (We’ll also use plots to </a:t>
            </a:r>
            <a:r>
              <a:rPr lang="en-US" sz="2800" b="1" dirty="0">
                <a:solidFill>
                  <a:schemeClr val="dk1"/>
                </a:solidFill>
                <a:latin typeface="Georgia"/>
                <a:ea typeface="Georgia"/>
                <a:cs typeface="Georgia"/>
                <a:sym typeface="Georgia"/>
              </a:rPr>
              <a:t>represent</a:t>
            </a:r>
            <a:r>
              <a:rPr lang="en-US" sz="2800" dirty="0">
                <a:solidFill>
                  <a:schemeClr val="dk1"/>
                </a:solidFill>
                <a:latin typeface="Georgia"/>
                <a:ea typeface="Georgia"/>
                <a:cs typeface="Georgia"/>
                <a:sym typeface="Georgia"/>
              </a:rPr>
              <a:t> the results).</a:t>
            </a:r>
          </a:p>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pic>
        <p:nvPicPr>
          <p:cNvPr id="4" name="Shape 422" descr="6 Build.png"/>
          <p:cNvPicPr preferRelativeResize="0"/>
          <p:nvPr/>
        </p:nvPicPr>
        <p:blipFill rotWithShape="1">
          <a:blip r:embed="rId3">
            <a:alphaModFix/>
          </a:blip>
          <a:srcRect l="4767" r="74950"/>
          <a:stretch/>
        </p:blipFill>
        <p:spPr>
          <a:xfrm>
            <a:off x="5186917" y="3565578"/>
            <a:ext cx="2630967" cy="3438472"/>
          </a:xfrm>
          <a:prstGeom prst="rect">
            <a:avLst/>
          </a:prstGeom>
          <a:noFill/>
          <a:ln>
            <a:noFill/>
          </a:ln>
        </p:spPr>
      </p:pic>
    </p:spTree>
    <p:extLst>
      <p:ext uri="{BB962C8B-B14F-4D97-AF65-F5344CB8AC3E}">
        <p14:creationId xmlns:p14="http://schemas.microsoft.com/office/powerpoint/2010/main" val="185855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MACHINE LEARNING UNIVERSE?</a:t>
            </a:r>
          </a:p>
          <a:p>
            <a:pPr marL="0" marR="0" lvl="0" indent="0" algn="l" rtl="0">
              <a:lnSpc>
                <a:spcPct val="100000"/>
              </a:lnSpc>
              <a:spcBef>
                <a:spcPts val="0"/>
              </a:spcBef>
              <a:buNone/>
            </a:pPr>
            <a:endParaRPr sz="3200" b="1" dirty="0">
              <a:latin typeface="Oswald"/>
              <a:ea typeface="Oswald"/>
              <a:cs typeface="Oswald"/>
              <a:sym typeface="Oswald"/>
            </a:endParaRPr>
          </a:p>
        </p:txBody>
      </p:sp>
      <p:pic>
        <p:nvPicPr>
          <p:cNvPr id="1026" name="Picture 2" descr="Move mouse ove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290" b="14644"/>
          <a:stretch/>
        </p:blipFill>
        <p:spPr bwMode="auto">
          <a:xfrm>
            <a:off x="1473200" y="1697782"/>
            <a:ext cx="10058400" cy="553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1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WHY NOT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LINEAR REGRESSION?</a:t>
            </a:r>
          </a:p>
        </p:txBody>
      </p:sp>
    </p:spTree>
    <p:extLst>
      <p:ext uri="{BB962C8B-B14F-4D97-AF65-F5344CB8AC3E}">
        <p14:creationId xmlns:p14="http://schemas.microsoft.com/office/powerpoint/2010/main" val="2091503067"/>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2223</Words>
  <Application>Microsoft Macintosh PowerPoint</Application>
  <PresentationFormat>Custom</PresentationFormat>
  <Paragraphs>345</Paragraphs>
  <Slides>58</Slides>
  <Notes>58</Notes>
  <HiddenSlides>9</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58</vt:i4>
      </vt:variant>
    </vt:vector>
  </HeadingPairs>
  <TitlesOfParts>
    <vt:vector size="66" baseType="lpstr">
      <vt:lpstr>Merriweather Sans</vt:lpstr>
      <vt:lpstr>Oswald</vt:lpstr>
      <vt:lpstr>Arial</vt:lpstr>
      <vt:lpstr>Cambria Math</vt:lpstr>
      <vt:lpstr>Georgia</vt:lpstr>
      <vt:lpstr>Impact</vt:lpstr>
      <vt:lpstr>White</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Greg Baker</cp:lastModifiedBy>
  <cp:revision>51</cp:revision>
  <dcterms:modified xsi:type="dcterms:W3CDTF">2020-04-15T02:23:39Z</dcterms:modified>
</cp:coreProperties>
</file>