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70" r:id="rId8"/>
    <p:sldId id="365" r:id="rId9"/>
    <p:sldId id="366" r:id="rId10"/>
    <p:sldId id="368" r:id="rId11"/>
    <p:sldId id="367" r:id="rId12"/>
    <p:sldId id="369" r:id="rId13"/>
    <p:sldId id="343"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E13BB-6C9C-4626-B64B-5227ED628393}" v="564" dt="2024-11-26T19:13:01.974"/>
    <p1510:client id="{4E564964-9A82-13FF-F0DA-A492C9D0D8B0}" v="761" dt="2024-11-27T13:48:00.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6" autoAdjust="0"/>
    <p:restoredTop sz="95226" autoAdjust="0"/>
  </p:normalViewPr>
  <p:slideViewPr>
    <p:cSldViewPr snapToGrid="0">
      <p:cViewPr varScale="1">
        <p:scale>
          <a:sx n="124" d="100"/>
          <a:sy n="124" d="100"/>
        </p:scale>
        <p:origin x="49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2F404-27E3-49BB-94D1-2D30E3280F0F}" type="datetime1">
              <a:rPr lang="en-GB" smtClean="0"/>
              <a:pPr/>
              <a:t>27/11/2024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1453442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86994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66119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247889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195229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309628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128239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425944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3540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GB" noProof="0" dirty="0"/>
              <a:t>Click to edit </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dirty="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dirty="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dirty="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dirty="0"/>
              <a:t>Click to edit </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dirty="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dirty="0"/>
              <a:t>Click to edit </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dirty="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GB" noProof="0" dirty="0"/>
              <a:t>Click to edit</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dirty="0"/>
              <a:t>Click to edit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GB" noProof="0" dirty="0"/>
              <a:t>Click to edit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dirty="0"/>
              <a:t>Click to edit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GB" noProof="0" dirty="0"/>
              <a:t>Click to edit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dirty="0"/>
              <a:t>Click to edit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GB" noProof="0" dirty="0"/>
              <a:t>Click to edit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dirty="0"/>
              <a:t>Click to edit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GB" noProof="0" dirty="0"/>
              <a:t>Click to edit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dirty="0"/>
              <a:t>Click to edit</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Click to edit</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GB" noProof="0" dirty="0"/>
              <a:t>Click to edit </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GB" noProof="0" dirty="0"/>
              <a:t>Click to edit </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dirty="0"/>
              <a:t>Click to edit</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dirty="0"/>
              <a:t>Click to edit </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GB" noProof="0" dirty="0"/>
              <a:t>Click to edit </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a:t>
            </a: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rtlCol="0"/>
          <a:lstStyle/>
          <a:p>
            <a:pPr rtl="0"/>
            <a:r>
              <a:rPr lang="en-GB" noProof="0"/>
              <a:t>Annual Review</a:t>
            </a:r>
            <a:endParaRPr lang="en-GB" b="0" noProof="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endParaRPr lang="en-GB" noProof="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rtlCol="0"/>
          <a:lstStyle/>
          <a:p>
            <a:pPr rtl="0"/>
            <a:r>
              <a:rPr lang="en-GB" noProof="0"/>
              <a:t>Annual Review</a:t>
            </a:r>
            <a:endParaRPr lang="en-GB" b="0" noProof="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GB" noProof="0" dirty="0"/>
              <a:t>Click to edit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GB" noProof="0"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dirty="0"/>
              <a:t>Click to edit </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GB" noProof="0"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dirty="0"/>
              <a:t>Click to edit </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dirty="0"/>
              <a:t>Click to edit </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GB" noProof="0"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GB" noProof="0" dirty="0"/>
              <a:t>Click icon to add picture</a:t>
            </a: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GB" noProof="0"/>
              <a:t>Click to edit </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GB" noProof="0"/>
              <a:t>Click to edit </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rtlCol="0"/>
          <a:lstStyle/>
          <a:p>
            <a:pPr rtl="0"/>
            <a:r>
              <a:rPr lang="en-GB" noProof="0"/>
              <a:t>Annual Review</a:t>
            </a:r>
            <a:endParaRPr lang="en-GB" b="0" noProof="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A67D7CDD-04F6-4DA1-B148-B380BAA1027D}" type="datetime4">
              <a:rPr lang="en-GB" noProof="0" smtClean="0">
                <a:latin typeface="+mn-lt"/>
              </a:rPr>
              <a:t>27 November 2024</a:t>
            </a:fld>
            <a:endParaRPr lang="en-GB" noProof="0"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093076" y="1568227"/>
            <a:ext cx="5491571" cy="495166"/>
          </a:xfrm>
        </p:spPr>
        <p:txBody>
          <a:bodyPr rtlCol="0"/>
          <a:lstStyle/>
          <a:p>
            <a:r>
              <a:rPr lang="en-GB" sz="2800" dirty="0">
                <a:latin typeface="Calibri"/>
                <a:ea typeface="Calibri"/>
                <a:cs typeface="Times New Roman"/>
              </a:rPr>
              <a:t>Improving Performance through Customer Segmentation and Shipping Cost Optimization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vert="horz" lIns="0" tIns="0" rIns="0" bIns="0" rtlCol="0" anchor="t">
            <a:noAutofit/>
          </a:bodyPr>
          <a:lstStyle/>
          <a:p>
            <a:r>
              <a:rPr lang="en-GB" dirty="0"/>
              <a:t>Presented by</a:t>
            </a:r>
            <a:endParaRPr lang="en-US" dirty="0"/>
          </a:p>
          <a:p>
            <a:r>
              <a:rPr lang="en-GB" dirty="0"/>
              <a:t>   Amit Kulkarni </a:t>
            </a:r>
            <a:endParaRPr lang="en-US" dirty="0"/>
          </a:p>
          <a:p>
            <a:r>
              <a:rPr lang="en-GB" dirty="0"/>
              <a:t>   23f1001947</a:t>
            </a:r>
          </a:p>
        </p:txBody>
      </p:sp>
      <p:pic>
        <p:nvPicPr>
          <p:cNvPr id="5" name="Picture 4" descr="IIT Madras - Wikipedia">
            <a:extLst>
              <a:ext uri="{FF2B5EF4-FFF2-40B4-BE49-F238E27FC236}">
                <a16:creationId xmlns:a16="http://schemas.microsoft.com/office/drawing/2014/main" id="{B5D290AE-8093-B58F-5264-FAAD1BAD47CF}"/>
              </a:ext>
            </a:extLst>
          </p:cNvPr>
          <p:cNvPicPr>
            <a:picLocks noChangeAspect="1"/>
          </p:cNvPicPr>
          <p:nvPr/>
        </p:nvPicPr>
        <p:blipFill>
          <a:blip r:embed="rId3"/>
          <a:stretch>
            <a:fillRect/>
          </a:stretch>
        </p:blipFill>
        <p:spPr>
          <a:xfrm>
            <a:off x="3046288" y="439220"/>
            <a:ext cx="2743200" cy="2743200"/>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vert="horz" lIns="0" tIns="0" rIns="0" bIns="0" rtlCol="0" anchor="t">
            <a:normAutofit/>
          </a:bodyPr>
          <a:lstStyle/>
          <a:p>
            <a:r>
              <a:rPr lang="en-GB" dirty="0"/>
              <a:t>Thank you for your time and thank you for all the support throughout the project.</a:t>
            </a:r>
          </a:p>
          <a:p>
            <a:pPr rtl="0"/>
            <a:endParaRPr lang="en-GB"/>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rtlCol="0"/>
          <a:lstStyle/>
          <a:p>
            <a:pPr rtl="0"/>
            <a:r>
              <a:rPr lang="en-GB" dirty="0"/>
              <a:t>Amit Kulkarni</a:t>
            </a:r>
          </a:p>
          <a:p>
            <a:r>
              <a:rPr lang="en-GB" dirty="0"/>
              <a:t>23f1001947</a:t>
            </a:r>
          </a:p>
        </p:txBody>
      </p:sp>
      <p:pic>
        <p:nvPicPr>
          <p:cNvPr id="8" name="Picture Placeholder 7" descr="A note on a keyboard&#10;&#10;Description automatically generated">
            <a:extLst>
              <a:ext uri="{FF2B5EF4-FFF2-40B4-BE49-F238E27FC236}">
                <a16:creationId xmlns:a16="http://schemas.microsoft.com/office/drawing/2014/main" id="{35BE3A00-9927-F46A-2463-C7A87A029B40}"/>
              </a:ext>
            </a:extLst>
          </p:cNvPr>
          <p:cNvPicPr>
            <a:picLocks noGrp="1" noChangeAspect="1"/>
          </p:cNvPicPr>
          <p:nvPr>
            <p:ph type="pic" sz="quarter" idx="13"/>
          </p:nvPr>
        </p:nvPicPr>
        <p:blipFill>
          <a:blip r:embed="rId3"/>
          <a:srcRect l="37949" t="281" r="12051" b="-281"/>
          <a:stretch/>
        </p:blipFill>
        <p:spPr>
          <a:xfrm>
            <a:off x="4089" y="0"/>
            <a:ext cx="6090624" cy="6858007"/>
          </a:xfrm>
          <a:ln>
            <a:noFill/>
          </a:ln>
        </p:spPr>
      </p:pic>
      <p:sp>
        <p:nvSpPr>
          <p:cNvPr id="10" name="TextBox 9">
            <a:extLst>
              <a:ext uri="{FF2B5EF4-FFF2-40B4-BE49-F238E27FC236}">
                <a16:creationId xmlns:a16="http://schemas.microsoft.com/office/drawing/2014/main" id="{605F3223-C1B7-050C-2F7A-1389F6C3F520}"/>
              </a:ext>
            </a:extLst>
          </p:cNvPr>
          <p:cNvSpPr txBox="1"/>
          <p:nvPr/>
        </p:nvSpPr>
        <p:spPr>
          <a:xfrm>
            <a:off x="11653024" y="6504877"/>
            <a:ext cx="31781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solidFill>
                  <a:schemeClr val="bg1"/>
                </a:solidFill>
                <a:latin typeface="Calibri"/>
                <a:ea typeface="Calibri"/>
                <a:cs typeface="Calibri"/>
              </a:rPr>
              <a:t>10</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b="0" dirty="0">
                <a:latin typeface="Calibri"/>
                <a:ea typeface="Calibri"/>
                <a:cs typeface="Calibri"/>
              </a:rPr>
              <a:t>Contents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vert="horz" lIns="0" tIns="0" rIns="0" bIns="0" rtlCol="0" anchor="t">
            <a:noAutofit/>
          </a:bodyPr>
          <a:lstStyle/>
          <a:p>
            <a:r>
              <a:rPr lang="en-GB" dirty="0"/>
              <a:t>A brief introduction of the organization.</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786423" y="2209800"/>
            <a:ext cx="2455985" cy="369332"/>
          </a:xfrm>
        </p:spPr>
        <p:txBody>
          <a:bodyPr vert="horz" lIns="0" tIns="0" rIns="0" bIns="0" rtlCol="0" anchor="t">
            <a:noAutofit/>
          </a:bodyPr>
          <a:lstStyle/>
          <a:p>
            <a:r>
              <a:rPr lang="en-GB" dirty="0"/>
              <a:t>01. About The Company</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r>
              <a:rPr lang="en-GB" dirty="0"/>
              <a:t>An overview of the problems faced in the project.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vert="horz" lIns="0" tIns="0" rIns="0" bIns="0" rtlCol="0" anchor="t">
            <a:noAutofit/>
          </a:bodyPr>
          <a:lstStyle/>
          <a:p>
            <a:r>
              <a:rPr lang="en-GB" dirty="0"/>
              <a:t>02. Challenges faced</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vert="horz" lIns="0" tIns="0" rIns="0" bIns="0" rtlCol="0" anchor="t">
            <a:noAutofit/>
          </a:bodyPr>
          <a:lstStyle/>
          <a:p>
            <a:r>
              <a:rPr lang="en-GB" dirty="0"/>
              <a:t>Results and Key findings found after the data analysis.</a:t>
            </a:r>
            <a:endParaRPr lang="en-US"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vert="horz" lIns="0" tIns="0" rIns="0" bIns="0" rtlCol="0" anchor="t">
            <a:noAutofit/>
          </a:bodyPr>
          <a:lstStyle/>
          <a:p>
            <a:r>
              <a:rPr lang="en-GB" dirty="0"/>
              <a:t>03. Key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vert="horz" lIns="0" tIns="0" rIns="0" bIns="0" rtlCol="0" anchor="t">
            <a:noAutofit/>
          </a:bodyPr>
          <a:lstStyle/>
          <a:p>
            <a:r>
              <a:rPr lang="en-GB" dirty="0"/>
              <a:t>Recommendations to the organization after analysis.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53273" y="4522803"/>
            <a:ext cx="2323541" cy="369332"/>
          </a:xfrm>
        </p:spPr>
        <p:txBody>
          <a:bodyPr vert="horz" lIns="0" tIns="0" rIns="0" bIns="0" rtlCol="0" anchor="t">
            <a:noAutofit/>
          </a:bodyPr>
          <a:lstStyle/>
          <a:p>
            <a:pPr rtl="0"/>
            <a:r>
              <a:rPr lang="en-GB" dirty="0"/>
              <a:t>04. Recommendations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vert="horz" lIns="0" tIns="0" rIns="0" bIns="0" rtlCol="0" anchor="t">
            <a:noAutofit/>
          </a:bodyPr>
          <a:lstStyle/>
          <a:p>
            <a:r>
              <a:rPr lang="en-GB" dirty="0"/>
              <a:t>Thank You .</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pPr rtl="0"/>
            <a:r>
              <a:rPr lang="en-GB"/>
              <a:t>05. Closing</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r>
              <a:rPr lang="en-GB" dirty="0"/>
              <a:t>BDM Capstone Project</a:t>
            </a:r>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n-GB" smtClean="0"/>
              <a:pPr/>
              <a:t>2</a:t>
            </a:fld>
            <a:endParaRPr lang="en-GB"/>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r>
              <a:rPr lang="en-GB" b="0" dirty="0">
                <a:latin typeface="Calibri"/>
                <a:ea typeface="Calibri"/>
                <a:cs typeface="Calibri"/>
              </a:rPr>
              <a:t>About The Company</a:t>
            </a:r>
            <a:endParaRPr lang="en-US"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0353" y="2309931"/>
            <a:ext cx="10505327" cy="2709615"/>
          </a:xfrm>
        </p:spPr>
        <p:txBody>
          <a:bodyPr vert="horz" lIns="0" tIns="0" rIns="0" bIns="0" rtlCol="0" anchor="t">
            <a:noAutofit/>
          </a:bodyPr>
          <a:lstStyle/>
          <a:p>
            <a:r>
              <a:rPr lang="en-GB" sz="1800" dirty="0">
                <a:latin typeface="Calibri"/>
                <a:ea typeface="+mn-lt"/>
                <a:cs typeface="+mn-lt"/>
              </a:rPr>
              <a:t>Walmart Inc., founded in 1962 by Sam and Bud Walton in Rogers, Arkansas, operates 10,586 stores across 24 countries under 46 different names. Headquartered in Bentonville, Arkansas, it is the world’s largest private employer, with over 2.1 million employees globally. </a:t>
            </a:r>
            <a:endParaRPr lang="en-US" sz="1800">
              <a:latin typeface="Calibri"/>
              <a:ea typeface="Calibri"/>
              <a:cs typeface="Calibri"/>
            </a:endParaRPr>
          </a:p>
          <a:p>
            <a:r>
              <a:rPr lang="en-GB" sz="1800" dirty="0">
                <a:latin typeface="Calibri"/>
                <a:ea typeface="+mn-lt"/>
                <a:cs typeface="+mn-lt"/>
              </a:rPr>
              <a:t>The company’s vast transportation network includes 9,000 tractors, 80,000 trailers, and 11,000 drivers, ensuring daily delivery of merchandise and groceries. </a:t>
            </a:r>
            <a:endParaRPr lang="en-US" sz="1800">
              <a:latin typeface="Calibri"/>
              <a:ea typeface="Calibri"/>
              <a:cs typeface="Calibri"/>
            </a:endParaRPr>
          </a:p>
          <a:p>
            <a:r>
              <a:rPr lang="en-GB" sz="1800" dirty="0">
                <a:latin typeface="Calibri"/>
                <a:ea typeface="+mn-lt"/>
                <a:cs typeface="+mn-lt"/>
              </a:rPr>
              <a:t>Walmart’s business model emphasizes offering low prices and popular products, avoiding slotting fees for suppliers, and incentivizing store managers to optimize inventory by discontinuing less popular items.</a:t>
            </a:r>
            <a:endParaRPr lang="en-US" sz="1800">
              <a:latin typeface="Calibri"/>
              <a:ea typeface="Calibri"/>
              <a:cs typeface="Calibri"/>
            </a:endParaRPr>
          </a:p>
          <a:p>
            <a:endParaRPr lang="en-US">
              <a:latin typeface="Calibri"/>
              <a:ea typeface="Calibri"/>
              <a:cs typeface="Calibri"/>
            </a:endParaRPr>
          </a:p>
          <a:p>
            <a:endParaRPr lang="en-GB" dirty="0"/>
          </a:p>
          <a:p>
            <a:pPr rtl="0"/>
            <a:endParaRPr lang="en-GB"/>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a:t>3</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r>
              <a:rPr lang="en-GB" b="0" dirty="0">
                <a:latin typeface="Calibri"/>
                <a:ea typeface="Calibri"/>
                <a:cs typeface="Calibri"/>
              </a:rPr>
              <a:t>Dataset 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1060" y="2280801"/>
            <a:ext cx="9469350" cy="2872288"/>
          </a:xfrm>
        </p:spPr>
        <p:txBody>
          <a:bodyPr vert="horz" lIns="0" tIns="0" rIns="0" bIns="0" rtlCol="0" anchor="t">
            <a:noAutofit/>
          </a:bodyPr>
          <a:lstStyle/>
          <a:p>
            <a:pPr marL="285750" indent="-285750">
              <a:buFont typeface="Arial"/>
              <a:buChar char="•"/>
            </a:pPr>
            <a:r>
              <a:rPr lang="en-GB" sz="1800" b="1" dirty="0">
                <a:latin typeface="Calibri"/>
                <a:ea typeface="+mn-lt"/>
                <a:cs typeface="+mn-lt"/>
              </a:rPr>
              <a:t>Dataset Size:</a:t>
            </a:r>
            <a:r>
              <a:rPr lang="en-GB" sz="1800" dirty="0">
                <a:latin typeface="Calibri"/>
                <a:ea typeface="+mn-lt"/>
                <a:cs typeface="+mn-lt"/>
              </a:rPr>
              <a:t> 1M+ transactions across 23 features.</a:t>
            </a:r>
            <a:endParaRPr lang="en-US" sz="1800">
              <a:latin typeface="Calibri"/>
              <a:ea typeface="Calibri"/>
              <a:cs typeface="Calibri"/>
            </a:endParaRPr>
          </a:p>
          <a:p>
            <a:pPr marL="285750" indent="-285750">
              <a:buFont typeface="Arial"/>
              <a:buChar char="•"/>
            </a:pPr>
            <a:r>
              <a:rPr lang="en-GB" sz="1800" b="1" dirty="0">
                <a:latin typeface="Calibri"/>
                <a:ea typeface="+mn-lt"/>
                <a:cs typeface="+mn-lt"/>
              </a:rPr>
              <a:t>Covers:</a:t>
            </a:r>
            <a:r>
              <a:rPr lang="en-GB" sz="1800" dirty="0">
                <a:latin typeface="Calibri"/>
                <a:ea typeface="+mn-lt"/>
                <a:cs typeface="+mn-lt"/>
              </a:rPr>
              <a:t> Customer demographics, sales, product info, shipping, and financial metrics.</a:t>
            </a:r>
            <a:endParaRPr lang="en-GB" sz="1800">
              <a:latin typeface="Calibri"/>
              <a:ea typeface="Calibri"/>
              <a:cs typeface="Calibri"/>
            </a:endParaRPr>
          </a:p>
          <a:p>
            <a:pPr marL="285750" indent="-285750">
              <a:buFont typeface="Arial"/>
              <a:buChar char="•"/>
            </a:pPr>
            <a:r>
              <a:rPr lang="en-GB" sz="1800" b="1" dirty="0">
                <a:latin typeface="Calibri"/>
                <a:ea typeface="+mn-lt"/>
                <a:cs typeface="+mn-lt"/>
              </a:rPr>
              <a:t>Key Insights:</a:t>
            </a:r>
            <a:endParaRPr lang="en-GB" sz="1800">
              <a:latin typeface="Calibri"/>
              <a:ea typeface="Calibri"/>
              <a:cs typeface="Calibri"/>
            </a:endParaRPr>
          </a:p>
          <a:p>
            <a:pPr marL="971550" lvl="1" indent="-285750">
              <a:buFont typeface="Arial"/>
              <a:buChar char="•"/>
            </a:pPr>
            <a:r>
              <a:rPr lang="en-GB" sz="1800" dirty="0">
                <a:latin typeface="Calibri"/>
                <a:ea typeface="+mn-lt"/>
                <a:cs typeface="+mn-lt"/>
              </a:rPr>
              <a:t>High variability in profit and shipping costs.</a:t>
            </a:r>
            <a:endParaRPr lang="en-GB" sz="1800">
              <a:latin typeface="Calibri"/>
              <a:ea typeface="Calibri"/>
              <a:cs typeface="Calibri"/>
            </a:endParaRPr>
          </a:p>
          <a:p>
            <a:pPr marL="971550" lvl="1" indent="-285750">
              <a:buFont typeface="Arial"/>
              <a:buChar char="•"/>
            </a:pPr>
            <a:r>
              <a:rPr lang="en-GB" sz="1800" dirty="0">
                <a:latin typeface="Calibri"/>
                <a:ea typeface="+mn-lt"/>
                <a:cs typeface="+mn-lt"/>
              </a:rPr>
              <a:t>Balanced distribution across customer segments, order priorities, and shipping modes.</a:t>
            </a:r>
            <a:endParaRPr lang="en-GB" sz="1800">
              <a:latin typeface="Calibri"/>
              <a:ea typeface="Calibri"/>
              <a:cs typeface="Calibri"/>
            </a:endParaRPr>
          </a:p>
          <a:p>
            <a:pPr marL="971550" lvl="1" indent="-285750">
              <a:buFont typeface="Arial"/>
              <a:buChar char="•"/>
            </a:pPr>
            <a:r>
              <a:rPr lang="en-GB" sz="1800" dirty="0">
                <a:latin typeface="Calibri"/>
                <a:ea typeface="+mn-lt"/>
                <a:cs typeface="+mn-lt"/>
              </a:rPr>
              <a:t>Office Supplies dominate product sales, followed by Technology and Furniture.</a:t>
            </a:r>
            <a:endParaRPr lang="en-GB" sz="1800">
              <a:latin typeface="Calibri"/>
              <a:ea typeface="Calibri"/>
              <a:cs typeface="Calibri"/>
            </a:endParaRPr>
          </a:p>
          <a:p>
            <a:endParaRPr lang="en-GB" sz="1800" b="1" dirty="0">
              <a:latin typeface="Calibri"/>
              <a:ea typeface="Calibri"/>
              <a:cs typeface="Calibri"/>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Tree>
    <p:extLst>
      <p:ext uri="{BB962C8B-B14F-4D97-AF65-F5344CB8AC3E}">
        <p14:creationId xmlns:p14="http://schemas.microsoft.com/office/powerpoint/2010/main" val="395263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r>
              <a:rPr lang="en-GB" b="0" dirty="0">
                <a:latin typeface="Calibri"/>
                <a:ea typeface="Calibri"/>
                <a:cs typeface="Calibri"/>
              </a:rPr>
              <a:t>Challenges faced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1060" y="2374980"/>
            <a:ext cx="10505327" cy="2709615"/>
          </a:xfrm>
        </p:spPr>
        <p:txBody>
          <a:bodyPr vert="horz" lIns="0" tIns="0" rIns="0" bIns="0" rtlCol="0" anchor="t">
            <a:noAutofit/>
          </a:bodyPr>
          <a:lstStyle/>
          <a:p>
            <a:pPr marL="285750" indent="-285750">
              <a:buFont typeface="Arial"/>
              <a:buChar char="•"/>
            </a:pPr>
            <a:r>
              <a:rPr lang="en-GB" sz="1800" b="1" dirty="0">
                <a:ea typeface="+mn-lt"/>
                <a:cs typeface="+mn-lt"/>
              </a:rPr>
              <a:t>Shipping Cost Optimization</a:t>
            </a:r>
            <a:r>
              <a:rPr lang="en-GB" sz="1800" dirty="0">
                <a:ea typeface="+mn-lt"/>
                <a:cs typeface="+mn-lt"/>
              </a:rPr>
              <a:t>: Inefficient allocation of shipping modes—such as using Express Air for low-priority orders leads to increased costs, delivery delays, reduced profit margins, and lower customer satisfaction.</a:t>
            </a:r>
            <a:endParaRPr lang="en-US" dirty="0">
              <a:ea typeface="+mn-lt"/>
              <a:cs typeface="+mn-lt"/>
            </a:endParaRPr>
          </a:p>
          <a:p>
            <a:pPr marL="285750" indent="-285750">
              <a:buFont typeface="Arial"/>
              <a:buChar char="•"/>
            </a:pPr>
            <a:endParaRPr lang="en-GB" sz="1800" dirty="0">
              <a:ea typeface="+mn-lt"/>
              <a:cs typeface="+mn-lt"/>
            </a:endParaRPr>
          </a:p>
          <a:p>
            <a:pPr marL="285750" indent="-285750">
              <a:buFont typeface="Arial"/>
              <a:buChar char="•"/>
            </a:pPr>
            <a:r>
              <a:rPr lang="en-GB" sz="1800" b="1" dirty="0">
                <a:ea typeface="+mn-lt"/>
                <a:cs typeface="+mn-lt"/>
              </a:rPr>
              <a:t>Customer Retention</a:t>
            </a:r>
            <a:r>
              <a:rPr lang="en-GB" sz="1800" dirty="0">
                <a:ea typeface="+mn-lt"/>
                <a:cs typeface="+mn-lt"/>
              </a:rPr>
              <a:t>: Walmart’s diverse customer base requires tailored marketing and inventory strategies to meet their preferences. Failing to adapt to these variations impacts customer satisfaction, retention, and inventory efficiency.</a:t>
            </a:r>
            <a:endParaRPr lang="en-GB" dirty="0">
              <a:ea typeface="+mn-lt"/>
              <a:cs typeface="+mn-lt"/>
            </a:endParaRPr>
          </a:p>
          <a:p>
            <a:endParaRPr lang="en-GB" sz="1800" dirty="0">
              <a:latin typeface="Franklin Gothic Book"/>
              <a:ea typeface="Calibri"/>
              <a:cs typeface="Calibri"/>
            </a:endParaRPr>
          </a:p>
          <a:p>
            <a:endParaRPr lang="en-US">
              <a:latin typeface="Calibri"/>
              <a:ea typeface="Calibri"/>
              <a:cs typeface="Calibri"/>
            </a:endParaRPr>
          </a:p>
          <a:p>
            <a:endParaRPr lang="en-GB" dirty="0"/>
          </a:p>
          <a:p>
            <a:pPr rtl="0"/>
            <a:endParaRPr lang="en-GB"/>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Tree>
    <p:extLst>
      <p:ext uri="{BB962C8B-B14F-4D97-AF65-F5344CB8AC3E}">
        <p14:creationId xmlns:p14="http://schemas.microsoft.com/office/powerpoint/2010/main" val="404949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92" y="664140"/>
            <a:ext cx="9142246" cy="649939"/>
          </a:xfrm>
        </p:spPr>
        <p:txBody>
          <a:bodyPr rtlCol="0">
            <a:normAutofit fontScale="90000"/>
          </a:bodyPr>
          <a:lstStyle/>
          <a:p>
            <a:r>
              <a:rPr lang="en-GB" b="0" dirty="0">
                <a:latin typeface="Calibri"/>
                <a:ea typeface="Calibri"/>
                <a:cs typeface="Calibri"/>
              </a:rPr>
              <a:t>Key Findings – Shipping Cost Optimization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
        <p:nvSpPr>
          <p:cNvPr id="5" name="TextBox 4">
            <a:extLst>
              <a:ext uri="{FF2B5EF4-FFF2-40B4-BE49-F238E27FC236}">
                <a16:creationId xmlns:a16="http://schemas.microsoft.com/office/drawing/2014/main" id="{744F7232-1810-518D-342B-A89EA16B9A6C}"/>
              </a:ext>
            </a:extLst>
          </p:cNvPr>
          <p:cNvSpPr txBox="1"/>
          <p:nvPr/>
        </p:nvSpPr>
        <p:spPr>
          <a:xfrm>
            <a:off x="971655" y="2151536"/>
            <a:ext cx="4168737"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GB" sz="1600" b="1" dirty="0">
                <a:solidFill>
                  <a:schemeClr val="bg1"/>
                </a:solidFill>
                <a:latin typeface="Calibri"/>
                <a:ea typeface="+mn-lt"/>
                <a:cs typeface="+mn-lt"/>
              </a:rPr>
              <a:t> Low Unit Price Concentration</a:t>
            </a:r>
            <a:r>
              <a:rPr lang="en-GB" sz="1600" dirty="0">
                <a:solidFill>
                  <a:schemeClr val="bg1"/>
                </a:solidFill>
                <a:latin typeface="Calibri"/>
                <a:ea typeface="+mn-lt"/>
                <a:cs typeface="+mn-lt"/>
              </a:rPr>
              <a:t>: Most data points are clustered at unit prices between 0–1,000, showing significant variation in shipping costs across modes.</a:t>
            </a:r>
            <a:endParaRPr lang="en-US" sz="1600">
              <a:solidFill>
                <a:schemeClr val="bg1"/>
              </a:solidFill>
              <a:latin typeface="Calibri"/>
              <a:ea typeface="+mn-lt"/>
              <a:cs typeface="+mn-lt"/>
            </a:endParaRPr>
          </a:p>
          <a:p>
            <a:pPr>
              <a:buFont typeface="Arial"/>
              <a:buChar char="•"/>
            </a:pPr>
            <a:endParaRPr lang="en-GB" sz="1600" dirty="0">
              <a:solidFill>
                <a:schemeClr val="bg1"/>
              </a:solidFill>
              <a:latin typeface="Calibri"/>
              <a:ea typeface="+mn-lt"/>
              <a:cs typeface="+mn-lt"/>
            </a:endParaRPr>
          </a:p>
          <a:p>
            <a:pPr>
              <a:buFont typeface="Arial"/>
              <a:buChar char="•"/>
            </a:pPr>
            <a:r>
              <a:rPr lang="en-GB" sz="1600" b="1" dirty="0">
                <a:solidFill>
                  <a:schemeClr val="bg1"/>
                </a:solidFill>
                <a:latin typeface="Calibri"/>
                <a:ea typeface="+mn-lt"/>
                <a:cs typeface="+mn-lt"/>
              </a:rPr>
              <a:t> Peak at 7,000 Unit Price</a:t>
            </a:r>
            <a:r>
              <a:rPr lang="en-GB" sz="1600" dirty="0">
                <a:solidFill>
                  <a:schemeClr val="bg1"/>
                </a:solidFill>
                <a:latin typeface="Calibri"/>
                <a:ea typeface="+mn-lt"/>
                <a:cs typeface="+mn-lt"/>
              </a:rPr>
              <a:t>: A sharp increase in shipping costs is observed around a 7,000 unit price, with Delivery Truck and Regular Air preferred for high-value items, likely due to security or logistical concerns.</a:t>
            </a:r>
          </a:p>
          <a:p>
            <a:endParaRPr lang="en-GB" sz="1400" dirty="0">
              <a:solidFill>
                <a:srgbClr val="FFFFFF"/>
              </a:solidFill>
              <a:latin typeface="Calibri"/>
              <a:ea typeface="Calibri"/>
              <a:cs typeface="Calibri"/>
            </a:endParaRPr>
          </a:p>
        </p:txBody>
      </p:sp>
      <p:pic>
        <p:nvPicPr>
          <p:cNvPr id="10" name="Picture 9" descr="A graph of shipping cost and shipping mode&#10;&#10;Description automatically generated">
            <a:extLst>
              <a:ext uri="{FF2B5EF4-FFF2-40B4-BE49-F238E27FC236}">
                <a16:creationId xmlns:a16="http://schemas.microsoft.com/office/drawing/2014/main" id="{39F1D31E-5B50-F3B3-E1CA-9C23E7DE4D3E}"/>
              </a:ext>
            </a:extLst>
          </p:cNvPr>
          <p:cNvPicPr>
            <a:picLocks noChangeAspect="1"/>
          </p:cNvPicPr>
          <p:nvPr/>
        </p:nvPicPr>
        <p:blipFill>
          <a:blip r:embed="rId3"/>
          <a:stretch>
            <a:fillRect/>
          </a:stretch>
        </p:blipFill>
        <p:spPr>
          <a:xfrm>
            <a:off x="5426837" y="1642490"/>
            <a:ext cx="6763820" cy="4517775"/>
          </a:xfrm>
          <a:prstGeom prst="rect">
            <a:avLst/>
          </a:prstGeom>
        </p:spPr>
      </p:pic>
    </p:spTree>
    <p:extLst>
      <p:ext uri="{BB962C8B-B14F-4D97-AF65-F5344CB8AC3E}">
        <p14:creationId xmlns:p14="http://schemas.microsoft.com/office/powerpoint/2010/main" val="21150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92" y="664140"/>
            <a:ext cx="9142246" cy="649939"/>
          </a:xfrm>
        </p:spPr>
        <p:txBody>
          <a:bodyPr rtlCol="0">
            <a:normAutofit fontScale="90000"/>
          </a:bodyPr>
          <a:lstStyle/>
          <a:p>
            <a:r>
              <a:rPr lang="en-GB" b="0" dirty="0">
                <a:latin typeface="Calibri"/>
                <a:ea typeface="Calibri"/>
                <a:cs typeface="Calibri"/>
              </a:rPr>
              <a:t>Key Findings – Shipping Cost Optimization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
        <p:nvSpPr>
          <p:cNvPr id="5" name="TextBox 4">
            <a:extLst>
              <a:ext uri="{FF2B5EF4-FFF2-40B4-BE49-F238E27FC236}">
                <a16:creationId xmlns:a16="http://schemas.microsoft.com/office/drawing/2014/main" id="{744F7232-1810-518D-342B-A89EA16B9A6C}"/>
              </a:ext>
            </a:extLst>
          </p:cNvPr>
          <p:cNvSpPr txBox="1"/>
          <p:nvPr/>
        </p:nvSpPr>
        <p:spPr>
          <a:xfrm>
            <a:off x="808981" y="2100165"/>
            <a:ext cx="4271478"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b="1" dirty="0">
                <a:solidFill>
                  <a:schemeClr val="bg1"/>
                </a:solidFill>
                <a:latin typeface="Calibri"/>
                <a:ea typeface="+mn-lt"/>
                <a:cs typeface="+mn-lt"/>
              </a:rPr>
              <a:t>Critical Orders:</a:t>
            </a:r>
            <a:r>
              <a:rPr lang="en-GB" sz="1600" dirty="0">
                <a:solidFill>
                  <a:schemeClr val="bg1"/>
                </a:solidFill>
                <a:latin typeface="Calibri"/>
                <a:ea typeface="+mn-lt"/>
                <a:cs typeface="+mn-lt"/>
              </a:rPr>
              <a:t> Express Air is the most cost-effective option, with lower costs compared to Regular Air.</a:t>
            </a:r>
            <a:endParaRPr lang="en-US"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High Priority Orders:</a:t>
            </a:r>
            <a:r>
              <a:rPr lang="en-GB" sz="1600" dirty="0">
                <a:solidFill>
                  <a:schemeClr val="bg1"/>
                </a:solidFill>
                <a:latin typeface="Calibri"/>
                <a:ea typeface="+mn-lt"/>
                <a:cs typeface="+mn-lt"/>
              </a:rPr>
              <a:t> Regular Air is more economical than Express Air and Delivery Truck.</a:t>
            </a:r>
            <a:endParaRPr lang="en-GB"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Medium Priority Orders:</a:t>
            </a:r>
            <a:r>
              <a:rPr lang="en-GB" sz="1600" dirty="0">
                <a:solidFill>
                  <a:schemeClr val="bg1"/>
                </a:solidFill>
                <a:latin typeface="Calibri"/>
                <a:ea typeface="+mn-lt"/>
                <a:cs typeface="+mn-lt"/>
              </a:rPr>
              <a:t> Delivery Truck offers the lowest shipping cost compared to other modes.</a:t>
            </a:r>
            <a:endParaRPr lang="en-GB">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Non-Specified Priority Orders:</a:t>
            </a:r>
            <a:r>
              <a:rPr lang="en-GB" sz="1600" dirty="0">
                <a:solidFill>
                  <a:schemeClr val="bg1"/>
                </a:solidFill>
                <a:latin typeface="Calibri"/>
                <a:ea typeface="+mn-lt"/>
                <a:cs typeface="+mn-lt"/>
              </a:rPr>
              <a:t> Regular Air is the most cost-efficient option with Delivery Truck and Express Air being more expensive.</a:t>
            </a:r>
            <a:endParaRPr lang="en-GB" dirty="0">
              <a:solidFill>
                <a:schemeClr val="bg1"/>
              </a:solidFill>
              <a:latin typeface="Calibri"/>
              <a:ea typeface="+mn-lt"/>
              <a:cs typeface="+mn-lt"/>
            </a:endParaRPr>
          </a:p>
          <a:p>
            <a:pPr>
              <a:buFont typeface="Arial"/>
            </a:pPr>
            <a:endParaRPr lang="en-GB" sz="1600" dirty="0">
              <a:solidFill>
                <a:schemeClr val="bg1"/>
              </a:solidFill>
              <a:latin typeface="Calibri"/>
              <a:ea typeface="+mn-lt"/>
              <a:cs typeface="+mn-lt"/>
            </a:endParaRPr>
          </a:p>
          <a:p>
            <a:endParaRPr lang="en-GB" sz="1400" dirty="0">
              <a:solidFill>
                <a:srgbClr val="FFFFFF"/>
              </a:solidFill>
              <a:latin typeface="Calibri"/>
              <a:ea typeface="Calibri"/>
              <a:cs typeface="Calibri"/>
            </a:endParaRPr>
          </a:p>
        </p:txBody>
      </p:sp>
      <p:pic>
        <p:nvPicPr>
          <p:cNvPr id="2" name="Picture 1" descr="A blue squares with numbers&#10;&#10;Description automatically generated">
            <a:extLst>
              <a:ext uri="{FF2B5EF4-FFF2-40B4-BE49-F238E27FC236}">
                <a16:creationId xmlns:a16="http://schemas.microsoft.com/office/drawing/2014/main" id="{C35407F9-F666-DF1D-14E9-87397FF6B0CD}"/>
              </a:ext>
            </a:extLst>
          </p:cNvPr>
          <p:cNvPicPr>
            <a:picLocks noChangeAspect="1"/>
          </p:cNvPicPr>
          <p:nvPr/>
        </p:nvPicPr>
        <p:blipFill>
          <a:blip r:embed="rId3"/>
          <a:stretch>
            <a:fillRect/>
          </a:stretch>
        </p:blipFill>
        <p:spPr>
          <a:xfrm>
            <a:off x="4976331" y="1629684"/>
            <a:ext cx="7213743" cy="4942833"/>
          </a:xfrm>
          <a:prstGeom prst="rect">
            <a:avLst/>
          </a:prstGeom>
        </p:spPr>
      </p:pic>
    </p:spTree>
    <p:extLst>
      <p:ext uri="{BB962C8B-B14F-4D97-AF65-F5344CB8AC3E}">
        <p14:creationId xmlns:p14="http://schemas.microsoft.com/office/powerpoint/2010/main" val="222283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92" y="664140"/>
            <a:ext cx="9142246" cy="649939"/>
          </a:xfrm>
        </p:spPr>
        <p:txBody>
          <a:bodyPr rtlCol="0">
            <a:normAutofit fontScale="90000"/>
          </a:bodyPr>
          <a:lstStyle/>
          <a:p>
            <a:r>
              <a:rPr lang="en-GB" b="0" dirty="0">
                <a:latin typeface="Calibri"/>
                <a:ea typeface="Calibri"/>
                <a:cs typeface="Calibri"/>
              </a:rPr>
              <a:t>Key Findings – Customer Segmentation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8</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
        <p:nvSpPr>
          <p:cNvPr id="5" name="TextBox 4">
            <a:extLst>
              <a:ext uri="{FF2B5EF4-FFF2-40B4-BE49-F238E27FC236}">
                <a16:creationId xmlns:a16="http://schemas.microsoft.com/office/drawing/2014/main" id="{744F7232-1810-518D-342B-A89EA16B9A6C}"/>
              </a:ext>
            </a:extLst>
          </p:cNvPr>
          <p:cNvSpPr txBox="1"/>
          <p:nvPr/>
        </p:nvSpPr>
        <p:spPr>
          <a:xfrm>
            <a:off x="870055" y="1954711"/>
            <a:ext cx="5980984" cy="4286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b="1" dirty="0">
                <a:solidFill>
                  <a:schemeClr val="bg1"/>
                </a:solidFill>
                <a:latin typeface="Calibri"/>
                <a:ea typeface="+mn-lt"/>
                <a:cs typeface="+mn-lt"/>
              </a:rPr>
              <a:t>Cluster 0</a:t>
            </a:r>
            <a:r>
              <a:rPr lang="en-GB" sz="1600" dirty="0">
                <a:solidFill>
                  <a:schemeClr val="bg1"/>
                </a:solidFill>
                <a:latin typeface="Calibri"/>
                <a:ea typeface="+mn-lt"/>
                <a:cs typeface="+mn-lt"/>
              </a:rPr>
              <a:t>: Average age 35.87, high order quantity (36.97), profit ($7,661.33)  focuses on Furniture and Office Supplies.</a:t>
            </a:r>
            <a:endParaRPr lang="en-GB" sz="1600" dirty="0">
              <a:solidFill>
                <a:schemeClr val="bg1"/>
              </a:solidFill>
              <a:latin typeface="Calibri"/>
              <a:ea typeface="Calibri"/>
              <a:cs typeface="Calibri"/>
            </a:endParaRPr>
          </a:p>
          <a:p>
            <a:pPr marL="285750" indent="-285750">
              <a:buFont typeface="Arial"/>
              <a:buChar char="•"/>
            </a:pPr>
            <a:endParaRPr lang="en-GB" sz="1600"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Cluster 1</a:t>
            </a:r>
            <a:r>
              <a:rPr lang="en-GB" sz="1600" dirty="0">
                <a:solidFill>
                  <a:schemeClr val="bg1"/>
                </a:solidFill>
                <a:latin typeface="Calibri"/>
                <a:ea typeface="+mn-lt"/>
                <a:cs typeface="+mn-lt"/>
              </a:rPr>
              <a:t>: Older customers (average age 56.93), lower order quantity (13.89), profit ($17,819.96) diverse product categories.</a:t>
            </a:r>
            <a:endParaRPr lang="en-GB" sz="1600" dirty="0">
              <a:solidFill>
                <a:schemeClr val="bg1"/>
              </a:solidFill>
              <a:latin typeface="Calibri"/>
              <a:ea typeface="Calibri"/>
              <a:cs typeface="Calibri"/>
            </a:endParaRPr>
          </a:p>
          <a:p>
            <a:pPr marL="285750" indent="-285750">
              <a:buFont typeface="Arial"/>
              <a:buChar char="•"/>
            </a:pPr>
            <a:endParaRPr lang="en-GB" sz="1600"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Cluster 2</a:t>
            </a:r>
            <a:r>
              <a:rPr lang="en-GB" sz="1600" dirty="0">
                <a:solidFill>
                  <a:schemeClr val="bg1"/>
                </a:solidFill>
                <a:latin typeface="Calibri"/>
                <a:ea typeface="+mn-lt"/>
                <a:cs typeface="+mn-lt"/>
              </a:rPr>
              <a:t>: Similar to Cluster 1 (average age 53.29, order quantity 13.97), but with negative profit (-$4,805.41).</a:t>
            </a:r>
            <a:endParaRPr lang="en-GB" sz="1600">
              <a:solidFill>
                <a:schemeClr val="bg1"/>
              </a:solidFill>
              <a:latin typeface="Calibri"/>
              <a:ea typeface="Calibri"/>
              <a:cs typeface="Calibri"/>
            </a:endParaRPr>
          </a:p>
          <a:p>
            <a:pPr marL="285750" indent="-285750">
              <a:buFont typeface="Arial"/>
              <a:buChar char="•"/>
            </a:pPr>
            <a:endParaRPr lang="en-GB" sz="1600"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Cluster 3</a:t>
            </a:r>
            <a:r>
              <a:rPr lang="en-GB" sz="1600" dirty="0">
                <a:solidFill>
                  <a:schemeClr val="bg1"/>
                </a:solidFill>
                <a:latin typeface="Calibri"/>
                <a:ea typeface="+mn-lt"/>
                <a:cs typeface="+mn-lt"/>
              </a:rPr>
              <a:t>: Oldest group (average age 74.10), high order quantity (37.07), profit ($5,524.61), potential for frequent purchases.</a:t>
            </a:r>
            <a:endParaRPr lang="en-GB" sz="1600">
              <a:solidFill>
                <a:schemeClr val="bg1"/>
              </a:solidFill>
              <a:latin typeface="Calibri"/>
              <a:ea typeface="Calibri"/>
              <a:cs typeface="Calibri"/>
            </a:endParaRPr>
          </a:p>
          <a:p>
            <a:pPr marL="285750" indent="-285750">
              <a:buFont typeface="Arial"/>
              <a:buChar char="•"/>
            </a:pPr>
            <a:endParaRPr lang="en-GB" sz="1600" dirty="0">
              <a:solidFill>
                <a:schemeClr val="bg1"/>
              </a:solidFill>
              <a:latin typeface="Calibri"/>
              <a:ea typeface="+mn-lt"/>
              <a:cs typeface="+mn-lt"/>
            </a:endParaRPr>
          </a:p>
          <a:p>
            <a:pPr marL="285750" indent="-285750">
              <a:buFont typeface="Arial"/>
              <a:buChar char="•"/>
            </a:pPr>
            <a:r>
              <a:rPr lang="en-GB" sz="1600" b="1" dirty="0">
                <a:solidFill>
                  <a:schemeClr val="bg1"/>
                </a:solidFill>
                <a:latin typeface="Calibri"/>
                <a:ea typeface="+mn-lt"/>
                <a:cs typeface="+mn-lt"/>
              </a:rPr>
              <a:t>Cluster 4</a:t>
            </a:r>
            <a:r>
              <a:rPr lang="en-GB" sz="1600" dirty="0">
                <a:solidFill>
                  <a:schemeClr val="bg1"/>
                </a:solidFill>
                <a:latin typeface="Calibri"/>
                <a:ea typeface="+mn-lt"/>
                <a:cs typeface="+mn-lt"/>
              </a:rPr>
              <a:t>: Mid-age (54.68), high order quantity (36.05), extremely high sales ($112,140.86); mainly interested in Technology and Office Supplies.</a:t>
            </a:r>
            <a:endParaRPr lang="en-GB" sz="1600">
              <a:solidFill>
                <a:schemeClr val="bg1"/>
              </a:solidFill>
              <a:latin typeface="Calibri"/>
              <a:ea typeface="Calibri"/>
              <a:cs typeface="Calibri"/>
            </a:endParaRPr>
          </a:p>
          <a:p>
            <a:pPr>
              <a:buFont typeface="Arial"/>
            </a:pPr>
            <a:endParaRPr lang="en-GB" sz="1600" dirty="0">
              <a:solidFill>
                <a:schemeClr val="bg1"/>
              </a:solidFill>
              <a:latin typeface="Calibri"/>
              <a:ea typeface="+mn-lt"/>
              <a:cs typeface="+mn-lt"/>
            </a:endParaRPr>
          </a:p>
          <a:p>
            <a:endParaRPr lang="en-GB" sz="1600" dirty="0">
              <a:solidFill>
                <a:srgbClr val="FFFFFF"/>
              </a:solidFill>
              <a:latin typeface="Calibri"/>
              <a:ea typeface="Calibri"/>
              <a:cs typeface="Calibri"/>
            </a:endParaRPr>
          </a:p>
        </p:txBody>
      </p:sp>
      <p:pic>
        <p:nvPicPr>
          <p:cNvPr id="2" name="Picture 1">
            <a:extLst>
              <a:ext uri="{FF2B5EF4-FFF2-40B4-BE49-F238E27FC236}">
                <a16:creationId xmlns:a16="http://schemas.microsoft.com/office/drawing/2014/main" id="{90438328-A2EB-D9B2-F4DF-908093B9BF4A}"/>
              </a:ext>
            </a:extLst>
          </p:cNvPr>
          <p:cNvPicPr>
            <a:picLocks noChangeAspect="1"/>
          </p:cNvPicPr>
          <p:nvPr/>
        </p:nvPicPr>
        <p:blipFill>
          <a:blip r:embed="rId3"/>
          <a:stretch>
            <a:fillRect/>
          </a:stretch>
        </p:blipFill>
        <p:spPr>
          <a:xfrm>
            <a:off x="6709025" y="1303106"/>
            <a:ext cx="5486400" cy="4114800"/>
          </a:xfrm>
          <a:prstGeom prst="rect">
            <a:avLst/>
          </a:prstGeom>
        </p:spPr>
      </p:pic>
    </p:spTree>
    <p:extLst>
      <p:ext uri="{BB962C8B-B14F-4D97-AF65-F5344CB8AC3E}">
        <p14:creationId xmlns:p14="http://schemas.microsoft.com/office/powerpoint/2010/main" val="54953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r>
              <a:rPr lang="en-GB" b="0" dirty="0">
                <a:latin typeface="Calibri"/>
                <a:ea typeface="Calibri"/>
                <a:cs typeface="Calibri"/>
              </a:rPr>
              <a:t>Recommendations</a:t>
            </a:r>
            <a:endParaRPr lang="en-US"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1060" y="2374980"/>
            <a:ext cx="10505327" cy="2709615"/>
          </a:xfrm>
        </p:spPr>
        <p:txBody>
          <a:bodyPr vert="horz" lIns="0" tIns="0" rIns="0" bIns="0" rtlCol="0" anchor="t">
            <a:noAutofit/>
          </a:bodyPr>
          <a:lstStyle/>
          <a:p>
            <a:pPr marL="285750" indent="-285750">
              <a:buChar char="•"/>
            </a:pPr>
            <a:r>
              <a:rPr lang="en-GB" b="1" dirty="0">
                <a:latin typeface="Calibri"/>
                <a:ea typeface="+mn-lt"/>
                <a:cs typeface="+mn-lt"/>
              </a:rPr>
              <a:t>Bulk Shipping &amp; Negotiated Rates:</a:t>
            </a:r>
            <a:r>
              <a:rPr lang="en-GB" dirty="0">
                <a:latin typeface="Calibri"/>
                <a:ea typeface="+mn-lt"/>
                <a:cs typeface="+mn-lt"/>
              </a:rPr>
              <a:t> Explore bulk shipping and negotiate rates for high-value items to reduce costs and improve efficiency.</a:t>
            </a:r>
            <a:endParaRPr lang="en-GB">
              <a:latin typeface="Calibri"/>
              <a:ea typeface="Calibri"/>
              <a:cs typeface="Calibri"/>
            </a:endParaRPr>
          </a:p>
          <a:p>
            <a:pPr marL="285750" indent="-285750">
              <a:buFont typeface="Arial"/>
              <a:buChar char="•"/>
            </a:pPr>
            <a:r>
              <a:rPr lang="en-GB" b="1" dirty="0">
                <a:latin typeface="Calibri"/>
                <a:ea typeface="+mn-lt"/>
                <a:cs typeface="+mn-lt"/>
              </a:rPr>
              <a:t>Targeted Marketing by Customer Cluster:</a:t>
            </a:r>
            <a:r>
              <a:rPr lang="en-GB" dirty="0">
                <a:latin typeface="Calibri"/>
                <a:ea typeface="+mn-lt"/>
                <a:cs typeface="+mn-lt"/>
              </a:rPr>
              <a:t> </a:t>
            </a:r>
            <a:endParaRPr lang="en-GB" dirty="0">
              <a:latin typeface="Calibri"/>
              <a:ea typeface="Calibri"/>
              <a:cs typeface="Calibri"/>
            </a:endParaRPr>
          </a:p>
          <a:p>
            <a:pPr marL="971550" lvl="1" indent="-285750">
              <a:buFont typeface="Arial"/>
              <a:buChar char="•"/>
            </a:pPr>
            <a:r>
              <a:rPr lang="en-GB" sz="1600" i="1" dirty="0">
                <a:latin typeface="Calibri"/>
                <a:ea typeface="+mn-lt"/>
                <a:cs typeface="+mn-lt"/>
              </a:rPr>
              <a:t>Cluster 0:</a:t>
            </a:r>
            <a:r>
              <a:rPr lang="en-GB" sz="1600" dirty="0">
                <a:latin typeface="Calibri"/>
                <a:ea typeface="+mn-lt"/>
                <a:cs typeface="+mn-lt"/>
              </a:rPr>
              <a:t> Introduce loyalty programs and small-business discounts.</a:t>
            </a:r>
            <a:endParaRPr lang="en-GB" sz="1600" dirty="0">
              <a:latin typeface="Calibri"/>
              <a:ea typeface="Calibri"/>
              <a:cs typeface="Calibri"/>
            </a:endParaRPr>
          </a:p>
          <a:p>
            <a:pPr marL="971550" lvl="1" indent="-285750">
              <a:buFont typeface="Arial"/>
              <a:buChar char="•"/>
            </a:pPr>
            <a:r>
              <a:rPr lang="en-GB" sz="1600" i="1" dirty="0">
                <a:latin typeface="Calibri"/>
                <a:ea typeface="+mn-lt"/>
                <a:cs typeface="+mn-lt"/>
              </a:rPr>
              <a:t>Clusters 1 2 &amp; 3:</a:t>
            </a:r>
            <a:r>
              <a:rPr lang="en-GB" sz="1600" dirty="0">
                <a:latin typeface="Calibri"/>
                <a:ea typeface="+mn-lt"/>
                <a:cs typeface="+mn-lt"/>
              </a:rPr>
              <a:t> Focus on personalized service and senior-friendly promotions.</a:t>
            </a:r>
            <a:endParaRPr lang="en-GB" sz="1600" dirty="0">
              <a:latin typeface="Calibri"/>
              <a:ea typeface="Calibri"/>
              <a:cs typeface="Calibri"/>
            </a:endParaRPr>
          </a:p>
          <a:p>
            <a:pPr marL="971550" lvl="1" indent="-285750">
              <a:buFont typeface="Arial"/>
              <a:buChar char="•"/>
            </a:pPr>
            <a:r>
              <a:rPr lang="en-GB" sz="1600" i="1" dirty="0">
                <a:latin typeface="Calibri"/>
                <a:ea typeface="+mn-lt"/>
                <a:cs typeface="+mn-lt"/>
              </a:rPr>
              <a:t>Cluster 4:</a:t>
            </a:r>
            <a:r>
              <a:rPr lang="en-GB" sz="1600" dirty="0">
                <a:latin typeface="Calibri"/>
                <a:ea typeface="+mn-lt"/>
                <a:cs typeface="+mn-lt"/>
              </a:rPr>
              <a:t> Offer exclusive tech product releases, bulk discounts, and specialized services.</a:t>
            </a:r>
            <a:endParaRPr lang="en-GB" sz="1600" dirty="0">
              <a:latin typeface="Calibri"/>
              <a:ea typeface="Calibri"/>
              <a:cs typeface="Calibri"/>
            </a:endParaRPr>
          </a:p>
          <a:p>
            <a:pPr marL="285750" indent="-285750">
              <a:buFont typeface="Arial"/>
              <a:buChar char="•"/>
            </a:pPr>
            <a:r>
              <a:rPr lang="en-GB" b="1" dirty="0">
                <a:latin typeface="Calibri"/>
                <a:ea typeface="+mn-lt"/>
                <a:cs typeface="+mn-lt"/>
              </a:rPr>
              <a:t>Tiered Shipping Policy:</a:t>
            </a:r>
            <a:r>
              <a:rPr lang="en-GB" dirty="0">
                <a:latin typeface="Calibri"/>
                <a:ea typeface="+mn-lt"/>
                <a:cs typeface="+mn-lt"/>
              </a:rPr>
              <a:t> </a:t>
            </a:r>
            <a:endParaRPr lang="en-GB" dirty="0">
              <a:latin typeface="Calibri"/>
              <a:ea typeface="Calibri"/>
              <a:cs typeface="Calibri"/>
            </a:endParaRPr>
          </a:p>
          <a:p>
            <a:pPr marL="971550" lvl="1" indent="-285750">
              <a:buFont typeface="Arial"/>
              <a:buChar char="•"/>
            </a:pPr>
            <a:r>
              <a:rPr lang="en-GB" sz="1600" i="1" dirty="0">
                <a:latin typeface="Calibri"/>
                <a:ea typeface="+mn-lt"/>
                <a:cs typeface="+mn-lt"/>
              </a:rPr>
              <a:t>Critical Orders:</a:t>
            </a:r>
            <a:r>
              <a:rPr lang="en-GB" sz="1600" dirty="0">
                <a:latin typeface="Calibri"/>
                <a:ea typeface="+mn-lt"/>
                <a:cs typeface="+mn-lt"/>
              </a:rPr>
              <a:t> Prioritize Express Air for speed.</a:t>
            </a:r>
            <a:endParaRPr lang="en-GB" sz="1600" dirty="0">
              <a:latin typeface="Calibri"/>
              <a:ea typeface="Calibri"/>
              <a:cs typeface="Calibri"/>
            </a:endParaRPr>
          </a:p>
          <a:p>
            <a:pPr marL="971550" lvl="1" indent="-285750">
              <a:buFont typeface="Arial"/>
              <a:buChar char="•"/>
            </a:pPr>
            <a:r>
              <a:rPr lang="en-GB" sz="1600" i="1" dirty="0">
                <a:latin typeface="Calibri"/>
                <a:ea typeface="+mn-lt"/>
                <a:cs typeface="+mn-lt"/>
              </a:rPr>
              <a:t>High Priority Orders:</a:t>
            </a:r>
            <a:r>
              <a:rPr lang="en-GB" sz="1600" dirty="0">
                <a:latin typeface="Calibri"/>
                <a:ea typeface="+mn-lt"/>
                <a:cs typeface="+mn-lt"/>
              </a:rPr>
              <a:t> Shift to Regular Air or Delivery Truck for cost savings.</a:t>
            </a:r>
            <a:endParaRPr lang="en-GB" sz="1600" dirty="0">
              <a:latin typeface="Calibri"/>
              <a:ea typeface="Calibri"/>
              <a:cs typeface="Calibri"/>
            </a:endParaRPr>
          </a:p>
          <a:p>
            <a:pPr marL="971550" lvl="1" indent="-285750">
              <a:buFont typeface="Arial"/>
              <a:buChar char="•"/>
            </a:pPr>
            <a:r>
              <a:rPr lang="en-GB" sz="1600" i="1" dirty="0">
                <a:latin typeface="Calibri"/>
                <a:ea typeface="+mn-lt"/>
                <a:cs typeface="+mn-lt"/>
              </a:rPr>
              <a:t>Medium &amp; Low Priority Orders:</a:t>
            </a:r>
            <a:r>
              <a:rPr lang="en-GB" sz="1600" dirty="0">
                <a:latin typeface="Calibri"/>
                <a:ea typeface="+mn-lt"/>
                <a:cs typeface="+mn-lt"/>
              </a:rPr>
              <a:t> Use Delivery Truck for bulk or low-margin products.</a:t>
            </a:r>
            <a:endParaRPr lang="en-GB" sz="1600" dirty="0">
              <a:latin typeface="Calibri"/>
              <a:ea typeface="Calibri"/>
              <a:cs typeface="Calibri"/>
            </a:endParaRPr>
          </a:p>
          <a:p>
            <a:endParaRPr lang="en-GB" dirty="0">
              <a:latin typeface="Calibri"/>
              <a:ea typeface="+mn-lt"/>
              <a:cs typeface="+mn-lt"/>
            </a:endParaRPr>
          </a:p>
          <a:p>
            <a:endParaRPr lang="en-GB" dirty="0">
              <a:latin typeface="Calibri"/>
              <a:ea typeface="Calibri"/>
              <a:cs typeface="Calibri"/>
            </a:endParaRPr>
          </a:p>
          <a:p>
            <a:endParaRPr lang="en-US" dirty="0">
              <a:latin typeface="Calibri"/>
              <a:ea typeface="Calibri"/>
              <a:cs typeface="Calibri"/>
            </a:endParaRPr>
          </a:p>
          <a:p>
            <a:endParaRPr lang="en-GB" dirty="0">
              <a:latin typeface="Calibri"/>
              <a:ea typeface="Calibri"/>
              <a:cs typeface="Calibri"/>
            </a:endParaRPr>
          </a:p>
          <a:p>
            <a:pPr rtl="0"/>
            <a:endParaRPr lang="en-GB" dirty="0">
              <a:latin typeface="Calibri"/>
              <a:ea typeface="Calibri"/>
              <a:cs typeface="Calibri"/>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9</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r>
              <a:rPr lang="en-GB" dirty="0"/>
              <a:t>BDM Capstone Project</a:t>
            </a:r>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3009244"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November 27, 2024</a:t>
            </a:r>
            <a:endParaRPr lang="en-US" dirty="0"/>
          </a:p>
        </p:txBody>
      </p:sp>
    </p:spTree>
    <p:extLst>
      <p:ext uri="{BB962C8B-B14F-4D97-AF65-F5344CB8AC3E}">
        <p14:creationId xmlns:p14="http://schemas.microsoft.com/office/powerpoint/2010/main" val="112219790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MW_JS_SL_v2" id="{50B954A5-DC84-41DE-87BB-B459A4E7EDA7}" vid="{75F44519-9FD6-49F7-AB9C-46D055682C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3804F14-618B-48E0-A956-DD76B6099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TM78853419</Template>
  <TotalTime>0</TotalTime>
  <Words>580</Words>
  <Application>Microsoft Office PowerPoint</Application>
  <PresentationFormat>Widescreen</PresentationFormat>
  <Paragraphs>140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Improving Performance through Customer Segmentation and Shipping Cost Optimization</vt:lpstr>
      <vt:lpstr>Contents</vt:lpstr>
      <vt:lpstr>About The Company</vt:lpstr>
      <vt:lpstr>Dataset Overview</vt:lpstr>
      <vt:lpstr>Challenges faced</vt:lpstr>
      <vt:lpstr>Key Findings – Shipping Cost Optimization</vt:lpstr>
      <vt:lpstr>Key Findings – Shipping Cost Optimization</vt:lpstr>
      <vt:lpstr>Key Findings – Customer Segmentation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346</cp:revision>
  <dcterms:created xsi:type="dcterms:W3CDTF">2024-11-26T17:43:30Z</dcterms:created>
  <dcterms:modified xsi:type="dcterms:W3CDTF">2024-11-27T13:49:15Z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