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2"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E73729"/>
    <a:srgbClr val="00808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4/7/2022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4/7/2022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4/7/2022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4/7/2022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4/7/2022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4/7/2022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4/7/2022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4/7/2022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4/7/2022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4/7/2022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4/7/2022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4/7/2022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38753909-6BCC-4368-8033-6EFF2C9304AA}"/>
              </a:ext>
            </a:extLst>
          </p:cNvPr>
          <p:cNvSpPr/>
          <p:nvPr/>
        </p:nvSpPr>
        <p:spPr>
          <a:xfrm>
            <a:off x="0" y="0"/>
            <a:ext cx="12192000" cy="6167120"/>
          </a:xfrm>
          <a:prstGeom prst="rect">
            <a:avLst/>
          </a:prstGeom>
          <a:blipFill dpi="0" rotWithShape="1">
            <a:blip r:embed="rId4">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itle 3"/>
          <p:cNvSpPr>
            <a:spLocks noGrp="1"/>
          </p:cNvSpPr>
          <p:nvPr>
            <p:ph type="ctrTitle"/>
          </p:nvPr>
        </p:nvSpPr>
        <p:spPr>
          <a:xfrm>
            <a:off x="711200" y="1399736"/>
            <a:ext cx="10468864" cy="1828800"/>
          </a:xfrm>
        </p:spPr>
        <p:txBody>
          <a:bodyPr/>
          <a:lstStyle/>
          <a:p>
            <a:pPr algn="ctr"/>
            <a:r>
              <a:rPr lang="en-US" dirty="0"/>
              <a:t/>
            </a:r>
            <a:br>
              <a:rPr lang="en-US" dirty="0"/>
            </a:br>
            <a:r>
              <a:rPr lang="en-US" i="1" dirty="0">
                <a:solidFill>
                  <a:srgbClr val="FF0000"/>
                </a:solidFill>
                <a:latin typeface="Century" panose="02040604050505020304" pitchFamily="18" charset="0"/>
              </a:rPr>
              <a:t>“Customer Retention”</a:t>
            </a:r>
          </a:p>
        </p:txBody>
      </p:sp>
      <p:sp>
        <p:nvSpPr>
          <p:cNvPr id="9" name="Subtitle 8">
            <a:extLst>
              <a:ext uri="{FF2B5EF4-FFF2-40B4-BE49-F238E27FC236}">
                <a16:creationId xmlns:a16="http://schemas.microsoft.com/office/drawing/2014/main" xmlns="" id="{A63F99EF-4274-487C-B7CA-E93A84A9E4A7}"/>
              </a:ext>
            </a:extLst>
          </p:cNvPr>
          <p:cNvSpPr>
            <a:spLocks noGrp="1"/>
          </p:cNvSpPr>
          <p:nvPr>
            <p:ph type="subTitle" idx="1"/>
          </p:nvPr>
        </p:nvSpPr>
        <p:spPr>
          <a:xfrm>
            <a:off x="711200" y="4236720"/>
            <a:ext cx="10472928" cy="1930400"/>
          </a:xfrm>
        </p:spPr>
        <p:txBody>
          <a:bodyPr>
            <a:normAutofit/>
          </a:bodyPr>
          <a:lstStyle/>
          <a:p>
            <a:endParaRPr lang="en-IN" dirty="0"/>
          </a:p>
          <a:p>
            <a:endParaRPr lang="en-IN" dirty="0"/>
          </a:p>
          <a:p>
            <a:endParaRPr lang="en-IN"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B30C2-BF5B-4E69-971B-A5B1B0D2151B}"/>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xmlns="" id="{D0796C03-FC8E-434B-B482-D00C34C6A1D2}"/>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xmlns="" id="{1693B8C6-7670-4B3F-8FCF-B3F280FDBB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val="6286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A2DDB-7A46-4C7D-B449-9B02F7062A8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4" name="Content Placeholder 3">
            <a:extLst>
              <a:ext uri="{FF2B5EF4-FFF2-40B4-BE49-F238E27FC236}">
                <a16:creationId xmlns:a16="http://schemas.microsoft.com/office/drawing/2014/main" xmlns="" id="{6B011CFB-9D79-4DAB-9ACF-930E9C9B9E2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935163"/>
            <a:ext cx="5171439" cy="2098357"/>
          </a:xfrm>
          <a:prstGeom prst="rect">
            <a:avLst/>
          </a:prstGeom>
          <a:noFill/>
          <a:ln>
            <a:noFill/>
          </a:ln>
        </p:spPr>
      </p:pic>
      <p:pic>
        <p:nvPicPr>
          <p:cNvPr id="5" name="Picture 4">
            <a:extLst>
              <a:ext uri="{FF2B5EF4-FFF2-40B4-BE49-F238E27FC236}">
                <a16:creationId xmlns:a16="http://schemas.microsoft.com/office/drawing/2014/main" xmlns="" id="{9ED36906-5522-4F44-A9F2-FB5E9444D7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94474" y="1935164"/>
            <a:ext cx="4906645" cy="2362516"/>
          </a:xfrm>
          <a:prstGeom prst="rect">
            <a:avLst/>
          </a:prstGeom>
          <a:noFill/>
          <a:ln>
            <a:noFill/>
          </a:ln>
        </p:spPr>
      </p:pic>
      <p:pic>
        <p:nvPicPr>
          <p:cNvPr id="6" name="Picture 5">
            <a:extLst>
              <a:ext uri="{FF2B5EF4-FFF2-40B4-BE49-F238E27FC236}">
                <a16:creationId xmlns:a16="http://schemas.microsoft.com/office/drawing/2014/main" xmlns="" id="{5ADC7EC2-3D75-43C7-B40C-65D78805DC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2479" y="4297680"/>
            <a:ext cx="4805047" cy="2426174"/>
          </a:xfrm>
          <a:prstGeom prst="rect">
            <a:avLst/>
          </a:prstGeom>
          <a:noFill/>
          <a:ln>
            <a:noFill/>
          </a:ln>
        </p:spPr>
      </p:pic>
      <p:pic>
        <p:nvPicPr>
          <p:cNvPr id="7" name="Picture 6">
            <a:extLst>
              <a:ext uri="{FF2B5EF4-FFF2-40B4-BE49-F238E27FC236}">
                <a16:creationId xmlns:a16="http://schemas.microsoft.com/office/drawing/2014/main" xmlns="" id="{D561F864-4B4F-4F7C-BF7A-16986A1E455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92240" y="4361338"/>
            <a:ext cx="5090160" cy="2313782"/>
          </a:xfrm>
          <a:prstGeom prst="rect">
            <a:avLst/>
          </a:prstGeom>
          <a:noFill/>
          <a:ln>
            <a:noFill/>
          </a:ln>
        </p:spPr>
      </p:pic>
    </p:spTree>
    <p:extLst>
      <p:ext uri="{BB962C8B-B14F-4D97-AF65-F5344CB8AC3E}">
        <p14:creationId xmlns:p14="http://schemas.microsoft.com/office/powerpoint/2010/main" val="377810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3338E-24FB-4AE3-B38C-D81C40986676}"/>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p>
        </p:txBody>
      </p:sp>
      <p:sp>
        <p:nvSpPr>
          <p:cNvPr id="6" name="Content Placeholder 5">
            <a:extLst>
              <a:ext uri="{FF2B5EF4-FFF2-40B4-BE49-F238E27FC236}">
                <a16:creationId xmlns:a16="http://schemas.microsoft.com/office/drawing/2014/main" xmlns=""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293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DE8F8-F614-42DE-BD18-83F5E9DFE71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8BA2DFC3-3E6D-4A9F-A4E5-E20CDDD71D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xmlns="" id="{CE46CBB0-151A-465F-B684-4A87E482CB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xmlns="" id="{F7107D99-8DBD-4ECA-AB67-BA14A218FDA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xmlns="" id="{EF456697-96E3-4E54-9F1D-6B2EDE9D36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val="9358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10F99-A217-4AB3-BCCF-4819BC205AE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1DD57DD9-49AF-404E-BF6C-608FC0733776}"/>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68099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F52E3-5CF8-4CDD-A873-67A4A262E4F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B173CF5D-FB26-4951-95A9-5ABF2487E7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xmlns="" id="{13398799-2B2D-4AD9-BEB0-97B99651B6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xmlns="" id="{C74A3977-55A8-4ED4-A3FC-5E716D9893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xmlns="" id="{A1F7F352-0077-4468-B766-151B72310A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val="273338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CAE0E-BCFB-48CA-8D03-9082B27C9B0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1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EFEBF-E581-40D5-8817-D302B58314A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B14BA52B-7B67-4446-B8D0-F061DB7D4D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xmlns="" id="{03165565-9FFD-461B-919E-2F4ACBD339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xmlns="" id="{E010017A-2FF4-4516-B79A-C9BC7508210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xmlns="" id="{4290A249-6281-4671-8692-DD736102A01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val="25379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BF80C-33D1-4C5C-BFA1-EAE6A317FCD0}"/>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9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D0EE6-6570-4F5A-AEBD-9CE3630BB8C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4" name="Content Placeholder 3">
            <a:extLst>
              <a:ext uri="{FF2B5EF4-FFF2-40B4-BE49-F238E27FC236}">
                <a16:creationId xmlns:a16="http://schemas.microsoft.com/office/drawing/2014/main" xmlns="" id="{DCC43DCF-3201-470D-BC84-63CEB497C23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 y="1935163"/>
            <a:ext cx="5852160" cy="2464117"/>
          </a:xfrm>
          <a:prstGeom prst="rect">
            <a:avLst/>
          </a:prstGeom>
          <a:noFill/>
          <a:ln>
            <a:noFill/>
          </a:ln>
        </p:spPr>
      </p:pic>
      <p:pic>
        <p:nvPicPr>
          <p:cNvPr id="5" name="Picture 4">
            <a:extLst>
              <a:ext uri="{FF2B5EF4-FFF2-40B4-BE49-F238E27FC236}">
                <a16:creationId xmlns:a16="http://schemas.microsoft.com/office/drawing/2014/main" xmlns="" id="{E4B2E1F1-A9A7-4011-A8B7-B1872D740D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xmlns="" id="{8B45CF15-5E36-4E71-A734-79420A11CC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xmlns="" id="{ECB145E9-28E6-473C-A439-8C1FA069EB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val="77501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Agenda</a:t>
            </a:r>
          </a:p>
        </p:txBody>
      </p:sp>
      <p:sp>
        <p:nvSpPr>
          <p:cNvPr id="2" name="Content Placeholder 1"/>
          <p:cNvSpPr>
            <a:spLocks noGrp="1"/>
          </p:cNvSpPr>
          <p:nvPr>
            <p:ph idx="1"/>
          </p:nvPr>
        </p:nvSpPr>
        <p:spPr>
          <a:blipFill dpi="0" rotWithShape="1">
            <a:blip r:embed="rId2">
              <a:alphaModFix amt="0"/>
            </a:blip>
            <a:srcRect/>
            <a:stretch>
              <a:fillRect/>
            </a:stretch>
          </a:blipFill>
        </p:spPr>
        <p:txBody>
          <a:bodyPr/>
          <a:lstStyle/>
          <a:p>
            <a:r>
              <a:rPr lang="en-US" dirty="0">
                <a:solidFill>
                  <a:schemeClr val="accent1">
                    <a:lumMod val="50000"/>
                  </a:schemeClr>
                </a:solidFill>
                <a:latin typeface="Century" panose="02040604050505020304" pitchFamily="18" charset="0"/>
              </a:rPr>
              <a:t>Overview.</a:t>
            </a:r>
          </a:p>
          <a:p>
            <a:r>
              <a:rPr lang="en-US" dirty="0">
                <a:solidFill>
                  <a:schemeClr val="accent1">
                    <a:lumMod val="50000"/>
                  </a:schemeClr>
                </a:solidFill>
                <a:latin typeface="Century" panose="02040604050505020304" pitchFamily="18" charset="0"/>
              </a:rPr>
              <a:t>What is customer Retention?</a:t>
            </a:r>
          </a:p>
          <a:p>
            <a:r>
              <a:rPr lang="en-US" dirty="0">
                <a:solidFill>
                  <a:schemeClr val="accent1">
                    <a:lumMod val="50000"/>
                  </a:schemeClr>
                </a:solidFill>
                <a:latin typeface="Century" panose="02040604050505020304" pitchFamily="18" charset="0"/>
              </a:rPr>
              <a:t>Need of customer retention.</a:t>
            </a:r>
          </a:p>
          <a:p>
            <a:r>
              <a:rPr lang="en-US" dirty="0">
                <a:solidFill>
                  <a:schemeClr val="accent1">
                    <a:lumMod val="50000"/>
                  </a:schemeClr>
                </a:solidFill>
                <a:latin typeface="Century" panose="02040604050505020304" pitchFamily="18" charset="0"/>
              </a:rPr>
              <a:t>Problem Statement.</a:t>
            </a:r>
          </a:p>
          <a:p>
            <a:r>
              <a:rPr lang="en-US" dirty="0">
                <a:solidFill>
                  <a:schemeClr val="accent1">
                    <a:lumMod val="50000"/>
                  </a:schemeClr>
                </a:solidFill>
                <a:latin typeface="Century" panose="02040604050505020304" pitchFamily="18" charset="0"/>
              </a:rPr>
              <a:t>Problem Understanding.</a:t>
            </a:r>
          </a:p>
          <a:p>
            <a:r>
              <a:rPr lang="en-US" dirty="0">
                <a:solidFill>
                  <a:schemeClr val="accent1">
                    <a:lumMod val="50000"/>
                  </a:schemeClr>
                </a:solidFill>
                <a:latin typeface="Century" panose="02040604050505020304" pitchFamily="18" charset="0"/>
              </a:rPr>
              <a:t>Exploratory data analysis.</a:t>
            </a:r>
          </a:p>
          <a:p>
            <a:r>
              <a:rPr lang="en-US" dirty="0">
                <a:solidFill>
                  <a:schemeClr val="accent1">
                    <a:lumMod val="50000"/>
                  </a:schemeClr>
                </a:solidFill>
                <a:latin typeface="Century" panose="02040604050505020304" pitchFamily="18" charset="0"/>
              </a:rPr>
              <a:t>Data cleaning.</a:t>
            </a:r>
          </a:p>
          <a:p>
            <a:r>
              <a:rPr lang="en-US" dirty="0">
                <a:solidFill>
                  <a:schemeClr val="accent1">
                    <a:lumMod val="50000"/>
                  </a:schemeClr>
                </a:solidFill>
                <a:latin typeface="Century" panose="02040604050505020304" pitchFamily="18" charset="0"/>
              </a:rPr>
              <a:t>Visualization.</a:t>
            </a:r>
          </a:p>
          <a:p>
            <a:r>
              <a:rPr lang="en-US" dirty="0">
                <a:solidFill>
                  <a:schemeClr val="accent1">
                    <a:lumMod val="50000"/>
                  </a:schemeClr>
                </a:solidFill>
                <a:latin typeface="Century" panose="02040604050505020304" pitchFamily="18" charset="0"/>
              </a:rPr>
              <a:t>Conclusion.</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DFD1C-8ECD-4014-9168-12B41D1AC1EA}"/>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15795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F6D15-1DE6-4783-AE51-F6049B340F0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ECC1AF80-A971-4376-957B-384B50AB34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xmlns="" id="{B0D2F8F8-6D02-4B84-AC7F-C71DC25028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60160" y="1593216"/>
            <a:ext cx="5120640" cy="2745105"/>
          </a:xfrm>
          <a:prstGeom prst="rect">
            <a:avLst/>
          </a:prstGeom>
          <a:noFill/>
          <a:ln>
            <a:noFill/>
          </a:ln>
        </p:spPr>
      </p:pic>
      <p:pic>
        <p:nvPicPr>
          <p:cNvPr id="6" name="Picture 5">
            <a:extLst>
              <a:ext uri="{FF2B5EF4-FFF2-40B4-BE49-F238E27FC236}">
                <a16:creationId xmlns:a16="http://schemas.microsoft.com/office/drawing/2014/main" xmlns="" id="{097B4505-120F-431E-B736-4BBC4395490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val="18021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BDD5F-900A-4D59-9E65-0225A7C82304}"/>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sp>
        <p:nvSpPr>
          <p:cNvPr id="3" name="Content Placeholder 2">
            <a:extLst>
              <a:ext uri="{FF2B5EF4-FFF2-40B4-BE49-F238E27FC236}">
                <a16:creationId xmlns:a16="http://schemas.microsoft.com/office/drawing/2014/main" xmlns=""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97884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4EF31-E118-4009-BD9D-60F64AE1B87F}"/>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pic>
        <p:nvPicPr>
          <p:cNvPr id="4" name="Content Placeholder 3">
            <a:extLst>
              <a:ext uri="{FF2B5EF4-FFF2-40B4-BE49-F238E27FC236}">
                <a16:creationId xmlns:a16="http://schemas.microsoft.com/office/drawing/2014/main" xmlns="" id="{5C0879C1-C377-4098-8F38-225448E253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xmlns="" id="{280758A5-60CD-41E9-9BEE-3EAD65EE6E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val="66489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AEF97-229D-4FFA-A0FD-62CB49EF094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C0E554F7-4A00-466F-92B6-1BDD3C71706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xmlns="" id="{E504FB5C-4459-4B6E-B199-8CDF61A7C7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val="23241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29A82-BD58-4EC7-9E26-597D5D1A58C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AE78AA0C-F574-49D8-95AC-78ACCDACAC63}"/>
              </a:ext>
            </a:extLst>
          </p:cNvPr>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7762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34EFB-40AF-45FA-9F0B-95C4EC81153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7B43DA2C-4B7C-4512-BC4D-AE0F9C5604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xmlns="" id="{358B6BDF-4DE5-4621-B1B4-EDFE6E5B1D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val="24434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30C9B-DCBF-49EA-947A-B2D66C175E9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80FE6D7C-D971-4BE2-BC1F-21CAC7BD0A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xmlns="" id="{28B1E451-4324-438D-A6ED-3210EB4C21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val="1543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ECFE5-BACB-4B67-84E3-0650A0D473F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976DC55B-D732-4401-B8E0-AC1C9F866934}"/>
              </a:ext>
            </a:extLst>
          </p:cNvPr>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556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A256E-47A3-4017-A8DA-713146A79A9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3D2DF2E3-BE40-4B57-BEA7-2887F029AC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xmlns="" id="{092672ED-1971-4FC9-9C37-B152DA76BE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val="282559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p>
          <a:p>
            <a:pPr lvl="1"/>
            <a:r>
              <a:rPr lang="en-US" dirty="0">
                <a:solidFill>
                  <a:schemeClr val="accent1">
                    <a:lumMod val="75000"/>
                  </a:schemeClr>
                </a:solidFill>
                <a:latin typeface="Century" panose="02040604050505020304" pitchFamily="18" charset="0"/>
              </a:rPr>
              <a:t>How to analyze the dataset of Customer Retention</a:t>
            </a:r>
          </a:p>
          <a:p>
            <a:pPr lvl="1"/>
            <a:r>
              <a:rPr lang="en-US" dirty="0">
                <a:solidFill>
                  <a:schemeClr val="accent1">
                    <a:lumMod val="75000"/>
                  </a:schemeClr>
                </a:solidFill>
                <a:latin typeface="Century" panose="02040604050505020304" pitchFamily="18" charset="0"/>
              </a:rPr>
              <a:t>What are the criterion to achieve Customer Retention</a:t>
            </a:r>
          </a:p>
          <a:p>
            <a:pPr lvl="1"/>
            <a:r>
              <a:rPr lang="en-US" dirty="0">
                <a:solidFill>
                  <a:schemeClr val="accent1">
                    <a:lumMod val="75000"/>
                  </a:schemeClr>
                </a:solidFill>
                <a:latin typeface="Century" panose="02040604050505020304" pitchFamily="18" charset="0"/>
              </a:rPr>
              <a:t>Overall analysis on the problem.</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83649-813D-4E3C-9DE7-F3766942FBC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5EB45C26-E0AD-4A2D-90EB-B696043F8E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xmlns="" id="{360A12D7-2A99-4DCB-BD31-53B0D135B4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val="41989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1F51FF-3E6A-4231-8159-D51788AC6D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D3745831-59F3-423F-B6FA-0404F170584B}"/>
              </a:ext>
            </a:extLst>
          </p:cNvPr>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1780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1D211-3A1E-4DFC-A914-F7D3C3B920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p>
        </p:txBody>
      </p:sp>
      <p:sp>
        <p:nvSpPr>
          <p:cNvPr id="3" name="Content Placeholder 2">
            <a:extLst>
              <a:ext uri="{FF2B5EF4-FFF2-40B4-BE49-F238E27FC236}">
                <a16:creationId xmlns:a16="http://schemas.microsoft.com/office/drawing/2014/main" xmlns=""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41733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51A7-686A-4464-819E-3A6910AA253F}"/>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
        <p:nvSpPr>
          <p:cNvPr id="3" name="Content Placeholder 2">
            <a:extLst>
              <a:ext uri="{FF2B5EF4-FFF2-40B4-BE49-F238E27FC236}">
                <a16:creationId xmlns:a16="http://schemas.microsoft.com/office/drawing/2014/main" xmlns=""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p>
        </p:txBody>
      </p:sp>
    </p:spTree>
    <p:extLst>
      <p:ext uri="{BB962C8B-B14F-4D97-AF65-F5344CB8AC3E}">
        <p14:creationId xmlns:p14="http://schemas.microsoft.com/office/powerpoint/2010/main" val="90487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75C4F-DBA5-4FA6-8037-B1B322E75B0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p>
        </p:txBody>
      </p:sp>
      <p:sp>
        <p:nvSpPr>
          <p:cNvPr id="3" name="Content Placeholder 2">
            <a:extLst>
              <a:ext uri="{FF2B5EF4-FFF2-40B4-BE49-F238E27FC236}">
                <a16:creationId xmlns:a16="http://schemas.microsoft.com/office/drawing/2014/main" xmlns="" id="{2DABBAEA-5C46-4571-B6FB-C6DD78BD202B}"/>
              </a:ext>
            </a:extLst>
          </p:cNvPr>
          <p:cNvSpPr>
            <a:spLocks noGrp="1"/>
          </p:cNvSpPr>
          <p:nvPr>
            <p:ph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076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64A5D7-E33A-4154-B358-1D80609D2DA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
        <p:nvSpPr>
          <p:cNvPr id="3" name="Content Placeholder 2">
            <a:extLst>
              <a:ext uri="{FF2B5EF4-FFF2-40B4-BE49-F238E27FC236}">
                <a16:creationId xmlns:a16="http://schemas.microsoft.com/office/drawing/2014/main" xmlns=""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649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B5576-0D94-40B5-AD27-3C1DD19CA911}"/>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xmlns="" id="{6AD4819E-0A2F-4174-A2B6-8BF7135C3A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04088"/>
            <a:ext cx="12192000" cy="6153912"/>
          </a:xfrm>
          <a:effectLst>
            <a:outerShdw blurRad="50800" dist="50800" dir="5400000" algn="ctr" rotWithShape="0">
              <a:srgbClr val="000000"/>
            </a:outerShdw>
          </a:effectLst>
        </p:spPr>
      </p:pic>
    </p:spTree>
    <p:extLst>
      <p:ext uri="{BB962C8B-B14F-4D97-AF65-F5344CB8AC3E}">
        <p14:creationId xmlns:p14="http://schemas.microsoft.com/office/powerpoint/2010/main" val="251131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D7E98-7DD8-4891-98FB-8D322AF5A3D3}"/>
              </a:ext>
            </a:extLst>
          </p:cNvPr>
          <p:cNvSpPr>
            <a:spLocks noGrp="1"/>
          </p:cNvSpPr>
          <p:nvPr>
            <p:ph type="title"/>
          </p:nvPr>
        </p:nvSpPr>
        <p:spPr>
          <a:xfrm>
            <a:off x="609600" y="1026160"/>
            <a:ext cx="10972800" cy="1361440"/>
          </a:xfrm>
        </p:spPr>
        <p:txBody>
          <a:bodyPr>
            <a:normAutofit fontScale="90000"/>
          </a:bodyPr>
          <a:lstStyle/>
          <a:p>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2. </a:t>
            </a:r>
            <a:r>
              <a:rPr lang="en-IN" sz="4400" b="1" dirty="0">
                <a:solidFill>
                  <a:srgbClr val="E73729"/>
                </a:solidFill>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xmlns="" id="{D424ABF6-F4C6-48F4-997F-213BFC83952F}"/>
              </a:ext>
            </a:extLst>
          </p:cNvPr>
          <p:cNvSpPr>
            <a:spLocks noGrp="1"/>
          </p:cNvSpPr>
          <p:nvPr>
            <p:ph idx="1"/>
          </p:nvPr>
        </p:nvSpPr>
        <p:spPr>
          <a:xfrm>
            <a:off x="609600" y="2651760"/>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9227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275E-7E12-437A-A360-AA1725D8D46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p>
        </p:txBody>
      </p:sp>
      <p:sp>
        <p:nvSpPr>
          <p:cNvPr id="3" name="Content Placeholder 2">
            <a:extLst>
              <a:ext uri="{FF2B5EF4-FFF2-40B4-BE49-F238E27FC236}">
                <a16:creationId xmlns:a16="http://schemas.microsoft.com/office/drawing/2014/main" xmlns=""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Tree>
    <p:extLst>
      <p:ext uri="{BB962C8B-B14F-4D97-AF65-F5344CB8AC3E}">
        <p14:creationId xmlns:p14="http://schemas.microsoft.com/office/powerpoint/2010/main" val="32341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274D6-EB62-4926-9080-F4CC8C4725D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p>
        </p:txBody>
      </p:sp>
      <p:sp>
        <p:nvSpPr>
          <p:cNvPr id="3" name="Content Placeholder 2">
            <a:extLst>
              <a:ext uri="{FF2B5EF4-FFF2-40B4-BE49-F238E27FC236}">
                <a16:creationId xmlns:a16="http://schemas.microsoft.com/office/drawing/2014/main" xmlns=""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375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4ABEE-3A59-42A3-A30C-B56E5C775FF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p>
        </p:txBody>
      </p:sp>
      <p:sp>
        <p:nvSpPr>
          <p:cNvPr id="3" name="Content Placeholder 2">
            <a:extLst>
              <a:ext uri="{FF2B5EF4-FFF2-40B4-BE49-F238E27FC236}">
                <a16:creationId xmlns:a16="http://schemas.microsoft.com/office/drawing/2014/main" xmlns="" id="{2FE57D56-158A-4149-B503-E924DAC65CBE}"/>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8738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1DB682-CEEA-4032-9214-9A042198D83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p>
        </p:txBody>
      </p:sp>
      <p:sp>
        <p:nvSpPr>
          <p:cNvPr id="3" name="Content Placeholder 2">
            <a:extLst>
              <a:ext uri="{FF2B5EF4-FFF2-40B4-BE49-F238E27FC236}">
                <a16:creationId xmlns:a16="http://schemas.microsoft.com/office/drawing/2014/main" xmlns="" id="{103CA33B-03CA-4740-B0DD-0245C6537F62}"/>
              </a:ext>
            </a:extLst>
          </p:cNvPr>
          <p:cNvSpPr>
            <a:spLocks noGrp="1"/>
          </p:cNvSpPr>
          <p:nvPr>
            <p:ph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val="38412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6CEF5-3C9C-4384-8BBE-B261227C2B06}"/>
              </a:ext>
            </a:extLst>
          </p:cNvPr>
          <p:cNvSpPr>
            <a:spLocks noGrp="1"/>
          </p:cNvSpPr>
          <p:nvPr>
            <p:ph type="title"/>
          </p:nvPr>
        </p:nvSpPr>
        <p:spPr>
          <a:xfrm>
            <a:off x="609600" y="713231"/>
            <a:ext cx="10972800" cy="1143000"/>
          </a:xfrm>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xmlns="" id="{0C6525EC-ED44-48D9-87EB-75B49BA8F888}"/>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Also the data type of </a:t>
            </a:r>
            <a:r>
              <a:rPr lang="en-IN" sz="2400" dirty="0" err="1">
                <a:solidFill>
                  <a:schemeClr val="accent1">
                    <a:lumMod val="75000"/>
                  </a:schemeClr>
                </a:solidFill>
                <a:latin typeface="Century" panose="02040604050505020304" pitchFamily="18" charset="0"/>
                <a:ea typeface="Calibri" panose="020F0502020204030204" pitchFamily="34" charset="0"/>
              </a:rPr>
              <a:t>pin</a:t>
            </a:r>
            <a:r>
              <a:rPr lang="en-IN" sz="2400" dirty="0" err="1">
                <a:solidFill>
                  <a:schemeClr val="accent1">
                    <a:lumMod val="75000"/>
                  </a:schemeClr>
                </a:solidFill>
                <a:effectLst/>
                <a:latin typeface="Century" panose="02040604050505020304" pitchFamily="18" charset="0"/>
                <a:ea typeface="Calibri" panose="020F0502020204030204" pitchFamily="34" charset="0"/>
              </a:rPr>
              <a:t>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was integer type but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if I don’t change the datatype it will carry some wrong information and it may also affect my model accuracy.</a:t>
            </a: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xmlns="" id="{6D463DF3-F2F2-4BFF-8588-B4997504BD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 y="3924934"/>
            <a:ext cx="10972800" cy="1751457"/>
          </a:xfrm>
          <a:prstGeom prst="rect">
            <a:avLst/>
          </a:prstGeom>
          <a:noFill/>
          <a:ln>
            <a:noFill/>
          </a:ln>
        </p:spPr>
      </p:pic>
    </p:spTree>
    <p:extLst>
      <p:ext uri="{BB962C8B-B14F-4D97-AF65-F5344CB8AC3E}">
        <p14:creationId xmlns:p14="http://schemas.microsoft.com/office/powerpoint/2010/main" val="7952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256</TotalTime>
  <Words>1825</Words>
  <Application>Microsoft Office PowerPoint</Application>
  <PresentationFormat>Widescreen</PresentationFormat>
  <Paragraphs>119</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Calibri</vt:lpstr>
      <vt:lpstr>Century</vt:lpstr>
      <vt:lpstr>Century Gothic</vt:lpstr>
      <vt:lpstr>Palatino Linotype</vt:lpstr>
      <vt:lpstr>Symbol</vt:lpstr>
      <vt:lpstr>Times New Roman</vt:lpstr>
      <vt:lpstr>Wingdings</vt:lpstr>
      <vt:lpstr>Wingdings 2</vt:lpstr>
      <vt:lpstr>Presentation on brainstorming</vt:lpstr>
      <vt:lpstr>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amit.top80@gmail.com</cp:lastModifiedBy>
  <cp:revision>4</cp:revision>
  <dcterms:created xsi:type="dcterms:W3CDTF">2021-09-15T14:34:53Z</dcterms:created>
  <dcterms:modified xsi:type="dcterms:W3CDTF">2022-04-07T18:10:14Z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