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81" r:id="rId5"/>
    <p:sldId id="284" r:id="rId6"/>
    <p:sldId id="285" r:id="rId7"/>
    <p:sldId id="286" r:id="rId8"/>
    <p:sldId id="287" r:id="rId9"/>
    <p:sldId id="288" r:id="rId10"/>
    <p:sldId id="290" r:id="rId11"/>
    <p:sldId id="289" r:id="rId12"/>
    <p:sldId id="291" r:id="rId13"/>
    <p:sldId id="292" r:id="rId14"/>
    <p:sldId id="294" r:id="rId15"/>
    <p:sldId id="293" r:id="rId16"/>
    <p:sldId id="296" r:id="rId17"/>
    <p:sldId id="297" r:id="rId18"/>
    <p:sldId id="298" r:id="rId19"/>
    <p:sldId id="299" r:id="rId20"/>
    <p:sldId id="301" r:id="rId21"/>
    <p:sldId id="302" r:id="rId22"/>
    <p:sldId id="303" r:id="rId23"/>
    <p:sldId id="304" r:id="rId24"/>
    <p:sldId id="305" r:id="rId25"/>
    <p:sldId id="257" r:id="rId26"/>
    <p:sldId id="306" r:id="rId27"/>
    <p:sldId id="307" r:id="rId28"/>
    <p:sldId id="308" r:id="rId29"/>
    <p:sldId id="309" r:id="rId30"/>
    <p:sldId id="310" r:id="rId31"/>
    <p:sldId id="311" r:id="rId32"/>
    <p:sldId id="312" r:id="rId33"/>
    <p:sldId id="314" r:id="rId34"/>
    <p:sldId id="315" r:id="rId35"/>
    <p:sldId id="316" r:id="rId36"/>
    <p:sldId id="318" r:id="rId37"/>
    <p:sldId id="317" r:id="rId38"/>
    <p:sldId id="259" r:id="rId39"/>
    <p:sldId id="319" r:id="rId40"/>
    <p:sldId id="260" r:id="rId41"/>
    <p:sldId id="262" r:id="rId42"/>
    <p:sldId id="320" r:id="rId43"/>
    <p:sldId id="263" r:id="rId44"/>
    <p:sldId id="264" r:id="rId45"/>
    <p:sldId id="321" r:id="rId46"/>
    <p:sldId id="265" r:id="rId47"/>
    <p:sldId id="266" r:id="rId48"/>
    <p:sldId id="322" r:id="rId49"/>
    <p:sldId id="267" r:id="rId50"/>
    <p:sldId id="268" r:id="rId51"/>
    <p:sldId id="329" r:id="rId52"/>
    <p:sldId id="269" r:id="rId53"/>
    <p:sldId id="270" r:id="rId54"/>
    <p:sldId id="324" r:id="rId55"/>
    <p:sldId id="272" r:id="rId56"/>
    <p:sldId id="271" r:id="rId57"/>
    <p:sldId id="325" r:id="rId58"/>
    <p:sldId id="273" r:id="rId59"/>
    <p:sldId id="274" r:id="rId60"/>
    <p:sldId id="326" r:id="rId61"/>
    <p:sldId id="275" r:id="rId62"/>
    <p:sldId id="276" r:id="rId63"/>
    <p:sldId id="327" r:id="rId64"/>
    <p:sldId id="277" r:id="rId65"/>
    <p:sldId id="278" r:id="rId66"/>
    <p:sldId id="328" r:id="rId67"/>
    <p:sldId id="279" r:id="rId68"/>
    <p:sldId id="280" r:id="rId69"/>
    <p:sldId id="29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taxationindia.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Presentation for VIVA</a:t>
            </a:r>
            <a:endParaRPr lang="en-IN" dirty="0"/>
          </a:p>
        </p:txBody>
      </p:sp>
      <p:sp>
        <p:nvSpPr>
          <p:cNvPr id="3" name="Subtitle 2"/>
          <p:cNvSpPr>
            <a:spLocks noGrp="1"/>
          </p:cNvSpPr>
          <p:nvPr>
            <p:ph type="subTitle" idx="1"/>
          </p:nvPr>
        </p:nvSpPr>
        <p:spPr/>
        <p:txBody>
          <a:bodyPr/>
          <a:lstStyle/>
          <a:p>
            <a:r>
              <a:rPr lang="en-IN" dirty="0" smtClean="0"/>
              <a:t>By:Amit Kumar Dey</a:t>
            </a:r>
          </a:p>
          <a:p>
            <a:r>
              <a:rPr lang="en-IN" dirty="0" smtClean="0"/>
              <a:t>(HPGD/JL17/2454)</a:t>
            </a:r>
            <a:endParaRPr lang="en-IN" dirty="0"/>
          </a:p>
        </p:txBody>
      </p:sp>
    </p:spTree>
    <p:extLst>
      <p:ext uri="{BB962C8B-B14F-4D97-AF65-F5344CB8AC3E}">
        <p14:creationId xmlns:p14="http://schemas.microsoft.com/office/powerpoint/2010/main" val="1559583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Introduction to Supply Chain management contd.</a:t>
            </a:r>
            <a:endParaRPr lang="en-IN" dirty="0"/>
          </a:p>
        </p:txBody>
      </p:sp>
      <p:sp>
        <p:nvSpPr>
          <p:cNvPr id="3" name="Content Placeholder 2"/>
          <p:cNvSpPr>
            <a:spLocks noGrp="1"/>
          </p:cNvSpPr>
          <p:nvPr>
            <p:ph idx="1"/>
          </p:nvPr>
        </p:nvSpPr>
        <p:spPr>
          <a:xfrm>
            <a:off x="677334" y="2037807"/>
            <a:ext cx="8596668" cy="4003556"/>
          </a:xfrm>
        </p:spPr>
        <p:txBody>
          <a:bodyPr/>
          <a:lstStyle/>
          <a:p>
            <a:r>
              <a:rPr lang="en-IN" sz="2000" dirty="0" smtClean="0"/>
              <a:t>Logistics vs Supply Chain </a:t>
            </a:r>
          </a:p>
          <a:p>
            <a:r>
              <a:rPr lang="en-IN" sz="2000" dirty="0" smtClean="0"/>
              <a:t>Logistics in simple terms is flow to goods from producer to consumer.</a:t>
            </a:r>
          </a:p>
          <a:p>
            <a:r>
              <a:rPr lang="en-IN" sz="2000" dirty="0" smtClean="0"/>
              <a:t>Fundamentally logistics is noting but Store and move</a:t>
            </a:r>
          </a:p>
          <a:p>
            <a:r>
              <a:rPr lang="en-IN" sz="2000" dirty="0" smtClean="0"/>
              <a:t>Logistics: Flow of goods and materials, their management is basically supply chain management.</a:t>
            </a:r>
          </a:p>
          <a:p>
            <a:r>
              <a:rPr lang="en-IN" sz="2000" dirty="0" smtClean="0"/>
              <a:t>Logistics could be thought of a subset of Supply chain.</a:t>
            </a:r>
          </a:p>
          <a:p>
            <a:r>
              <a:rPr lang="en-IN" dirty="0" smtClean="0"/>
              <a:t>SCM has 4 primary Cycles</a:t>
            </a:r>
          </a:p>
          <a:p>
            <a:r>
              <a:rPr lang="en-IN" sz="2000" dirty="0" smtClean="0"/>
              <a:t>Customer order, Replenishment cycle, Manufacturing and procurement cycles.</a:t>
            </a:r>
          </a:p>
        </p:txBody>
      </p:sp>
    </p:spTree>
    <p:extLst>
      <p:ext uri="{BB962C8B-B14F-4D97-AF65-F5344CB8AC3E}">
        <p14:creationId xmlns:p14="http://schemas.microsoft.com/office/powerpoint/2010/main" val="428527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Introduction to Supply Chain management contd.</a:t>
            </a:r>
            <a:endParaRPr lang="en-IN" dirty="0"/>
          </a:p>
        </p:txBody>
      </p:sp>
      <p:sp>
        <p:nvSpPr>
          <p:cNvPr id="3" name="Content Placeholder 2"/>
          <p:cNvSpPr>
            <a:spLocks noGrp="1"/>
          </p:cNvSpPr>
          <p:nvPr>
            <p:ph idx="1"/>
          </p:nvPr>
        </p:nvSpPr>
        <p:spPr>
          <a:xfrm>
            <a:off x="677334" y="1930401"/>
            <a:ext cx="8596668" cy="4110962"/>
          </a:xfrm>
        </p:spPr>
        <p:txBody>
          <a:bodyPr/>
          <a:lstStyle/>
          <a:p>
            <a:r>
              <a:rPr lang="en-IN" dirty="0" smtClean="0"/>
              <a:t>Software prospective</a:t>
            </a:r>
          </a:p>
          <a:p>
            <a:pPr>
              <a:buFont typeface="Arial" panose="020B0604020202020204" pitchFamily="34" charset="0"/>
              <a:buChar char="•"/>
            </a:pPr>
            <a:r>
              <a:rPr lang="en-IN" dirty="0" smtClean="0"/>
              <a:t>SRM-Supply Relation Management: Sourcing, negotiations.</a:t>
            </a:r>
          </a:p>
          <a:p>
            <a:pPr>
              <a:buFont typeface="Arial" panose="020B0604020202020204" pitchFamily="34" charset="0"/>
              <a:buChar char="•"/>
            </a:pPr>
            <a:r>
              <a:rPr lang="en-IN" dirty="0" err="1" smtClean="0"/>
              <a:t>iSCM</a:t>
            </a:r>
            <a:r>
              <a:rPr lang="en-IN" dirty="0" smtClean="0"/>
              <a:t>- Internal Supply Chain Management: Supply Planning, Fulfilment</a:t>
            </a:r>
          </a:p>
          <a:p>
            <a:pPr>
              <a:buFont typeface="Arial" panose="020B0604020202020204" pitchFamily="34" charset="0"/>
              <a:buChar char="•"/>
            </a:pPr>
            <a:r>
              <a:rPr lang="en-IN" dirty="0" smtClean="0"/>
              <a:t>CRM-Customer Relationship Management, Marketing, Call centres.</a:t>
            </a:r>
          </a:p>
          <a:p>
            <a:r>
              <a:rPr lang="en-IN" dirty="0" smtClean="0"/>
              <a:t>Challenges: Data capturing and storing, uncertainty of market, buying pattern might change.</a:t>
            </a:r>
          </a:p>
          <a:p>
            <a:r>
              <a:rPr lang="en-IN" dirty="0" smtClean="0"/>
              <a:t>Current trends:</a:t>
            </a:r>
          </a:p>
          <a:p>
            <a:pPr>
              <a:buFont typeface="Arial" panose="020B0604020202020204" pitchFamily="34" charset="0"/>
              <a:buChar char="•"/>
            </a:pPr>
            <a:r>
              <a:rPr lang="en-IN" dirty="0" smtClean="0"/>
              <a:t>India`s logistics sector has a market cap of $200 by 2020.</a:t>
            </a:r>
          </a:p>
          <a:p>
            <a:pPr>
              <a:buFont typeface="Arial" panose="020B0604020202020204" pitchFamily="34" charset="0"/>
              <a:buChar char="•"/>
            </a:pPr>
            <a:r>
              <a:rPr lang="en-IN" dirty="0" smtClean="0"/>
              <a:t>Warehouse industry is estimated to grow by 25%.</a:t>
            </a:r>
          </a:p>
          <a:p>
            <a:pPr>
              <a:buFont typeface="Arial" panose="020B0604020202020204" pitchFamily="34" charset="0"/>
              <a:buChar char="•"/>
            </a:pPr>
            <a:r>
              <a:rPr lang="en-IN" dirty="0" smtClean="0"/>
              <a:t>Growth in e-Commerce.</a:t>
            </a:r>
            <a:endParaRPr lang="en-IN" dirty="0"/>
          </a:p>
        </p:txBody>
      </p:sp>
    </p:spTree>
    <p:extLst>
      <p:ext uri="{BB962C8B-B14F-4D97-AF65-F5344CB8AC3E}">
        <p14:creationId xmlns:p14="http://schemas.microsoft.com/office/powerpoint/2010/main" val="396080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95703"/>
          </a:xfrm>
        </p:spPr>
        <p:txBody>
          <a:bodyPr>
            <a:normAutofit/>
          </a:bodyPr>
          <a:lstStyle/>
          <a:p>
            <a:r>
              <a:rPr lang="en-IN" dirty="0" smtClean="0"/>
              <a:t>									</a:t>
            </a:r>
            <a:br>
              <a:rPr lang="en-IN" dirty="0" smtClean="0"/>
            </a:br>
            <a:r>
              <a:rPr lang="en-IN" dirty="0"/>
              <a:t/>
            </a:r>
            <a:br>
              <a:rPr lang="en-IN" dirty="0"/>
            </a:br>
            <a:r>
              <a:rPr lang="en-IN" dirty="0" smtClean="0"/>
              <a:t>									</a:t>
            </a:r>
            <a:br>
              <a:rPr lang="en-IN" dirty="0" smtClean="0"/>
            </a:br>
            <a:r>
              <a:rPr lang="en-IN" dirty="0"/>
              <a:t/>
            </a:r>
            <a:br>
              <a:rPr lang="en-IN" dirty="0"/>
            </a:br>
            <a:r>
              <a:rPr lang="en-IN" dirty="0" smtClean="0"/>
              <a:t>									3</a:t>
            </a:r>
            <a:br>
              <a:rPr lang="en-IN" dirty="0" smtClean="0"/>
            </a:br>
            <a:r>
              <a:rPr lang="en-IN" dirty="0" smtClean="0"/>
              <a:t>			Application of IT in Retailing</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sz="1800" dirty="0" smtClean="0"/>
              <a:t>Ravi </a:t>
            </a:r>
            <a:r>
              <a:rPr lang="en-IN" sz="1800" dirty="0" err="1" smtClean="0"/>
              <a:t>Ranjan</a:t>
            </a:r>
            <a:r>
              <a:rPr lang="en-IN" sz="1800" dirty="0" smtClean="0"/>
              <a:t> Sharma</a:t>
            </a:r>
            <a:endParaRPr lang="en-IN" dirty="0"/>
          </a:p>
        </p:txBody>
      </p:sp>
    </p:spTree>
    <p:extLst>
      <p:ext uri="{BB962C8B-B14F-4D97-AF65-F5344CB8AC3E}">
        <p14:creationId xmlns:p14="http://schemas.microsoft.com/office/powerpoint/2010/main" val="407961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Application of IT in Retailing</a:t>
            </a:r>
            <a:endParaRPr lang="en-IN" dirty="0"/>
          </a:p>
        </p:txBody>
      </p:sp>
      <p:sp>
        <p:nvSpPr>
          <p:cNvPr id="3" name="Content Placeholder 2"/>
          <p:cNvSpPr>
            <a:spLocks noGrp="1"/>
          </p:cNvSpPr>
          <p:nvPr>
            <p:ph idx="1"/>
          </p:nvPr>
        </p:nvSpPr>
        <p:spPr>
          <a:xfrm>
            <a:off x="677334" y="1802673"/>
            <a:ext cx="8596668" cy="4238689"/>
          </a:xfrm>
        </p:spPr>
        <p:txBody>
          <a:bodyPr>
            <a:normAutofit/>
          </a:bodyPr>
          <a:lstStyle/>
          <a:p>
            <a:r>
              <a:rPr lang="en-IN" sz="2000" dirty="0" smtClean="0"/>
              <a:t>IT provides fast customer check out process as sensors, scan merchandise instantly and credit card payments by the use of technology.</a:t>
            </a:r>
          </a:p>
          <a:p>
            <a:r>
              <a:rPr lang="en-IN" sz="2000" dirty="0" smtClean="0"/>
              <a:t>At operating level EDI(Electronic Data Interchange) connects vendors, stores.</a:t>
            </a:r>
          </a:p>
          <a:p>
            <a:r>
              <a:rPr lang="en-IN" sz="2000" dirty="0" smtClean="0"/>
              <a:t>EDI  is used to transfer document such as purchase order, BOM (Bill of Materials) etc. electronically.</a:t>
            </a:r>
          </a:p>
          <a:p>
            <a:r>
              <a:rPr lang="en-IN" sz="2000" dirty="0" smtClean="0"/>
              <a:t>Internet B2C(Business to consumer)</a:t>
            </a:r>
          </a:p>
          <a:p>
            <a:r>
              <a:rPr lang="en-IN" sz="2000" dirty="0" smtClean="0"/>
              <a:t>Amazon is a good example who has recently started services in India, it serves 17 million users in around 150 countries.</a:t>
            </a:r>
          </a:p>
          <a:p>
            <a:endParaRPr lang="en-IN" sz="2000" dirty="0"/>
          </a:p>
        </p:txBody>
      </p:sp>
    </p:spTree>
    <p:extLst>
      <p:ext uri="{BB962C8B-B14F-4D97-AF65-F5344CB8AC3E}">
        <p14:creationId xmlns:p14="http://schemas.microsoft.com/office/powerpoint/2010/main" val="235859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Application of IT in Retailing</a:t>
            </a:r>
            <a:br>
              <a:rPr lang="en-IN" dirty="0" smtClean="0"/>
            </a:br>
            <a:r>
              <a:rPr lang="en-IN" dirty="0" smtClean="0"/>
              <a:t>contd.</a:t>
            </a:r>
            <a:endParaRPr lang="en-IN" dirty="0"/>
          </a:p>
        </p:txBody>
      </p:sp>
      <p:sp>
        <p:nvSpPr>
          <p:cNvPr id="3" name="Content Placeholder 2"/>
          <p:cNvSpPr>
            <a:spLocks noGrp="1"/>
          </p:cNvSpPr>
          <p:nvPr>
            <p:ph idx="1"/>
          </p:nvPr>
        </p:nvSpPr>
        <p:spPr/>
        <p:txBody>
          <a:bodyPr>
            <a:normAutofit/>
          </a:bodyPr>
          <a:lstStyle/>
          <a:p>
            <a:r>
              <a:rPr lang="en-IN" sz="2000" dirty="0" smtClean="0"/>
              <a:t>ERP software such as SAP and Oracle apps integrates and processes data of an organisation into a unified system.</a:t>
            </a:r>
          </a:p>
          <a:p>
            <a:r>
              <a:rPr lang="en-IN" sz="2000" dirty="0" smtClean="0"/>
              <a:t>It helps B2B (Business to Business) models.</a:t>
            </a:r>
          </a:p>
          <a:p>
            <a:r>
              <a:rPr lang="en-IN" sz="2000" dirty="0" smtClean="0"/>
              <a:t>Barcode Scanning:</a:t>
            </a:r>
          </a:p>
          <a:p>
            <a:pPr>
              <a:buFont typeface="Arial" panose="020B0604020202020204" pitchFamily="34" charset="0"/>
              <a:buChar char="•"/>
            </a:pPr>
            <a:r>
              <a:rPr lang="en-IN" sz="2000" dirty="0" smtClean="0"/>
              <a:t>We have various barcode scanning hardware which could scan variety of goods in shopping centres and other retail outlets.</a:t>
            </a:r>
          </a:p>
          <a:p>
            <a:pPr>
              <a:buFont typeface="Arial" panose="020B0604020202020204" pitchFamily="34" charset="0"/>
              <a:buChar char="•"/>
            </a:pPr>
            <a:r>
              <a:rPr lang="en-IN" sz="2000" dirty="0" smtClean="0"/>
              <a:t>It encodes data with a pattern of black bars and white spaces.</a:t>
            </a:r>
          </a:p>
          <a:p>
            <a:r>
              <a:rPr lang="en-IN" sz="2000" dirty="0" smtClean="0"/>
              <a:t>RFID</a:t>
            </a:r>
            <a:r>
              <a:rPr lang="en-IN" sz="2000" dirty="0" smtClean="0">
                <a:sym typeface="Wingdings" panose="05000000000000000000" pitchFamily="2" charset="2"/>
              </a:rPr>
              <a:t>(Radio-frequency identification) it remotely receives data using tags</a:t>
            </a:r>
            <a:endParaRPr lang="en-IN" sz="2000" dirty="0"/>
          </a:p>
        </p:txBody>
      </p:sp>
    </p:spTree>
    <p:extLst>
      <p:ext uri="{BB962C8B-B14F-4D97-AF65-F5344CB8AC3E}">
        <p14:creationId xmlns:p14="http://schemas.microsoft.com/office/powerpoint/2010/main" val="332824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Application of IT in Retailing</a:t>
            </a:r>
            <a:br>
              <a:rPr lang="en-IN" dirty="0" smtClean="0"/>
            </a:br>
            <a:r>
              <a:rPr lang="en-IN" dirty="0" smtClean="0"/>
              <a:t>contd.</a:t>
            </a:r>
            <a:endParaRPr lang="en-IN" dirty="0"/>
          </a:p>
        </p:txBody>
      </p:sp>
      <p:sp>
        <p:nvSpPr>
          <p:cNvPr id="3" name="Content Placeholder 2"/>
          <p:cNvSpPr>
            <a:spLocks noGrp="1"/>
          </p:cNvSpPr>
          <p:nvPr>
            <p:ph idx="1"/>
          </p:nvPr>
        </p:nvSpPr>
        <p:spPr/>
        <p:txBody>
          <a:bodyPr>
            <a:normAutofit/>
          </a:bodyPr>
          <a:lstStyle/>
          <a:p>
            <a:r>
              <a:rPr lang="en-IN" sz="2000" b="1" dirty="0" smtClean="0"/>
              <a:t>Benefits:</a:t>
            </a:r>
          </a:p>
          <a:p>
            <a:pPr>
              <a:buFont typeface="Arial" panose="020B0604020202020204" pitchFamily="34" charset="0"/>
              <a:buChar char="•"/>
            </a:pPr>
            <a:r>
              <a:rPr lang="en-IN" sz="2000" dirty="0" smtClean="0"/>
              <a:t>Elimination of paperwork.</a:t>
            </a:r>
          </a:p>
          <a:p>
            <a:pPr>
              <a:buFont typeface="Arial" panose="020B0604020202020204" pitchFamily="34" charset="0"/>
              <a:buChar char="•"/>
            </a:pPr>
            <a:r>
              <a:rPr lang="en-IN" sz="2000" dirty="0" smtClean="0"/>
              <a:t>Availability of information on demand.</a:t>
            </a:r>
          </a:p>
          <a:p>
            <a:pPr>
              <a:buFont typeface="Arial" panose="020B0604020202020204" pitchFamily="34" charset="0"/>
              <a:buChar char="•"/>
            </a:pPr>
            <a:r>
              <a:rPr lang="en-IN" sz="2000" dirty="0" smtClean="0"/>
              <a:t>Faster communication and response.</a:t>
            </a:r>
          </a:p>
          <a:p>
            <a:pPr>
              <a:buFont typeface="Arial" panose="020B0604020202020204" pitchFamily="34" charset="0"/>
              <a:buChar char="•"/>
            </a:pPr>
            <a:r>
              <a:rPr lang="en-IN" sz="2000" dirty="0" smtClean="0"/>
              <a:t>Efficient record keeping.</a:t>
            </a:r>
          </a:p>
          <a:p>
            <a:r>
              <a:rPr lang="en-IN" sz="2000" b="1" dirty="0" smtClean="0"/>
              <a:t>Problems:</a:t>
            </a:r>
          </a:p>
          <a:p>
            <a:pPr>
              <a:buFont typeface="Arial" panose="020B0604020202020204" pitchFamily="34" charset="0"/>
              <a:buChar char="•"/>
            </a:pPr>
            <a:r>
              <a:rPr lang="en-IN" sz="2000" dirty="0" smtClean="0"/>
              <a:t>High Cost.</a:t>
            </a:r>
          </a:p>
          <a:p>
            <a:pPr>
              <a:buFont typeface="Arial" panose="020B0604020202020204" pitchFamily="34" charset="0"/>
              <a:buChar char="•"/>
            </a:pPr>
            <a:r>
              <a:rPr lang="en-IN" sz="2000" dirty="0" smtClean="0"/>
              <a:t>Resistance to implementation by employees.</a:t>
            </a:r>
          </a:p>
          <a:p>
            <a:pPr>
              <a:buFont typeface="Arial" panose="020B0604020202020204" pitchFamily="34" charset="0"/>
              <a:buChar char="•"/>
            </a:pPr>
            <a:r>
              <a:rPr lang="en-IN" sz="2000" dirty="0" smtClean="0"/>
              <a:t>Training required.</a:t>
            </a:r>
            <a:endParaRPr lang="en-IN" sz="2000" dirty="0"/>
          </a:p>
        </p:txBody>
      </p:sp>
    </p:spTree>
    <p:extLst>
      <p:ext uri="{BB962C8B-B14F-4D97-AF65-F5344CB8AC3E}">
        <p14:creationId xmlns:p14="http://schemas.microsoft.com/office/powerpoint/2010/main" val="401345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599"/>
            <a:ext cx="8596668" cy="5347063"/>
          </a:xfrm>
        </p:spPr>
        <p:txBody>
          <a:bodyPr>
            <a:normAutofit fontScale="90000"/>
          </a:bodyPr>
          <a:lstStyle/>
          <a:p>
            <a:r>
              <a:rPr lang="en-IN" dirty="0" smtClean="0"/>
              <a:t/>
            </a:r>
            <a:br>
              <a:rPr lang="en-IN" dirty="0" smtClean="0"/>
            </a:br>
            <a:r>
              <a:rPr lang="en-IN" dirty="0" smtClean="0"/>
              <a:t>									</a:t>
            </a:r>
            <a:br>
              <a:rPr lang="en-IN" dirty="0" smtClean="0"/>
            </a:br>
            <a:r>
              <a:rPr lang="en-IN" dirty="0"/>
              <a:t/>
            </a:r>
            <a:br>
              <a:rPr lang="en-IN" dirty="0"/>
            </a:br>
            <a:r>
              <a:rPr lang="en-IN" dirty="0"/>
              <a:t>	</a:t>
            </a:r>
            <a:r>
              <a:rPr lang="en-IN" dirty="0" smtClean="0"/>
              <a:t>								4</a:t>
            </a:r>
            <a:br>
              <a:rPr lang="en-IN" dirty="0" smtClean="0"/>
            </a:br>
            <a:r>
              <a:rPr lang="en-IN" dirty="0" smtClean="0"/>
              <a:t>						Personal Budgeting</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Prof. Raj Kumar</a:t>
            </a:r>
            <a:endParaRPr lang="en-IN" dirty="0"/>
          </a:p>
        </p:txBody>
      </p:sp>
    </p:spTree>
    <p:extLst>
      <p:ext uri="{BB962C8B-B14F-4D97-AF65-F5344CB8AC3E}">
        <p14:creationId xmlns:p14="http://schemas.microsoft.com/office/powerpoint/2010/main" val="215274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a:t>
            </a:r>
            <a:r>
              <a:rPr lang="en-IN" dirty="0"/>
              <a:t> Personal Budgeting</a:t>
            </a:r>
          </a:p>
        </p:txBody>
      </p:sp>
      <p:sp>
        <p:nvSpPr>
          <p:cNvPr id="3" name="Content Placeholder 2"/>
          <p:cNvSpPr>
            <a:spLocks noGrp="1"/>
          </p:cNvSpPr>
          <p:nvPr>
            <p:ph idx="1"/>
          </p:nvPr>
        </p:nvSpPr>
        <p:spPr>
          <a:xfrm>
            <a:off x="677334" y="1567543"/>
            <a:ext cx="8596668" cy="4473819"/>
          </a:xfrm>
        </p:spPr>
        <p:txBody>
          <a:bodyPr>
            <a:normAutofit/>
          </a:bodyPr>
          <a:lstStyle/>
          <a:p>
            <a:r>
              <a:rPr lang="en-IN" sz="2000" dirty="0" smtClean="0"/>
              <a:t>Most people have only a vague idea of where money goes, but they generally we find that they are not able to track their money.</a:t>
            </a:r>
          </a:p>
          <a:p>
            <a:r>
              <a:rPr lang="en-IN" sz="2000" dirty="0" smtClean="0"/>
              <a:t>What is Budget.</a:t>
            </a:r>
          </a:p>
          <a:p>
            <a:pPr>
              <a:buFont typeface="Arial" panose="020B0604020202020204" pitchFamily="34" charset="0"/>
              <a:buChar char="•"/>
            </a:pPr>
            <a:r>
              <a:rPr lang="en-IN" sz="2000" dirty="0" smtClean="0"/>
              <a:t>It is the itemized summary of likely income and expenses.</a:t>
            </a:r>
          </a:p>
          <a:p>
            <a:pPr>
              <a:buFont typeface="Arial" panose="020B0604020202020204" pitchFamily="34" charset="0"/>
              <a:buChar char="•"/>
            </a:pPr>
            <a:r>
              <a:rPr lang="en-IN" sz="2000" dirty="0" smtClean="0"/>
              <a:t>A plan of coordination of resources and expenditures.</a:t>
            </a:r>
          </a:p>
          <a:p>
            <a:pPr>
              <a:buFont typeface="Arial" panose="020B0604020202020204" pitchFamily="34" charset="0"/>
              <a:buChar char="•"/>
            </a:pPr>
            <a:r>
              <a:rPr lang="en-IN" sz="2000" dirty="0" smtClean="0"/>
              <a:t>It provides a concrete, organised and easily understood breakdown of how much money is coming in and how much going out.</a:t>
            </a:r>
          </a:p>
          <a:p>
            <a:pPr>
              <a:buFont typeface="Arial" panose="020B0604020202020204" pitchFamily="34" charset="0"/>
              <a:buChar char="•"/>
            </a:pPr>
            <a:r>
              <a:rPr lang="en-IN" sz="2000" dirty="0" smtClean="0"/>
              <a:t>It will help us prioritise our spending and saving.</a:t>
            </a:r>
          </a:p>
          <a:p>
            <a:r>
              <a:rPr lang="en-IN" sz="2000" dirty="0" smtClean="0"/>
              <a:t>Importance: Identifies financial goals, manages your money, directs  money flow, increase saving, giving you financial security. </a:t>
            </a:r>
            <a:endParaRPr lang="en-IN" sz="2000" dirty="0"/>
          </a:p>
          <a:p>
            <a:pPr marL="0" indent="0">
              <a:buNone/>
            </a:pPr>
            <a:endParaRPr lang="en-IN" sz="2000" dirty="0"/>
          </a:p>
        </p:txBody>
      </p:sp>
    </p:spTree>
    <p:extLst>
      <p:ext uri="{BB962C8B-B14F-4D97-AF65-F5344CB8AC3E}">
        <p14:creationId xmlns:p14="http://schemas.microsoft.com/office/powerpoint/2010/main" val="268299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Personal </a:t>
            </a:r>
            <a:r>
              <a:rPr lang="en-IN" dirty="0" smtClean="0"/>
              <a:t>Budgeting contd.</a:t>
            </a:r>
            <a:endParaRPr lang="en-IN" dirty="0"/>
          </a:p>
        </p:txBody>
      </p:sp>
      <p:sp>
        <p:nvSpPr>
          <p:cNvPr id="3" name="Content Placeholder 2"/>
          <p:cNvSpPr>
            <a:spLocks noGrp="1"/>
          </p:cNvSpPr>
          <p:nvPr>
            <p:ph idx="1"/>
          </p:nvPr>
        </p:nvSpPr>
        <p:spPr>
          <a:xfrm>
            <a:off x="677334" y="1645921"/>
            <a:ext cx="8596668" cy="4395442"/>
          </a:xfrm>
        </p:spPr>
        <p:txBody>
          <a:bodyPr>
            <a:normAutofit/>
          </a:bodyPr>
          <a:lstStyle/>
          <a:p>
            <a:r>
              <a:rPr lang="en-IN" sz="2000" dirty="0" smtClean="0"/>
              <a:t>Without budget you may be at risk.</a:t>
            </a:r>
          </a:p>
          <a:p>
            <a:r>
              <a:rPr lang="en-IN" sz="2000" dirty="0" smtClean="0"/>
              <a:t>No Investment ideas. </a:t>
            </a:r>
          </a:p>
          <a:p>
            <a:r>
              <a:rPr lang="en-IN" sz="2000" dirty="0" smtClean="0"/>
              <a:t>Surviving month to month.</a:t>
            </a:r>
          </a:p>
          <a:p>
            <a:r>
              <a:rPr lang="en-IN" sz="2000" dirty="0" smtClean="0"/>
              <a:t>Steps 1 to Personal Budgeting:</a:t>
            </a:r>
          </a:p>
          <a:p>
            <a:pPr>
              <a:buFont typeface="Arial" panose="020B0604020202020204" pitchFamily="34" charset="0"/>
              <a:buChar char="•"/>
            </a:pPr>
            <a:r>
              <a:rPr lang="en-IN" sz="2000" dirty="0" smtClean="0"/>
              <a:t>Choose a system</a:t>
            </a:r>
          </a:p>
          <a:p>
            <a:pPr>
              <a:buFont typeface="Arial" panose="020B0604020202020204" pitchFamily="34" charset="0"/>
              <a:buChar char="•"/>
            </a:pPr>
            <a:r>
              <a:rPr lang="en-IN" sz="2000" dirty="0" smtClean="0"/>
              <a:t>Determine how will you track information (Weekly/Monthly).</a:t>
            </a:r>
          </a:p>
          <a:p>
            <a:r>
              <a:rPr lang="en-IN" sz="2000" dirty="0" smtClean="0"/>
              <a:t>Step 2:</a:t>
            </a:r>
          </a:p>
          <a:p>
            <a:pPr>
              <a:buFont typeface="Arial" panose="020B0604020202020204" pitchFamily="34" charset="0"/>
              <a:buChar char="•"/>
            </a:pPr>
            <a:r>
              <a:rPr lang="en-IN" sz="2000" dirty="0" smtClean="0"/>
              <a:t>Determine your income.</a:t>
            </a:r>
          </a:p>
          <a:p>
            <a:pPr>
              <a:buFont typeface="Arial" panose="020B0604020202020204" pitchFamily="34" charset="0"/>
              <a:buChar char="•"/>
            </a:pPr>
            <a:r>
              <a:rPr lang="en-IN" sz="2000" dirty="0" smtClean="0"/>
              <a:t>Calculate income from various sources like salary, interest etc. </a:t>
            </a:r>
            <a:endParaRPr lang="en-IN" sz="2000" dirty="0"/>
          </a:p>
        </p:txBody>
      </p:sp>
    </p:spTree>
    <p:extLst>
      <p:ext uri="{BB962C8B-B14F-4D97-AF65-F5344CB8AC3E}">
        <p14:creationId xmlns:p14="http://schemas.microsoft.com/office/powerpoint/2010/main" val="136815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Personal </a:t>
            </a:r>
            <a:r>
              <a:rPr lang="en-IN" dirty="0" smtClean="0"/>
              <a:t>Budgeting contd.</a:t>
            </a:r>
            <a:endParaRPr lang="en-IN" dirty="0"/>
          </a:p>
        </p:txBody>
      </p:sp>
      <p:sp>
        <p:nvSpPr>
          <p:cNvPr id="3" name="Content Placeholder 2"/>
          <p:cNvSpPr>
            <a:spLocks noGrp="1"/>
          </p:cNvSpPr>
          <p:nvPr>
            <p:ph idx="1"/>
          </p:nvPr>
        </p:nvSpPr>
        <p:spPr/>
        <p:txBody>
          <a:bodyPr/>
          <a:lstStyle/>
          <a:p>
            <a:r>
              <a:rPr lang="en-IN" dirty="0" smtClean="0"/>
              <a:t>Step 3:</a:t>
            </a:r>
          </a:p>
          <a:p>
            <a:pPr>
              <a:buFont typeface="Arial" panose="020B0604020202020204" pitchFamily="34" charset="0"/>
              <a:buChar char="•"/>
            </a:pPr>
            <a:r>
              <a:rPr lang="en-IN" dirty="0" smtClean="0"/>
              <a:t>Determine your expenses.</a:t>
            </a:r>
          </a:p>
          <a:p>
            <a:pPr>
              <a:buFont typeface="Arial" panose="020B0604020202020204" pitchFamily="34" charset="0"/>
              <a:buChar char="•"/>
            </a:pPr>
            <a:r>
              <a:rPr lang="en-IN" dirty="0" smtClean="0"/>
              <a:t>This is most important step to do.</a:t>
            </a:r>
          </a:p>
          <a:p>
            <a:pPr>
              <a:buFont typeface="Arial" panose="020B0604020202020204" pitchFamily="34" charset="0"/>
              <a:buChar char="•"/>
            </a:pPr>
            <a:r>
              <a:rPr lang="en-IN" b="1" dirty="0" smtClean="0"/>
              <a:t>Categories</a:t>
            </a:r>
          </a:p>
          <a:p>
            <a:pPr>
              <a:buFont typeface="Arial" panose="020B0604020202020204" pitchFamily="34" charset="0"/>
              <a:buChar char="•"/>
            </a:pPr>
            <a:r>
              <a:rPr lang="en-IN" dirty="0" smtClean="0"/>
              <a:t>Fixed Expenses: Loan, Home EMI, Taxes, Savings</a:t>
            </a:r>
          </a:p>
          <a:p>
            <a:pPr>
              <a:buFont typeface="Arial" panose="020B0604020202020204" pitchFamily="34" charset="0"/>
              <a:buChar char="•"/>
            </a:pPr>
            <a:r>
              <a:rPr lang="en-IN" dirty="0" smtClean="0"/>
              <a:t>Variable Expenses: Fuel, Transport, Repairs, phone bills.</a:t>
            </a:r>
          </a:p>
          <a:p>
            <a:pPr>
              <a:buFont typeface="Arial" panose="020B0604020202020204" pitchFamily="34" charset="0"/>
              <a:buChar char="•"/>
            </a:pPr>
            <a:r>
              <a:rPr lang="en-IN" dirty="0" smtClean="0"/>
              <a:t>Discretionary expenses: Vacations, gifts, recreation.</a:t>
            </a:r>
          </a:p>
          <a:p>
            <a:pPr>
              <a:buFont typeface="Arial" panose="020B0604020202020204" pitchFamily="34" charset="0"/>
              <a:buChar char="•"/>
            </a:pPr>
            <a:r>
              <a:rPr lang="en-IN" dirty="0" smtClean="0"/>
              <a:t>Track them for 2-3 months, do not change your habits.</a:t>
            </a:r>
          </a:p>
        </p:txBody>
      </p:sp>
    </p:spTree>
    <p:extLst>
      <p:ext uri="{BB962C8B-B14F-4D97-AF65-F5344CB8AC3E}">
        <p14:creationId xmlns:p14="http://schemas.microsoft.com/office/powerpoint/2010/main" val="231311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Undertaking</a:t>
            </a:r>
            <a:endParaRPr lang="en-IN" dirty="0"/>
          </a:p>
        </p:txBody>
      </p:sp>
      <p:sp>
        <p:nvSpPr>
          <p:cNvPr id="3" name="Content Placeholder 2"/>
          <p:cNvSpPr>
            <a:spLocks noGrp="1"/>
          </p:cNvSpPr>
          <p:nvPr>
            <p:ph idx="1"/>
          </p:nvPr>
        </p:nvSpPr>
        <p:spPr>
          <a:xfrm>
            <a:off x="677334" y="1515291"/>
            <a:ext cx="8596668" cy="4526072"/>
          </a:xfrm>
        </p:spPr>
        <p:txBody>
          <a:bodyPr>
            <a:normAutofit/>
          </a:bodyPr>
          <a:lstStyle/>
          <a:p>
            <a:r>
              <a:rPr lang="en-IN" sz="2000" dirty="0" smtClean="0"/>
              <a:t>I Amit Kumar Dey having admission number HPGD/JL17/2454 declare that, this We Like project is done by my own as a part of the syllabus.</a:t>
            </a:r>
          </a:p>
          <a:p>
            <a:r>
              <a:rPr lang="en-IN" sz="2000" dirty="0" smtClean="0"/>
              <a:t>I further declare that this project has been prepared personally by me after viewing the content under “We Tube”, “We Lounge” and “Newswire” and is not sourced from any other sources.</a:t>
            </a:r>
          </a:p>
          <a:p>
            <a:r>
              <a:rPr lang="en-IN" sz="2000" dirty="0" smtClean="0"/>
              <a:t>I understand that, any such malpractice will result into I being </a:t>
            </a:r>
            <a:r>
              <a:rPr lang="en-IN" sz="2000" dirty="0"/>
              <a:t>d</a:t>
            </a:r>
            <a:r>
              <a:rPr lang="en-IN" sz="2000" dirty="0" smtClean="0"/>
              <a:t>ebarred from subject viva and will be considered fail for the subject. I also understand that I will face serious consequences and my admission to the program will be cancelled without notice. I might have to face legal action, if I follow such practice.</a:t>
            </a:r>
          </a:p>
          <a:p>
            <a:r>
              <a:rPr lang="en-IN" sz="2000" dirty="0" smtClean="0"/>
              <a:t>I hereby abide to take the viva faculty`s decision as final for evaluation of this project.</a:t>
            </a:r>
            <a:endParaRPr lang="en-IN" sz="2000" dirty="0"/>
          </a:p>
        </p:txBody>
      </p:sp>
    </p:spTree>
    <p:extLst>
      <p:ext uri="{BB962C8B-B14F-4D97-AF65-F5344CB8AC3E}">
        <p14:creationId xmlns:p14="http://schemas.microsoft.com/office/powerpoint/2010/main" val="84384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Personal </a:t>
            </a:r>
            <a:r>
              <a:rPr lang="en-IN" dirty="0" smtClean="0"/>
              <a:t>Budgeting contd.</a:t>
            </a:r>
            <a:endParaRPr lang="en-IN" dirty="0"/>
          </a:p>
        </p:txBody>
      </p:sp>
      <p:sp>
        <p:nvSpPr>
          <p:cNvPr id="3" name="Content Placeholder 2"/>
          <p:cNvSpPr>
            <a:spLocks noGrp="1"/>
          </p:cNvSpPr>
          <p:nvPr>
            <p:ph idx="1"/>
          </p:nvPr>
        </p:nvSpPr>
        <p:spPr>
          <a:xfrm>
            <a:off x="677334" y="1580607"/>
            <a:ext cx="8596668" cy="4460756"/>
          </a:xfrm>
        </p:spPr>
        <p:txBody>
          <a:bodyPr/>
          <a:lstStyle/>
          <a:p>
            <a:r>
              <a:rPr lang="en-IN" dirty="0" smtClean="0"/>
              <a:t>Step 4:</a:t>
            </a:r>
          </a:p>
          <a:p>
            <a:pPr>
              <a:buFont typeface="Arial" panose="020B0604020202020204" pitchFamily="34" charset="0"/>
              <a:buChar char="•"/>
            </a:pPr>
            <a:r>
              <a:rPr lang="en-IN" dirty="0" smtClean="0"/>
              <a:t>Compare your income and expenses.</a:t>
            </a:r>
          </a:p>
          <a:p>
            <a:pPr>
              <a:buFont typeface="Arial" panose="020B0604020202020204" pitchFamily="34" charset="0"/>
              <a:buChar char="•"/>
            </a:pPr>
            <a:r>
              <a:rPr lang="en-IN" dirty="0" smtClean="0"/>
              <a:t>How much money is coming in ?</a:t>
            </a:r>
          </a:p>
          <a:p>
            <a:pPr>
              <a:buFont typeface="Arial" panose="020B0604020202020204" pitchFamily="34" charset="0"/>
              <a:buChar char="•"/>
            </a:pPr>
            <a:r>
              <a:rPr lang="en-IN" dirty="0" smtClean="0"/>
              <a:t>Where it is going out?</a:t>
            </a:r>
          </a:p>
          <a:p>
            <a:pPr>
              <a:buFont typeface="Arial" panose="020B0604020202020204" pitchFamily="34" charset="0"/>
              <a:buChar char="•"/>
            </a:pPr>
            <a:r>
              <a:rPr lang="en-IN" dirty="0" smtClean="0"/>
              <a:t>Check if expenses exceeds income change your habits.</a:t>
            </a:r>
          </a:p>
          <a:p>
            <a:r>
              <a:rPr lang="en-IN" dirty="0" smtClean="0"/>
              <a:t>Step 5:</a:t>
            </a:r>
          </a:p>
          <a:p>
            <a:pPr>
              <a:buFont typeface="Arial" panose="020B0604020202020204" pitchFamily="34" charset="0"/>
              <a:buChar char="•"/>
            </a:pPr>
            <a:r>
              <a:rPr lang="en-IN" dirty="0" smtClean="0"/>
              <a:t>Now you have clear snapshot of your financial goals.</a:t>
            </a:r>
          </a:p>
          <a:p>
            <a:pPr>
              <a:buFont typeface="Arial" panose="020B0604020202020204" pitchFamily="34" charset="0"/>
              <a:buChar char="•"/>
            </a:pPr>
            <a:r>
              <a:rPr lang="en-IN" dirty="0" smtClean="0"/>
              <a:t>Define your financial goal like child marriage, retirement etc.</a:t>
            </a:r>
          </a:p>
          <a:p>
            <a:r>
              <a:rPr lang="en-IN" dirty="0" smtClean="0"/>
              <a:t>Step 6:</a:t>
            </a:r>
          </a:p>
          <a:p>
            <a:pPr>
              <a:buFont typeface="Arial" panose="020B0604020202020204" pitchFamily="34" charset="0"/>
              <a:buChar char="•"/>
            </a:pPr>
            <a:r>
              <a:rPr lang="en-IN" dirty="0" smtClean="0"/>
              <a:t>Improve your income.</a:t>
            </a:r>
          </a:p>
          <a:p>
            <a:pPr>
              <a:buFont typeface="Arial" panose="020B0604020202020204" pitchFamily="34" charset="0"/>
              <a:buChar char="•"/>
            </a:pPr>
            <a:r>
              <a:rPr lang="en-IN" dirty="0" smtClean="0"/>
              <a:t>Try achieving your budget.</a:t>
            </a:r>
          </a:p>
        </p:txBody>
      </p:sp>
    </p:spTree>
    <p:extLst>
      <p:ext uri="{BB962C8B-B14F-4D97-AF65-F5344CB8AC3E}">
        <p14:creationId xmlns:p14="http://schemas.microsoft.com/office/powerpoint/2010/main" val="268862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24994"/>
          </a:xfrm>
        </p:spPr>
        <p:txBody>
          <a:bodyPr>
            <a:normAutofit/>
          </a:bodyPr>
          <a:lstStyle/>
          <a:p>
            <a:r>
              <a:rPr lang="en-IN" dirty="0" smtClean="0"/>
              <a:t>									</a:t>
            </a:r>
            <a:br>
              <a:rPr lang="en-IN" dirty="0" smtClean="0"/>
            </a:br>
            <a:r>
              <a:rPr lang="en-IN" dirty="0"/>
              <a:t/>
            </a:r>
            <a:br>
              <a:rPr lang="en-IN" dirty="0"/>
            </a:br>
            <a:r>
              <a:rPr lang="en-IN" dirty="0" smtClean="0"/>
              <a:t/>
            </a:r>
            <a:br>
              <a:rPr lang="en-IN" dirty="0" smtClean="0"/>
            </a:br>
            <a:r>
              <a:rPr lang="en-IN" dirty="0" smtClean="0"/>
              <a:t>									5</a:t>
            </a:r>
            <a:br>
              <a:rPr lang="en-IN" dirty="0" smtClean="0"/>
            </a:br>
            <a:r>
              <a:rPr lang="en-IN" dirty="0" smtClean="0"/>
              <a:t>				Local Store Marketing</a:t>
            </a:r>
            <a:br>
              <a:rPr lang="en-IN" dirty="0" smtClean="0"/>
            </a:br>
            <a:r>
              <a:rPr lang="en-IN" dirty="0"/>
              <a:t/>
            </a:r>
            <a:br>
              <a:rPr lang="en-IN" dirty="0"/>
            </a:br>
            <a:r>
              <a:rPr lang="en-IN" dirty="0" smtClean="0"/>
              <a:t/>
            </a:r>
            <a:br>
              <a:rPr lang="en-IN" dirty="0" smtClean="0"/>
            </a:br>
            <a:r>
              <a:rPr lang="en-IN" dirty="0"/>
              <a:t/>
            </a:r>
            <a:br>
              <a:rPr lang="en-IN" dirty="0"/>
            </a:br>
            <a:r>
              <a:rPr lang="en-IN" sz="1800" dirty="0" err="1" smtClean="0"/>
              <a:t>Prof.Mr</a:t>
            </a:r>
            <a:r>
              <a:rPr lang="en-IN" sz="1800" dirty="0" smtClean="0"/>
              <a:t>. </a:t>
            </a:r>
            <a:r>
              <a:rPr lang="en-IN" sz="1800" dirty="0" err="1" smtClean="0"/>
              <a:t>Sreenivas</a:t>
            </a:r>
            <a:r>
              <a:rPr lang="en-IN" sz="1800" dirty="0" smtClean="0"/>
              <a:t> </a:t>
            </a:r>
            <a:r>
              <a:rPr lang="en-IN" sz="1800" dirty="0" err="1" smtClean="0"/>
              <a:t>Kambala</a:t>
            </a:r>
            <a:endParaRPr lang="en-IN" sz="1800" dirty="0"/>
          </a:p>
        </p:txBody>
      </p:sp>
    </p:spTree>
    <p:extLst>
      <p:ext uri="{BB962C8B-B14F-4D97-AF65-F5344CB8AC3E}">
        <p14:creationId xmlns:p14="http://schemas.microsoft.com/office/powerpoint/2010/main" val="16931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Local Store Marketing</a:t>
            </a:r>
            <a:endParaRPr lang="en-IN" dirty="0"/>
          </a:p>
        </p:txBody>
      </p:sp>
      <p:sp>
        <p:nvSpPr>
          <p:cNvPr id="3" name="Content Placeholder 2"/>
          <p:cNvSpPr>
            <a:spLocks noGrp="1"/>
          </p:cNvSpPr>
          <p:nvPr>
            <p:ph idx="1"/>
          </p:nvPr>
        </p:nvSpPr>
        <p:spPr>
          <a:xfrm>
            <a:off x="677334" y="1580607"/>
            <a:ext cx="8596668" cy="4460756"/>
          </a:xfrm>
        </p:spPr>
        <p:txBody>
          <a:bodyPr>
            <a:normAutofit/>
          </a:bodyPr>
          <a:lstStyle/>
          <a:p>
            <a:r>
              <a:rPr lang="en-IN" sz="2000" dirty="0" smtClean="0"/>
              <a:t>Local Store Marketing is a specific plan targeted to a specific groups of potential customers within a trading area.</a:t>
            </a:r>
          </a:p>
          <a:p>
            <a:r>
              <a:rPr lang="en-IN" sz="2000" dirty="0" smtClean="0"/>
              <a:t>It is used to create initial trial purchases your product or service within a radius of 3-5 mile radius.</a:t>
            </a:r>
          </a:p>
          <a:p>
            <a:r>
              <a:rPr lang="en-IN" sz="2000" dirty="0" smtClean="0"/>
              <a:t>It is one of the most cost effective and proven tools to build long relationship with your potential customers.</a:t>
            </a:r>
          </a:p>
          <a:p>
            <a:r>
              <a:rPr lang="en-IN" sz="2000" dirty="0" smtClean="0"/>
              <a:t>Local Store Marketing is created to</a:t>
            </a:r>
          </a:p>
          <a:p>
            <a:pPr>
              <a:buFont typeface="Arial" panose="020B0604020202020204" pitchFamily="34" charset="0"/>
              <a:buChar char="•"/>
            </a:pPr>
            <a:r>
              <a:rPr lang="en-IN" sz="2000" dirty="0" smtClean="0"/>
              <a:t>Enhance store image.</a:t>
            </a:r>
          </a:p>
          <a:p>
            <a:pPr>
              <a:buFont typeface="Arial" panose="020B0604020202020204" pitchFamily="34" charset="0"/>
              <a:buChar char="•"/>
            </a:pPr>
            <a:r>
              <a:rPr lang="en-IN" sz="2000" dirty="0" smtClean="0"/>
              <a:t>Brand awareness.</a:t>
            </a:r>
          </a:p>
          <a:p>
            <a:pPr>
              <a:buFont typeface="Arial" panose="020B0604020202020204" pitchFamily="34" charset="0"/>
              <a:buChar char="•"/>
            </a:pPr>
            <a:r>
              <a:rPr lang="en-IN" sz="2000" dirty="0" smtClean="0"/>
              <a:t>Sales increase.</a:t>
            </a:r>
          </a:p>
          <a:p>
            <a:pPr>
              <a:buFont typeface="Arial" panose="020B0604020202020204" pitchFamily="34" charset="0"/>
              <a:buChar char="•"/>
            </a:pPr>
            <a:r>
              <a:rPr lang="en-IN" sz="2000" dirty="0" smtClean="0"/>
              <a:t>Recognition.</a:t>
            </a:r>
            <a:endParaRPr lang="en-IN" sz="2000" dirty="0"/>
          </a:p>
        </p:txBody>
      </p:sp>
    </p:spTree>
    <p:extLst>
      <p:ext uri="{BB962C8B-B14F-4D97-AF65-F5344CB8AC3E}">
        <p14:creationId xmlns:p14="http://schemas.microsoft.com/office/powerpoint/2010/main" val="28088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Local Store </a:t>
            </a:r>
            <a:r>
              <a:rPr lang="en-IN" dirty="0" smtClean="0"/>
              <a:t>Marketing contd.</a:t>
            </a:r>
            <a:endParaRPr lang="en-IN" dirty="0"/>
          </a:p>
        </p:txBody>
      </p:sp>
      <p:sp>
        <p:nvSpPr>
          <p:cNvPr id="3" name="Content Placeholder 2"/>
          <p:cNvSpPr>
            <a:spLocks noGrp="1"/>
          </p:cNvSpPr>
          <p:nvPr>
            <p:ph idx="1"/>
          </p:nvPr>
        </p:nvSpPr>
        <p:spPr>
          <a:xfrm>
            <a:off x="677334" y="1436915"/>
            <a:ext cx="8596668" cy="4604448"/>
          </a:xfrm>
        </p:spPr>
        <p:txBody>
          <a:bodyPr>
            <a:normAutofit/>
          </a:bodyPr>
          <a:lstStyle/>
          <a:p>
            <a:r>
              <a:rPr lang="en-IN" sz="2000" dirty="0" smtClean="0"/>
              <a:t>The key success to local store marketing is creating community partners.</a:t>
            </a:r>
          </a:p>
          <a:p>
            <a:r>
              <a:rPr lang="en-IN" sz="2000" dirty="0" smtClean="0"/>
              <a:t>How does it work?</a:t>
            </a:r>
          </a:p>
          <a:p>
            <a:pPr>
              <a:buFont typeface="Arial" panose="020B0604020202020204" pitchFamily="34" charset="0"/>
              <a:buChar char="•"/>
            </a:pPr>
            <a:r>
              <a:rPr lang="en-IN" sz="2000" dirty="0" smtClean="0"/>
              <a:t>On going process intended to build sales over a period of time.</a:t>
            </a:r>
          </a:p>
          <a:p>
            <a:pPr>
              <a:buFont typeface="Arial" panose="020B0604020202020204" pitchFamily="34" charset="0"/>
              <a:buChar char="•"/>
            </a:pPr>
            <a:r>
              <a:rPr lang="en-IN" sz="2000" dirty="0" smtClean="0"/>
              <a:t>Needs to be specific, measurable, planned and coordinated.</a:t>
            </a:r>
          </a:p>
          <a:p>
            <a:pPr>
              <a:buFont typeface="Arial" panose="020B0604020202020204" pitchFamily="34" charset="0"/>
              <a:buChar char="•"/>
            </a:pPr>
            <a:r>
              <a:rPr lang="en-IN" sz="2000" dirty="0" smtClean="0"/>
              <a:t>It is about building relationships, giving back to the community.</a:t>
            </a:r>
          </a:p>
          <a:p>
            <a:pPr>
              <a:buFont typeface="Arial" panose="020B0604020202020204" pitchFamily="34" charset="0"/>
              <a:buChar char="•"/>
            </a:pPr>
            <a:r>
              <a:rPr lang="en-IN" sz="2000" dirty="0" smtClean="0"/>
              <a:t>This will help you in increasing sales.</a:t>
            </a:r>
          </a:p>
          <a:p>
            <a:r>
              <a:rPr lang="en-IN" sz="2000" dirty="0" smtClean="0"/>
              <a:t>Local </a:t>
            </a:r>
            <a:r>
              <a:rPr lang="en-IN" sz="2000" dirty="0"/>
              <a:t>Store </a:t>
            </a:r>
            <a:r>
              <a:rPr lang="en-IN" sz="2000" dirty="0" smtClean="0"/>
              <a:t>Marketing Objectives:</a:t>
            </a:r>
          </a:p>
          <a:p>
            <a:pPr>
              <a:buFont typeface="Arial" panose="020B0604020202020204" pitchFamily="34" charset="0"/>
              <a:buChar char="•"/>
            </a:pPr>
            <a:r>
              <a:rPr lang="en-IN" sz="2000" dirty="0" smtClean="0"/>
              <a:t>Determine locations needing Local Store Marketing.</a:t>
            </a:r>
          </a:p>
          <a:p>
            <a:pPr>
              <a:buFont typeface="Arial" panose="020B0604020202020204" pitchFamily="34" charset="0"/>
              <a:buChar char="•"/>
            </a:pPr>
            <a:r>
              <a:rPr lang="en-IN" sz="2000" dirty="0" smtClean="0"/>
              <a:t>Research areas and locations for plan development. </a:t>
            </a:r>
          </a:p>
          <a:p>
            <a:pPr>
              <a:buFont typeface="Arial" panose="020B0604020202020204" pitchFamily="34" charset="0"/>
              <a:buChar char="•"/>
            </a:pPr>
            <a:r>
              <a:rPr lang="en-IN" sz="2000" dirty="0" smtClean="0"/>
              <a:t>Create test areas to test programs with store manager.</a:t>
            </a:r>
            <a:endParaRPr lang="en-IN" sz="2000" dirty="0"/>
          </a:p>
        </p:txBody>
      </p:sp>
    </p:spTree>
    <p:extLst>
      <p:ext uri="{BB962C8B-B14F-4D97-AF65-F5344CB8AC3E}">
        <p14:creationId xmlns:p14="http://schemas.microsoft.com/office/powerpoint/2010/main" val="190810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Local Store </a:t>
            </a:r>
            <a:r>
              <a:rPr lang="en-IN" dirty="0" smtClean="0"/>
              <a:t>Marketing contd.</a:t>
            </a:r>
            <a:endParaRPr lang="en-IN" dirty="0"/>
          </a:p>
        </p:txBody>
      </p:sp>
      <p:sp>
        <p:nvSpPr>
          <p:cNvPr id="3" name="Content Placeholder 2"/>
          <p:cNvSpPr>
            <a:spLocks noGrp="1"/>
          </p:cNvSpPr>
          <p:nvPr>
            <p:ph idx="1"/>
          </p:nvPr>
        </p:nvSpPr>
        <p:spPr>
          <a:xfrm>
            <a:off x="677334" y="1397727"/>
            <a:ext cx="8596668" cy="4643636"/>
          </a:xfrm>
        </p:spPr>
        <p:txBody>
          <a:bodyPr>
            <a:normAutofit/>
          </a:bodyPr>
          <a:lstStyle/>
          <a:p>
            <a:r>
              <a:rPr lang="en-IN" sz="2000" dirty="0" smtClean="0"/>
              <a:t>Ideas</a:t>
            </a:r>
          </a:p>
          <a:p>
            <a:pPr>
              <a:buFont typeface="Arial" panose="020B0604020202020204" pitchFamily="34" charset="0"/>
              <a:buChar char="•"/>
            </a:pPr>
            <a:r>
              <a:rPr lang="en-IN" sz="2000" dirty="0" smtClean="0"/>
              <a:t>Join a trade association.</a:t>
            </a:r>
          </a:p>
          <a:p>
            <a:pPr>
              <a:buFont typeface="Arial" panose="020B0604020202020204" pitchFamily="34" charset="0"/>
              <a:buChar char="•"/>
            </a:pPr>
            <a:r>
              <a:rPr lang="en-IN" sz="2000" dirty="0" smtClean="0"/>
              <a:t>Run sweepstakes draw for free gifts and announcements.</a:t>
            </a:r>
          </a:p>
          <a:p>
            <a:pPr>
              <a:buFont typeface="Arial" panose="020B0604020202020204" pitchFamily="34" charset="0"/>
              <a:buChar char="•"/>
            </a:pPr>
            <a:r>
              <a:rPr lang="en-IN" sz="2000" dirty="0" smtClean="0"/>
              <a:t>Handout free t-shirts with your brand logo.</a:t>
            </a:r>
          </a:p>
          <a:p>
            <a:pPr>
              <a:buFont typeface="Arial" panose="020B0604020202020204" pitchFamily="34" charset="0"/>
              <a:buChar char="•"/>
            </a:pPr>
            <a:r>
              <a:rPr lang="en-IN" sz="2000" dirty="0" smtClean="0"/>
              <a:t>Advertise in creative locations such as parks, buses and local Web sites.</a:t>
            </a:r>
          </a:p>
          <a:p>
            <a:r>
              <a:rPr lang="en-IN" sz="2000" dirty="0" smtClean="0"/>
              <a:t>Process:</a:t>
            </a:r>
          </a:p>
          <a:p>
            <a:pPr>
              <a:buFont typeface="Arial" panose="020B0604020202020204" pitchFamily="34" charset="0"/>
              <a:buChar char="•"/>
            </a:pPr>
            <a:r>
              <a:rPr lang="en-IN" sz="2000" dirty="0" smtClean="0"/>
              <a:t>Identify the opportunities and build right solutions.</a:t>
            </a:r>
          </a:p>
          <a:p>
            <a:pPr>
              <a:buFont typeface="Arial" panose="020B0604020202020204" pitchFamily="34" charset="0"/>
              <a:buChar char="•"/>
            </a:pPr>
            <a:r>
              <a:rPr lang="en-IN" sz="2000" dirty="0" smtClean="0"/>
              <a:t>Educate your team to give users basic knowledge.</a:t>
            </a:r>
          </a:p>
          <a:p>
            <a:pPr>
              <a:buFont typeface="Arial" panose="020B0604020202020204" pitchFamily="34" charset="0"/>
              <a:buChar char="•"/>
            </a:pPr>
            <a:r>
              <a:rPr lang="en-IN" sz="2000" dirty="0" smtClean="0"/>
              <a:t>Build the team such as press ads.</a:t>
            </a:r>
          </a:p>
          <a:p>
            <a:pPr>
              <a:buFont typeface="Arial" panose="020B0604020202020204" pitchFamily="34" charset="0"/>
              <a:buChar char="•"/>
            </a:pPr>
            <a:r>
              <a:rPr lang="en-IN" sz="2000" dirty="0" smtClean="0"/>
              <a:t>Give the team the right tools to react quickly.</a:t>
            </a:r>
          </a:p>
        </p:txBody>
      </p:sp>
    </p:spTree>
    <p:extLst>
      <p:ext uri="{BB962C8B-B14F-4D97-AF65-F5344CB8AC3E}">
        <p14:creationId xmlns:p14="http://schemas.microsoft.com/office/powerpoint/2010/main" val="2307400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9357" y="2939142"/>
            <a:ext cx="8596668" cy="885371"/>
          </a:xfrm>
        </p:spPr>
        <p:txBody>
          <a:bodyPr>
            <a:noAutofit/>
          </a:bodyPr>
          <a:lstStyle/>
          <a:p>
            <a:r>
              <a:rPr lang="en-IN" sz="6000" b="1" dirty="0" smtClean="0"/>
              <a:t>We Lounge</a:t>
            </a:r>
            <a:endParaRPr lang="en-IN" sz="6000" b="1" dirty="0"/>
          </a:p>
        </p:txBody>
      </p:sp>
    </p:spTree>
    <p:extLst>
      <p:ext uri="{BB962C8B-B14F-4D97-AF65-F5344CB8AC3E}">
        <p14:creationId xmlns:p14="http://schemas.microsoft.com/office/powerpoint/2010/main" val="92238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2411"/>
            <a:ext cx="8596668" cy="3984171"/>
          </a:xfrm>
        </p:spPr>
        <p:txBody>
          <a:bodyPr>
            <a:normAutofit/>
          </a:bodyPr>
          <a:lstStyle/>
          <a:p>
            <a:r>
              <a:rPr lang="en-IN" dirty="0" smtClean="0"/>
              <a:t/>
            </a:r>
            <a:br>
              <a:rPr lang="en-IN" dirty="0" smtClean="0"/>
            </a:br>
            <a:r>
              <a:rPr lang="en-IN" dirty="0"/>
              <a:t/>
            </a:r>
            <a:br>
              <a:rPr lang="en-IN" dirty="0"/>
            </a:br>
            <a:r>
              <a:rPr lang="en-IN" dirty="0" smtClean="0"/>
              <a:t>								1</a:t>
            </a:r>
            <a:br>
              <a:rPr lang="en-IN" dirty="0" smtClean="0"/>
            </a:br>
            <a:r>
              <a:rPr lang="en-IN" dirty="0"/>
              <a:t>	</a:t>
            </a:r>
            <a:r>
              <a:rPr lang="en-IN" dirty="0" smtClean="0"/>
              <a:t>				Mr. Paresh Rajde</a:t>
            </a:r>
            <a:br>
              <a:rPr lang="en-IN" dirty="0" smtClean="0"/>
            </a:br>
            <a:r>
              <a:rPr lang="en-IN" dirty="0" smtClean="0"/>
              <a:t>	</a:t>
            </a:r>
            <a:r>
              <a:rPr lang="en-IN" sz="2800" dirty="0" smtClean="0"/>
              <a:t>(Chairman and MD, Suvidhaa </a:t>
            </a:r>
            <a:r>
              <a:rPr lang="en-IN" sz="2800" dirty="0"/>
              <a:t>I</a:t>
            </a:r>
            <a:r>
              <a:rPr lang="en-IN" sz="2800" dirty="0" smtClean="0"/>
              <a:t>nfoserve Pvt Ltd)</a:t>
            </a:r>
            <a:endParaRPr lang="en-IN" sz="2800" dirty="0"/>
          </a:p>
        </p:txBody>
      </p:sp>
    </p:spTree>
    <p:extLst>
      <p:ext uri="{BB962C8B-B14F-4D97-AF65-F5344CB8AC3E}">
        <p14:creationId xmlns:p14="http://schemas.microsoft.com/office/powerpoint/2010/main" val="785620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 Mr. Paresh Rajde </a:t>
            </a:r>
            <a:endParaRPr lang="en-IN" dirty="0"/>
          </a:p>
        </p:txBody>
      </p:sp>
      <p:sp>
        <p:nvSpPr>
          <p:cNvPr id="3" name="Content Placeholder 2"/>
          <p:cNvSpPr>
            <a:spLocks noGrp="1"/>
          </p:cNvSpPr>
          <p:nvPr>
            <p:ph idx="1"/>
          </p:nvPr>
        </p:nvSpPr>
        <p:spPr>
          <a:xfrm>
            <a:off x="677334" y="1632857"/>
            <a:ext cx="8596668" cy="4408505"/>
          </a:xfrm>
        </p:spPr>
        <p:txBody>
          <a:bodyPr/>
          <a:lstStyle/>
          <a:p>
            <a:r>
              <a:rPr lang="en-IN" dirty="0" smtClean="0"/>
              <a:t>A self made man with over 20 years of experience across multifunctional domains viz. Finance, Accounting, Technology, gaming and product development. Academically he has his career in Chattered Accountancy.</a:t>
            </a:r>
          </a:p>
          <a:p>
            <a:r>
              <a:rPr lang="en-IN" dirty="0" smtClean="0"/>
              <a:t>In his second stint as the Executive Director at Turbo InfoTech Limited, Mr Rajde pioneered the development and launch of Direct Tax portal </a:t>
            </a:r>
            <a:r>
              <a:rPr lang="en-IN" dirty="0" smtClean="0">
                <a:hlinkClick r:id="rId2"/>
              </a:rPr>
              <a:t>www.taxationindia.com</a:t>
            </a:r>
            <a:r>
              <a:rPr lang="en-IN" dirty="0" smtClean="0"/>
              <a:t> in 2001.</a:t>
            </a:r>
          </a:p>
          <a:p>
            <a:r>
              <a:rPr lang="en-IN" dirty="0" smtClean="0"/>
              <a:t>Innovation is a part of Rajde life, he created the website for working class people who can`t go to CA.</a:t>
            </a:r>
          </a:p>
          <a:p>
            <a:r>
              <a:rPr lang="en-IN" dirty="0" smtClean="0"/>
              <a:t>In his third stint as Founder and CEO of forbes Infotainment Limited, successfully launched “DhanDhanaDhan”, a lottery brand which achieved a turnover of 300 Crores. </a:t>
            </a:r>
          </a:p>
          <a:p>
            <a:r>
              <a:rPr lang="en-IN" dirty="0" smtClean="0"/>
              <a:t>Now this is sold to Shapoorji Pallonji which has 80 percent of the stakes.</a:t>
            </a:r>
          </a:p>
          <a:p>
            <a:endParaRPr lang="en-IN" dirty="0"/>
          </a:p>
        </p:txBody>
      </p:sp>
    </p:spTree>
    <p:extLst>
      <p:ext uri="{BB962C8B-B14F-4D97-AF65-F5344CB8AC3E}">
        <p14:creationId xmlns:p14="http://schemas.microsoft.com/office/powerpoint/2010/main" val="1462455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 Mr. Paresh Rajde contd.</a:t>
            </a:r>
            <a:endParaRPr lang="en-IN" dirty="0"/>
          </a:p>
        </p:txBody>
      </p:sp>
      <p:sp>
        <p:nvSpPr>
          <p:cNvPr id="3" name="Content Placeholder 2"/>
          <p:cNvSpPr>
            <a:spLocks noGrp="1"/>
          </p:cNvSpPr>
          <p:nvPr>
            <p:ph idx="1"/>
          </p:nvPr>
        </p:nvSpPr>
        <p:spPr>
          <a:xfrm>
            <a:off x="677334" y="1632857"/>
            <a:ext cx="8596668" cy="4990012"/>
          </a:xfrm>
        </p:spPr>
        <p:txBody>
          <a:bodyPr/>
          <a:lstStyle/>
          <a:p>
            <a:r>
              <a:rPr lang="en-IN" dirty="0" smtClean="0"/>
              <a:t>Pioneered India`s first innovative, integrated, multiservice S-Commerce(Service-Commerce) platform and successfully established brand “Suvidhaa”, a fastest growing S-Commerce company in India.</a:t>
            </a:r>
          </a:p>
          <a:p>
            <a:r>
              <a:rPr lang="en-IN" dirty="0" smtClean="0"/>
              <a:t>Conceived and built the web-services model of e-Ticketing for IRCTC which led </a:t>
            </a:r>
            <a:r>
              <a:rPr lang="en-IN" dirty="0"/>
              <a:t>S</a:t>
            </a:r>
            <a:r>
              <a:rPr lang="en-IN" dirty="0" smtClean="0"/>
              <a:t>uvidhaa becoming 1</a:t>
            </a:r>
            <a:r>
              <a:rPr lang="en-IN" baseline="30000" dirty="0" smtClean="0"/>
              <a:t>st</a:t>
            </a:r>
            <a:r>
              <a:rPr lang="en-IN" dirty="0" smtClean="0"/>
              <a:t> to be connected to IRCTC.</a:t>
            </a:r>
          </a:p>
          <a:p>
            <a:r>
              <a:rPr lang="en-IN" dirty="0" smtClean="0"/>
              <a:t>Mantra: Passion and innovation.</a:t>
            </a:r>
          </a:p>
          <a:p>
            <a:r>
              <a:rPr lang="en-IN" dirty="0" smtClean="0"/>
              <a:t>Secret of Success</a:t>
            </a:r>
          </a:p>
          <a:p>
            <a:pPr>
              <a:buFont typeface="Arial" panose="020B0604020202020204" pitchFamily="34" charset="0"/>
              <a:buChar char="•"/>
            </a:pPr>
            <a:r>
              <a:rPr lang="en-IN" dirty="0" smtClean="0"/>
              <a:t>In a day he puts around 14 hours of work.</a:t>
            </a:r>
          </a:p>
          <a:p>
            <a:pPr>
              <a:buFont typeface="Arial" panose="020B0604020202020204" pitchFamily="34" charset="0"/>
              <a:buChar char="•"/>
            </a:pPr>
            <a:r>
              <a:rPr lang="en-IN" dirty="0" smtClean="0"/>
              <a:t>Values.</a:t>
            </a:r>
          </a:p>
          <a:p>
            <a:r>
              <a:rPr lang="en-IN" dirty="0" smtClean="0"/>
              <a:t>Strength:</a:t>
            </a:r>
          </a:p>
          <a:p>
            <a:pPr>
              <a:buFont typeface="Arial" panose="020B0604020202020204" pitchFamily="34" charset="0"/>
              <a:buChar char="•"/>
            </a:pPr>
            <a:r>
              <a:rPr lang="en-IN" dirty="0" smtClean="0"/>
              <a:t>Confidence. </a:t>
            </a:r>
          </a:p>
          <a:p>
            <a:pPr>
              <a:buFont typeface="Arial" panose="020B0604020202020204" pitchFamily="34" charset="0"/>
              <a:buChar char="•"/>
            </a:pPr>
            <a:r>
              <a:rPr lang="en-IN" dirty="0" smtClean="0"/>
              <a:t>Fitness freak.</a:t>
            </a:r>
          </a:p>
          <a:p>
            <a:pPr>
              <a:buFont typeface="Arial" panose="020B0604020202020204" pitchFamily="34" charset="0"/>
              <a:buChar char="•"/>
            </a:pPr>
            <a:r>
              <a:rPr lang="en-IN" dirty="0" smtClean="0"/>
              <a:t>Honest.</a:t>
            </a:r>
            <a:endParaRPr lang="en-IN" dirty="0"/>
          </a:p>
        </p:txBody>
      </p:sp>
    </p:spTree>
    <p:extLst>
      <p:ext uri="{BB962C8B-B14F-4D97-AF65-F5344CB8AC3E}">
        <p14:creationId xmlns:p14="http://schemas.microsoft.com/office/powerpoint/2010/main" val="245877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 Mr. Paresh Rajde contd.</a:t>
            </a:r>
            <a:endParaRPr lang="en-IN" dirty="0"/>
          </a:p>
        </p:txBody>
      </p:sp>
      <p:sp>
        <p:nvSpPr>
          <p:cNvPr id="3" name="Content Placeholder 2"/>
          <p:cNvSpPr>
            <a:spLocks noGrp="1"/>
          </p:cNvSpPr>
          <p:nvPr>
            <p:ph idx="1"/>
          </p:nvPr>
        </p:nvSpPr>
        <p:spPr>
          <a:xfrm>
            <a:off x="677334" y="1358536"/>
            <a:ext cx="8596668" cy="5290457"/>
          </a:xfrm>
        </p:spPr>
        <p:txBody>
          <a:bodyPr>
            <a:noAutofit/>
          </a:bodyPr>
          <a:lstStyle/>
          <a:p>
            <a:r>
              <a:rPr lang="en-IN" sz="2000" dirty="0" smtClean="0"/>
              <a:t>Suvidhaa has given its employees opportunity to succeed.</a:t>
            </a:r>
          </a:p>
          <a:p>
            <a:r>
              <a:rPr lang="en-IN" sz="2000" dirty="0" smtClean="0"/>
              <a:t>Role model: Amitabh and Sachin.</a:t>
            </a:r>
          </a:p>
          <a:p>
            <a:r>
              <a:rPr lang="en-IN" sz="2000" dirty="0" smtClean="0"/>
              <a:t>Take on Indian economy:</a:t>
            </a:r>
          </a:p>
          <a:p>
            <a:pPr>
              <a:buFont typeface="Arial" panose="020B0604020202020204" pitchFamily="34" charset="0"/>
              <a:buChar char="•"/>
            </a:pPr>
            <a:r>
              <a:rPr lang="en-IN" sz="2000" dirty="0" smtClean="0"/>
              <a:t>Foundation is very strong.</a:t>
            </a:r>
          </a:p>
          <a:p>
            <a:pPr>
              <a:buFont typeface="Arial" panose="020B0604020202020204" pitchFamily="34" charset="0"/>
              <a:buChar char="•"/>
            </a:pPr>
            <a:r>
              <a:rPr lang="en-IN" sz="2000" dirty="0" smtClean="0"/>
              <a:t>Not much impacted in International hiccups.</a:t>
            </a:r>
          </a:p>
          <a:p>
            <a:pPr>
              <a:buFont typeface="Arial" panose="020B0604020202020204" pitchFamily="34" charset="0"/>
              <a:buChar char="•"/>
            </a:pPr>
            <a:r>
              <a:rPr lang="en-IN" sz="2000" dirty="0" smtClean="0"/>
              <a:t>Structure is good and growth is better</a:t>
            </a:r>
          </a:p>
          <a:p>
            <a:pPr>
              <a:buFont typeface="Arial" panose="020B0604020202020204" pitchFamily="34" charset="0"/>
              <a:buChar char="•"/>
            </a:pPr>
            <a:r>
              <a:rPr lang="en-IN" sz="2000" dirty="0" smtClean="0"/>
              <a:t>8-9 percent growth is better (Positive).</a:t>
            </a:r>
          </a:p>
          <a:p>
            <a:r>
              <a:rPr lang="en-IN" sz="2000" dirty="0" smtClean="0"/>
              <a:t>Suvidhaa growth:</a:t>
            </a:r>
          </a:p>
          <a:p>
            <a:pPr>
              <a:buFont typeface="Arial" panose="020B0604020202020204" pitchFamily="34" charset="0"/>
              <a:buChar char="•"/>
            </a:pPr>
            <a:r>
              <a:rPr lang="en-IN" sz="2000" dirty="0" smtClean="0"/>
              <a:t>Growing well.</a:t>
            </a:r>
          </a:p>
          <a:p>
            <a:pPr>
              <a:buFont typeface="Arial" panose="020B0604020202020204" pitchFamily="34" charset="0"/>
              <a:buChar char="•"/>
            </a:pPr>
            <a:r>
              <a:rPr lang="en-IN" sz="2000" dirty="0" smtClean="0"/>
              <a:t>Aggressive target</a:t>
            </a:r>
          </a:p>
          <a:p>
            <a:pPr>
              <a:buFont typeface="Arial" panose="020B0604020202020204" pitchFamily="34" charset="0"/>
              <a:buChar char="•"/>
            </a:pPr>
            <a:r>
              <a:rPr lang="en-IN" sz="2000" dirty="0" smtClean="0"/>
              <a:t>Capable to growing better. </a:t>
            </a:r>
          </a:p>
          <a:p>
            <a:r>
              <a:rPr lang="en-IN" sz="2000" dirty="0" smtClean="0"/>
              <a:t>Quote: It is fun to do something impossible.</a:t>
            </a:r>
            <a:endParaRPr lang="en-IN"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282365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843" y="3026228"/>
            <a:ext cx="8596668" cy="1320800"/>
          </a:xfrm>
        </p:spPr>
        <p:txBody>
          <a:bodyPr>
            <a:normAutofit/>
          </a:bodyPr>
          <a:lstStyle/>
          <a:p>
            <a:r>
              <a:rPr lang="en-IN" sz="5400" b="1" dirty="0" smtClean="0"/>
              <a:t>We Tube</a:t>
            </a:r>
            <a:endParaRPr lang="en-IN" sz="5400" b="1" dirty="0"/>
          </a:p>
        </p:txBody>
      </p:sp>
    </p:spTree>
    <p:extLst>
      <p:ext uri="{BB962C8B-B14F-4D97-AF65-F5344CB8AC3E}">
        <p14:creationId xmlns:p14="http://schemas.microsoft.com/office/powerpoint/2010/main" val="411429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4034"/>
            <a:ext cx="8596668" cy="4062548"/>
          </a:xfrm>
        </p:spPr>
        <p:txBody>
          <a:bodyPr>
            <a:normAutofit/>
          </a:bodyPr>
          <a:lstStyle/>
          <a:p>
            <a:r>
              <a:rPr lang="en-IN" dirty="0" smtClean="0"/>
              <a:t/>
            </a:r>
            <a:br>
              <a:rPr lang="en-IN" dirty="0" smtClean="0"/>
            </a:br>
            <a:r>
              <a:rPr lang="en-IN" dirty="0"/>
              <a:t/>
            </a:r>
            <a:br>
              <a:rPr lang="en-IN" dirty="0"/>
            </a:br>
            <a:r>
              <a:rPr lang="en-IN" dirty="0" smtClean="0"/>
              <a:t>								2</a:t>
            </a:r>
            <a:br>
              <a:rPr lang="en-IN" dirty="0" smtClean="0"/>
            </a:br>
            <a:r>
              <a:rPr lang="en-IN" dirty="0"/>
              <a:t>	</a:t>
            </a:r>
            <a:r>
              <a:rPr lang="en-IN" dirty="0" smtClean="0"/>
              <a:t>				Mr. Gautam Borah</a:t>
            </a:r>
            <a:br>
              <a:rPr lang="en-IN" dirty="0" smtClean="0"/>
            </a:br>
            <a:r>
              <a:rPr lang="en-IN" dirty="0" smtClean="0"/>
              <a:t>		</a:t>
            </a:r>
            <a:r>
              <a:rPr lang="en-IN" sz="2400" dirty="0" smtClean="0"/>
              <a:t>(VP Customer Service operations, Vodafone)</a:t>
            </a:r>
            <a:endParaRPr lang="en-IN" sz="2400" dirty="0"/>
          </a:p>
        </p:txBody>
      </p:sp>
    </p:spTree>
    <p:extLst>
      <p:ext uri="{BB962C8B-B14F-4D97-AF65-F5344CB8AC3E}">
        <p14:creationId xmlns:p14="http://schemas.microsoft.com/office/powerpoint/2010/main" val="2955557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 Mr. Gautam Borah</a:t>
            </a:r>
            <a:endParaRPr lang="en-IN" dirty="0"/>
          </a:p>
        </p:txBody>
      </p:sp>
      <p:sp>
        <p:nvSpPr>
          <p:cNvPr id="3" name="Content Placeholder 2"/>
          <p:cNvSpPr>
            <a:spLocks noGrp="1"/>
          </p:cNvSpPr>
          <p:nvPr>
            <p:ph idx="1"/>
          </p:nvPr>
        </p:nvSpPr>
        <p:spPr>
          <a:xfrm>
            <a:off x="677334" y="1632857"/>
            <a:ext cx="8596668" cy="4408505"/>
          </a:xfrm>
        </p:spPr>
        <p:txBody>
          <a:bodyPr/>
          <a:lstStyle/>
          <a:p>
            <a:r>
              <a:rPr lang="en-IN" dirty="0" smtClean="0"/>
              <a:t>Mr Gautam Borah who comes with over 20 years of experience in service assurance, business transformation and customer service operations.</a:t>
            </a:r>
          </a:p>
          <a:p>
            <a:r>
              <a:rPr lang="en-IN" dirty="0" smtClean="0"/>
              <a:t>Holds Master degree from University of oxford.</a:t>
            </a:r>
          </a:p>
          <a:p>
            <a:r>
              <a:rPr lang="en-IN" dirty="0" smtClean="0"/>
              <a:t>He is the author of book Monetising Innovation(Bloomsbury 2016).</a:t>
            </a:r>
          </a:p>
          <a:p>
            <a:r>
              <a:rPr lang="en-IN" dirty="0" smtClean="0"/>
              <a:t>Mr Gautam has extensive experience in leading multi geography operations and cross functional teams.</a:t>
            </a:r>
          </a:p>
          <a:p>
            <a:r>
              <a:rPr lang="en-IN" dirty="0" smtClean="0"/>
              <a:t>Strength:</a:t>
            </a:r>
          </a:p>
          <a:p>
            <a:r>
              <a:rPr lang="en-IN" dirty="0" smtClean="0"/>
              <a:t>Result oriented </a:t>
            </a:r>
          </a:p>
          <a:p>
            <a:r>
              <a:rPr lang="en-IN" dirty="0" smtClean="0"/>
              <a:t>Strong collaborative and influential skills.</a:t>
            </a:r>
          </a:p>
          <a:p>
            <a:r>
              <a:rPr lang="en-IN" dirty="0" smtClean="0"/>
              <a:t>He has also worked with Reliance Info. as business excellence and was responsible for deploying Six Sigma and COPC designs.</a:t>
            </a:r>
            <a:endParaRPr lang="en-IN" dirty="0"/>
          </a:p>
        </p:txBody>
      </p:sp>
    </p:spTree>
    <p:extLst>
      <p:ext uri="{BB962C8B-B14F-4D97-AF65-F5344CB8AC3E}">
        <p14:creationId xmlns:p14="http://schemas.microsoft.com/office/powerpoint/2010/main" val="308561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Learnings:Mr. Gautam Borah contd.</a:t>
            </a:r>
            <a:endParaRPr lang="en-IN" dirty="0"/>
          </a:p>
        </p:txBody>
      </p:sp>
      <p:sp>
        <p:nvSpPr>
          <p:cNvPr id="3" name="Content Placeholder 2"/>
          <p:cNvSpPr>
            <a:spLocks noGrp="1"/>
          </p:cNvSpPr>
          <p:nvPr>
            <p:ph idx="1"/>
          </p:nvPr>
        </p:nvSpPr>
        <p:spPr>
          <a:xfrm>
            <a:off x="677334" y="1632857"/>
            <a:ext cx="8596668" cy="4408505"/>
          </a:xfrm>
        </p:spPr>
        <p:txBody>
          <a:bodyPr/>
          <a:lstStyle/>
          <a:p>
            <a:r>
              <a:rPr lang="en-IN" dirty="0" smtClean="0"/>
              <a:t>Customer Service Industry</a:t>
            </a:r>
          </a:p>
          <a:p>
            <a:pPr>
              <a:buFont typeface="Arial" panose="020B0604020202020204" pitchFamily="34" charset="0"/>
              <a:buChar char="•"/>
            </a:pPr>
            <a:r>
              <a:rPr lang="en-IN" dirty="0" smtClean="0"/>
              <a:t>30 percent of the grievances are addressed by customer channels.</a:t>
            </a:r>
          </a:p>
          <a:p>
            <a:pPr>
              <a:buFont typeface="Arial" panose="020B0604020202020204" pitchFamily="34" charset="0"/>
              <a:buChar char="•"/>
            </a:pPr>
            <a:r>
              <a:rPr lang="en-IN" dirty="0" smtClean="0"/>
              <a:t>84 percent purchase </a:t>
            </a:r>
            <a:r>
              <a:rPr lang="en-IN" dirty="0"/>
              <a:t>is dependant on customer service.</a:t>
            </a:r>
          </a:p>
          <a:p>
            <a:r>
              <a:rPr lang="en-IN" dirty="0" smtClean="0"/>
              <a:t>The whole journey of customer begins even before he becomes a customer.</a:t>
            </a:r>
          </a:p>
          <a:p>
            <a:pPr>
              <a:buFont typeface="Arial" panose="020B0604020202020204" pitchFamily="34" charset="0"/>
              <a:buChar char="•"/>
            </a:pPr>
            <a:r>
              <a:rPr lang="en-IN" dirty="0" smtClean="0"/>
              <a:t>Presales: Right information</a:t>
            </a:r>
          </a:p>
          <a:p>
            <a:pPr>
              <a:buFont typeface="Arial" panose="020B0604020202020204" pitchFamily="34" charset="0"/>
              <a:buChar char="•"/>
            </a:pPr>
            <a:r>
              <a:rPr lang="en-IN" dirty="0" smtClean="0"/>
              <a:t>On-boarding: Seamless on-boarding.</a:t>
            </a:r>
          </a:p>
          <a:p>
            <a:pPr>
              <a:buFont typeface="Arial" panose="020B0604020202020204" pitchFamily="34" charset="0"/>
              <a:buChar char="•"/>
            </a:pPr>
            <a:r>
              <a:rPr lang="en-IN" dirty="0" smtClean="0"/>
              <a:t>Usage experience: clearing customer grievances.</a:t>
            </a:r>
          </a:p>
          <a:p>
            <a:pPr>
              <a:buFont typeface="Arial" panose="020B0604020202020204" pitchFamily="34" charset="0"/>
              <a:buChar char="•"/>
            </a:pPr>
            <a:r>
              <a:rPr lang="en-IN" dirty="0" smtClean="0"/>
              <a:t>Feedback loop: Proactively finding out.</a:t>
            </a:r>
          </a:p>
          <a:p>
            <a:r>
              <a:rPr lang="en-IN" dirty="0" smtClean="0"/>
              <a:t>Indian telecom industry is very big and dynamic, it is a very regulated environment.</a:t>
            </a:r>
            <a:endParaRPr lang="en-IN" dirty="0"/>
          </a:p>
        </p:txBody>
      </p:sp>
    </p:spTree>
    <p:extLst>
      <p:ext uri="{BB962C8B-B14F-4D97-AF65-F5344CB8AC3E}">
        <p14:creationId xmlns:p14="http://schemas.microsoft.com/office/powerpoint/2010/main" val="3900472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IN" dirty="0" smtClean="0"/>
              <a:t>Learnings:Mr. Gautam Borah contd.</a:t>
            </a:r>
            <a:endParaRPr lang="en-IN" dirty="0"/>
          </a:p>
        </p:txBody>
      </p:sp>
      <p:sp>
        <p:nvSpPr>
          <p:cNvPr id="3" name="Content Placeholder 2"/>
          <p:cNvSpPr>
            <a:spLocks noGrp="1"/>
          </p:cNvSpPr>
          <p:nvPr>
            <p:ph idx="1"/>
          </p:nvPr>
        </p:nvSpPr>
        <p:spPr>
          <a:xfrm>
            <a:off x="677334" y="1632857"/>
            <a:ext cx="8596668" cy="4408505"/>
          </a:xfrm>
        </p:spPr>
        <p:txBody>
          <a:bodyPr/>
          <a:lstStyle/>
          <a:p>
            <a:r>
              <a:rPr lang="en-IN" dirty="0" smtClean="0"/>
              <a:t>Pros:</a:t>
            </a:r>
          </a:p>
          <a:p>
            <a:pPr>
              <a:buFont typeface="Arial" panose="020B0604020202020204" pitchFamily="34" charset="0"/>
              <a:buChar char="•"/>
            </a:pPr>
            <a:r>
              <a:rPr lang="en-IN" dirty="0" smtClean="0"/>
              <a:t>Dynamic and changing, expulsion of devices.</a:t>
            </a:r>
          </a:p>
          <a:p>
            <a:r>
              <a:rPr lang="en-IN" dirty="0" smtClean="0"/>
              <a:t>Cons:</a:t>
            </a:r>
          </a:p>
          <a:p>
            <a:pPr>
              <a:buFont typeface="Arial" panose="020B0604020202020204" pitchFamily="34" charset="0"/>
              <a:buChar char="•"/>
            </a:pPr>
            <a:r>
              <a:rPr lang="en-IN" dirty="0" smtClean="0"/>
              <a:t>You need to be flexible otherwise you will fall flat.</a:t>
            </a:r>
          </a:p>
          <a:p>
            <a:r>
              <a:rPr lang="en-IN" dirty="0" smtClean="0"/>
              <a:t>Strength:</a:t>
            </a:r>
          </a:p>
          <a:p>
            <a:pPr>
              <a:buFont typeface="Arial" panose="020B0604020202020204" pitchFamily="34" charset="0"/>
              <a:buChar char="•"/>
            </a:pPr>
            <a:r>
              <a:rPr lang="en-IN" dirty="0" smtClean="0"/>
              <a:t>Discipline</a:t>
            </a:r>
          </a:p>
          <a:p>
            <a:pPr>
              <a:buFont typeface="Arial" panose="020B0604020202020204" pitchFamily="34" charset="0"/>
              <a:buChar char="•"/>
            </a:pPr>
            <a:r>
              <a:rPr lang="en-IN" dirty="0"/>
              <a:t>F</a:t>
            </a:r>
            <a:r>
              <a:rPr lang="en-IN" dirty="0" smtClean="0"/>
              <a:t>itness.</a:t>
            </a:r>
          </a:p>
          <a:p>
            <a:r>
              <a:rPr lang="en-IN" dirty="0" smtClean="0"/>
              <a:t>Time is all about management and leading a disciplined life.</a:t>
            </a:r>
          </a:p>
          <a:p>
            <a:r>
              <a:rPr lang="en-IN" dirty="0" smtClean="0"/>
              <a:t>Message: Have a dream, follow it with your heart, there is no shortcut to hard work, run for excellence, success will follow you.</a:t>
            </a:r>
          </a:p>
          <a:p>
            <a:endParaRPr lang="en-IN" dirty="0" smtClean="0"/>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242247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294811"/>
          </a:xfrm>
        </p:spPr>
        <p:txBody>
          <a:bodyPr>
            <a:normAutofit/>
          </a:bodyPr>
          <a:lstStyle/>
          <a:p>
            <a:r>
              <a:rPr lang="en-IN" dirty="0" smtClean="0"/>
              <a:t>									</a:t>
            </a:r>
            <a:br>
              <a:rPr lang="en-IN" dirty="0" smtClean="0"/>
            </a:br>
            <a:r>
              <a:rPr lang="en-IN" dirty="0"/>
              <a:t/>
            </a:r>
            <a:br>
              <a:rPr lang="en-IN" dirty="0"/>
            </a:br>
            <a:r>
              <a:rPr lang="en-IN" dirty="0"/>
              <a:t>	</a:t>
            </a:r>
            <a:r>
              <a:rPr lang="en-IN" dirty="0" smtClean="0"/>
              <a:t>								3</a:t>
            </a:r>
            <a:br>
              <a:rPr lang="en-IN" dirty="0" smtClean="0"/>
            </a:br>
            <a:r>
              <a:rPr lang="en-IN" dirty="0"/>
              <a:t>	</a:t>
            </a:r>
            <a:r>
              <a:rPr lang="en-IN" dirty="0" smtClean="0"/>
              <a:t>					Mrs.Padmini Misra</a:t>
            </a:r>
            <a:br>
              <a:rPr lang="en-IN" dirty="0" smtClean="0"/>
            </a:br>
            <a:r>
              <a:rPr lang="en-IN" dirty="0" smtClean="0"/>
              <a:t>				</a:t>
            </a:r>
            <a:r>
              <a:rPr lang="en-IN" sz="2400" dirty="0" smtClean="0"/>
              <a:t>(CPO and Global Head HR, Cox and Kings)</a:t>
            </a:r>
            <a:endParaRPr lang="en-IN" sz="2400" dirty="0"/>
          </a:p>
        </p:txBody>
      </p:sp>
    </p:spTree>
    <p:extLst>
      <p:ext uri="{BB962C8B-B14F-4D97-AF65-F5344CB8AC3E}">
        <p14:creationId xmlns:p14="http://schemas.microsoft.com/office/powerpoint/2010/main" val="2525528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7"/>
          </a:xfrm>
        </p:spPr>
        <p:txBody>
          <a:bodyPr>
            <a:normAutofit fontScale="90000"/>
          </a:bodyPr>
          <a:lstStyle/>
          <a:p>
            <a:r>
              <a:rPr lang="en-IN" dirty="0" smtClean="0"/>
              <a:t>Learnings:Mrs Padmini Misra</a:t>
            </a:r>
            <a:endParaRPr lang="en-IN" dirty="0"/>
          </a:p>
        </p:txBody>
      </p:sp>
      <p:sp>
        <p:nvSpPr>
          <p:cNvPr id="3" name="Content Placeholder 2"/>
          <p:cNvSpPr>
            <a:spLocks noGrp="1"/>
          </p:cNvSpPr>
          <p:nvPr>
            <p:ph idx="1"/>
          </p:nvPr>
        </p:nvSpPr>
        <p:spPr>
          <a:xfrm>
            <a:off x="677334" y="1541417"/>
            <a:ext cx="8596668" cy="4499945"/>
          </a:xfrm>
        </p:spPr>
        <p:txBody>
          <a:bodyPr/>
          <a:lstStyle/>
          <a:p>
            <a:r>
              <a:rPr lang="en-IN" sz="2000" dirty="0" smtClean="0"/>
              <a:t>Majority of Padmini`s engagements are with start-ups for last 34 years.</a:t>
            </a:r>
          </a:p>
          <a:p>
            <a:r>
              <a:rPr lang="en-IN" sz="2000" dirty="0" smtClean="0"/>
              <a:t>Led HR integration and management.</a:t>
            </a:r>
          </a:p>
          <a:p>
            <a:r>
              <a:rPr lang="en-IN" sz="2000" dirty="0" smtClean="0"/>
              <a:t>She keeps herself very busy all the time, but it is fun.</a:t>
            </a:r>
          </a:p>
          <a:p>
            <a:r>
              <a:rPr lang="en-IN" sz="2000" dirty="0" smtClean="0"/>
              <a:t>Taj group for 17 years taught her the dignity of labour, hotel gives you the ability to build rapport with entire group of strangers instantly.</a:t>
            </a:r>
          </a:p>
          <a:p>
            <a:r>
              <a:rPr lang="en-IN" sz="2000" dirty="0" smtClean="0"/>
              <a:t>She also had the opportunities to work with various business of GE, one of the first members, helped in migrating business from US.</a:t>
            </a:r>
          </a:p>
          <a:p>
            <a:r>
              <a:rPr lang="en-IN" sz="2000" dirty="0" smtClean="0"/>
              <a:t>With her engagement with Aditya Birla group limited she pioneered the outsourced volume requirement and training at zero cost providing quick turner.</a:t>
            </a:r>
          </a:p>
          <a:p>
            <a:endParaRPr lang="en-IN" dirty="0"/>
          </a:p>
        </p:txBody>
      </p:sp>
    </p:spTree>
    <p:extLst>
      <p:ext uri="{BB962C8B-B14F-4D97-AF65-F5344CB8AC3E}">
        <p14:creationId xmlns:p14="http://schemas.microsoft.com/office/powerpoint/2010/main" val="298413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2629"/>
          </a:xfrm>
        </p:spPr>
        <p:txBody>
          <a:bodyPr/>
          <a:lstStyle/>
          <a:p>
            <a:r>
              <a:rPr lang="en-IN" dirty="0" smtClean="0"/>
              <a:t>Learnings: Mrs Padmini Misra contd.</a:t>
            </a:r>
            <a:endParaRPr lang="en-IN" dirty="0"/>
          </a:p>
        </p:txBody>
      </p:sp>
      <p:sp>
        <p:nvSpPr>
          <p:cNvPr id="3" name="Content Placeholder 2"/>
          <p:cNvSpPr>
            <a:spLocks noGrp="1"/>
          </p:cNvSpPr>
          <p:nvPr>
            <p:ph idx="1"/>
          </p:nvPr>
        </p:nvSpPr>
        <p:spPr>
          <a:xfrm>
            <a:off x="677334" y="1502229"/>
            <a:ext cx="8596668" cy="4539134"/>
          </a:xfrm>
        </p:spPr>
        <p:txBody>
          <a:bodyPr>
            <a:normAutofit/>
          </a:bodyPr>
          <a:lstStyle/>
          <a:p>
            <a:r>
              <a:rPr lang="en-IN" sz="2000" dirty="0" smtClean="0"/>
              <a:t>Spectramind was shared services she saw the company grow from 8 to 18000 people.</a:t>
            </a:r>
          </a:p>
          <a:p>
            <a:r>
              <a:rPr lang="en-IN" sz="2000" dirty="0" smtClean="0"/>
              <a:t>According to her HR should contribute to the profits rather than charging Cost Centre.</a:t>
            </a:r>
          </a:p>
          <a:p>
            <a:r>
              <a:rPr lang="en-IN" sz="2000" dirty="0" smtClean="0"/>
              <a:t>Human capital go hand in hand with financial capital. It is an important element in balance sheet.</a:t>
            </a:r>
          </a:p>
          <a:p>
            <a:r>
              <a:rPr lang="en-IN" sz="2000" dirty="0" smtClean="0"/>
              <a:t>If you do not make good with people, you will face business erosion.</a:t>
            </a:r>
          </a:p>
          <a:p>
            <a:r>
              <a:rPr lang="en-IN" sz="2000" dirty="0" smtClean="0"/>
              <a:t>In zest for brand building, one should be very cautious.</a:t>
            </a:r>
          </a:p>
          <a:p>
            <a:r>
              <a:rPr lang="en-IN" sz="2000" dirty="0" smtClean="0"/>
              <a:t>Make few core commitments and promises, see them delivered with excellence.</a:t>
            </a:r>
          </a:p>
          <a:p>
            <a:r>
              <a:rPr lang="en-IN" sz="2000" dirty="0" smtClean="0"/>
              <a:t>Strength: Execution and Integrity.</a:t>
            </a:r>
          </a:p>
        </p:txBody>
      </p:sp>
    </p:spTree>
    <p:extLst>
      <p:ext uri="{BB962C8B-B14F-4D97-AF65-F5344CB8AC3E}">
        <p14:creationId xmlns:p14="http://schemas.microsoft.com/office/powerpoint/2010/main" val="2273250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Learnings:Mrs Padmini Misra contd.</a:t>
            </a:r>
            <a:endParaRPr lang="en-IN" dirty="0"/>
          </a:p>
        </p:txBody>
      </p:sp>
      <p:sp>
        <p:nvSpPr>
          <p:cNvPr id="3" name="Content Placeholder 2"/>
          <p:cNvSpPr>
            <a:spLocks noGrp="1"/>
          </p:cNvSpPr>
          <p:nvPr>
            <p:ph idx="1"/>
          </p:nvPr>
        </p:nvSpPr>
        <p:spPr>
          <a:xfrm>
            <a:off x="677334" y="1619795"/>
            <a:ext cx="8596668" cy="4421568"/>
          </a:xfrm>
        </p:spPr>
        <p:txBody>
          <a:bodyPr/>
          <a:lstStyle/>
          <a:p>
            <a:r>
              <a:rPr lang="en-IN" dirty="0"/>
              <a:t>HR should take care of the employees otherwise the employee performance will be sporadic and will not sustain.</a:t>
            </a:r>
          </a:p>
          <a:p>
            <a:r>
              <a:rPr lang="en-IN" dirty="0" smtClean="0"/>
              <a:t>She puts in average of 50 hours in a week.</a:t>
            </a:r>
            <a:endParaRPr lang="en-IN" dirty="0"/>
          </a:p>
          <a:p>
            <a:r>
              <a:rPr lang="en-IN" dirty="0" smtClean="0"/>
              <a:t>Message </a:t>
            </a:r>
            <a:r>
              <a:rPr lang="en-IN" dirty="0"/>
              <a:t>for young people:</a:t>
            </a:r>
          </a:p>
          <a:p>
            <a:pPr>
              <a:buFont typeface="Arial" panose="020B0604020202020204" pitchFamily="34" charset="0"/>
              <a:buChar char="•"/>
            </a:pPr>
            <a:r>
              <a:rPr lang="en-IN" dirty="0"/>
              <a:t>Be </a:t>
            </a:r>
            <a:r>
              <a:rPr lang="en-IN" dirty="0" smtClean="0"/>
              <a:t>realistic.</a:t>
            </a:r>
          </a:p>
          <a:p>
            <a:pPr>
              <a:buFont typeface="Arial" panose="020B0604020202020204" pitchFamily="34" charset="0"/>
              <a:buChar char="•"/>
            </a:pPr>
            <a:r>
              <a:rPr lang="en-IN" dirty="0" smtClean="0"/>
              <a:t>Don`t </a:t>
            </a:r>
            <a:r>
              <a:rPr lang="en-IN" dirty="0"/>
              <a:t>be in a rush. </a:t>
            </a:r>
            <a:endParaRPr lang="en-IN" dirty="0" smtClean="0"/>
          </a:p>
          <a:p>
            <a:pPr>
              <a:buFont typeface="Arial" panose="020B0604020202020204" pitchFamily="34" charset="0"/>
              <a:buChar char="•"/>
            </a:pPr>
            <a:r>
              <a:rPr lang="en-IN" dirty="0" smtClean="0"/>
              <a:t>Don`t </a:t>
            </a:r>
            <a:r>
              <a:rPr lang="en-IN" dirty="0"/>
              <a:t>run for money, work for experience</a:t>
            </a:r>
          </a:p>
          <a:p>
            <a:pPr>
              <a:buFont typeface="Arial" panose="020B0604020202020204" pitchFamily="34" charset="0"/>
              <a:buChar char="•"/>
            </a:pPr>
            <a:r>
              <a:rPr lang="en-IN" dirty="0"/>
              <a:t>Be humble</a:t>
            </a:r>
            <a:r>
              <a:rPr lang="en-IN" dirty="0" smtClean="0"/>
              <a:t>.</a:t>
            </a:r>
          </a:p>
          <a:p>
            <a:pPr>
              <a:buFont typeface="Arial" panose="020B0604020202020204" pitchFamily="34" charset="0"/>
              <a:buChar char="•"/>
            </a:pPr>
            <a:r>
              <a:rPr lang="en-IN" dirty="0" smtClean="0"/>
              <a:t>Slow </a:t>
            </a:r>
            <a:r>
              <a:rPr lang="en-IN" dirty="0"/>
              <a:t>and </a:t>
            </a:r>
            <a:r>
              <a:rPr lang="en-IN" dirty="0" smtClean="0"/>
              <a:t>Steady.</a:t>
            </a:r>
          </a:p>
          <a:p>
            <a:pPr>
              <a:buFont typeface="Arial" panose="020B0604020202020204" pitchFamily="34" charset="0"/>
              <a:buChar char="•"/>
            </a:pPr>
            <a:r>
              <a:rPr lang="en-IN" dirty="0"/>
              <a:t>L</a:t>
            </a:r>
            <a:r>
              <a:rPr lang="en-IN" dirty="0" smtClean="0"/>
              <a:t>earn </a:t>
            </a:r>
            <a:r>
              <a:rPr lang="en-IN" dirty="0"/>
              <a:t>and then think of earning</a:t>
            </a:r>
            <a:r>
              <a:rPr lang="en-IN" dirty="0" smtClean="0"/>
              <a:t>.</a:t>
            </a:r>
          </a:p>
          <a:p>
            <a:r>
              <a:rPr lang="en-IN" dirty="0" smtClean="0"/>
              <a:t>You should see yourself as a value </a:t>
            </a:r>
            <a:r>
              <a:rPr lang="en-IN" dirty="0" err="1" smtClean="0"/>
              <a:t>creater</a:t>
            </a:r>
            <a:endParaRPr lang="en-IN" dirty="0" smtClean="0"/>
          </a:p>
          <a:p>
            <a:endParaRPr lang="en-IN" dirty="0"/>
          </a:p>
        </p:txBody>
      </p:sp>
    </p:spTree>
    <p:extLst>
      <p:ext uri="{BB962C8B-B14F-4D97-AF65-F5344CB8AC3E}">
        <p14:creationId xmlns:p14="http://schemas.microsoft.com/office/powerpoint/2010/main" val="2596794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145" y="2582092"/>
            <a:ext cx="8596668" cy="1320800"/>
          </a:xfrm>
        </p:spPr>
        <p:txBody>
          <a:bodyPr/>
          <a:lstStyle/>
          <a:p>
            <a:r>
              <a:rPr lang="en-IN" sz="5400" b="1" dirty="0" smtClean="0"/>
              <a:t>News Wire</a:t>
            </a:r>
            <a:endParaRPr lang="en-IN" b="1" dirty="0"/>
          </a:p>
        </p:txBody>
      </p:sp>
    </p:spTree>
    <p:extLst>
      <p:ext uri="{BB962C8B-B14F-4D97-AF65-F5344CB8AC3E}">
        <p14:creationId xmlns:p14="http://schemas.microsoft.com/office/powerpoint/2010/main" val="923419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38949"/>
          </a:xfrm>
        </p:spPr>
        <p:txBody>
          <a:bodyPr>
            <a:normAutofit/>
          </a:bodyPr>
          <a:lstStyle/>
          <a:p>
            <a:r>
              <a:rPr lang="en-IN" dirty="0" smtClean="0"/>
              <a:t/>
            </a:r>
            <a:br>
              <a:rPr lang="en-IN" dirty="0" smtClean="0"/>
            </a:br>
            <a:r>
              <a:rPr lang="en-IN" dirty="0"/>
              <a:t/>
            </a:r>
            <a:br>
              <a:rPr lang="en-IN" dirty="0"/>
            </a:br>
            <a:r>
              <a:rPr lang="en-IN" dirty="0"/>
              <a:t/>
            </a:r>
            <a:br>
              <a:rPr lang="en-IN" dirty="0"/>
            </a:br>
            <a:r>
              <a:rPr lang="en-IN" dirty="0" smtClean="0"/>
              <a:t>									1</a:t>
            </a:r>
            <a:br>
              <a:rPr lang="en-IN" dirty="0" smtClean="0"/>
            </a:br>
            <a:r>
              <a:rPr lang="en-IN" dirty="0" smtClean="0"/>
              <a:t>Watch </a:t>
            </a:r>
            <a:r>
              <a:rPr lang="en-IN" dirty="0"/>
              <a:t>Facebook and Instagram videos </a:t>
            </a:r>
            <a:r>
              <a:rPr lang="en-IN" dirty="0" smtClean="0"/>
              <a:t>				directly </a:t>
            </a:r>
            <a:r>
              <a:rPr lang="en-IN" dirty="0"/>
              <a:t>inside WhatsApp </a:t>
            </a:r>
          </a:p>
        </p:txBody>
      </p:sp>
    </p:spTree>
    <p:extLst>
      <p:ext uri="{BB962C8B-B14F-4D97-AF65-F5344CB8AC3E}">
        <p14:creationId xmlns:p14="http://schemas.microsoft.com/office/powerpoint/2010/main" val="61182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915989"/>
          </a:xfrm>
        </p:spPr>
        <p:txBody>
          <a:bodyPr>
            <a:normAutofit/>
          </a:bodyPr>
          <a:lstStyle/>
          <a:p>
            <a:r>
              <a:rPr lang="en-IN" dirty="0" smtClean="0"/>
              <a:t>									</a:t>
            </a:r>
            <a:br>
              <a:rPr lang="en-IN" dirty="0" smtClean="0"/>
            </a:br>
            <a:r>
              <a:rPr lang="en-IN" dirty="0" smtClean="0"/>
              <a:t>									</a:t>
            </a:r>
            <a:br>
              <a:rPr lang="en-IN" dirty="0" smtClean="0"/>
            </a:br>
            <a:r>
              <a:rPr lang="en-IN" dirty="0"/>
              <a:t>	</a:t>
            </a:r>
            <a:r>
              <a:rPr lang="en-IN" dirty="0" smtClean="0"/>
              <a:t>								</a:t>
            </a:r>
            <a:br>
              <a:rPr lang="en-IN" dirty="0" smtClean="0"/>
            </a:br>
            <a:r>
              <a:rPr lang="en-IN" dirty="0"/>
              <a:t>	</a:t>
            </a:r>
            <a:r>
              <a:rPr lang="en-IN" dirty="0" smtClean="0"/>
              <a:t>								1</a:t>
            </a:r>
            <a:br>
              <a:rPr lang="en-IN" dirty="0" smtClean="0"/>
            </a:br>
            <a:r>
              <a:rPr lang="en-IN" dirty="0" smtClean="0"/>
              <a:t>			Behavioural level Interview</a:t>
            </a:r>
            <a:br>
              <a:rPr lang="en-IN" dirty="0" smtClean="0"/>
            </a:br>
            <a:r>
              <a:rPr lang="en-IN" dirty="0" smtClean="0"/>
              <a:t>									</a:t>
            </a:r>
            <a:br>
              <a:rPr lang="en-IN" dirty="0" smtClean="0"/>
            </a:br>
            <a:r>
              <a:rPr lang="en-IN" dirty="0"/>
              <a:t/>
            </a:r>
            <a:br>
              <a:rPr lang="en-IN" dirty="0"/>
            </a:br>
            <a:r>
              <a:rPr lang="en-IN" dirty="0" smtClean="0"/>
              <a:t/>
            </a:r>
            <a:br>
              <a:rPr lang="en-IN" dirty="0" smtClean="0"/>
            </a:br>
            <a:r>
              <a:rPr lang="en-IN" sz="2000" dirty="0" smtClean="0"/>
              <a:t>Prof.Princey Mehta</a:t>
            </a:r>
            <a:endParaRPr lang="en-IN" dirty="0"/>
          </a:p>
        </p:txBody>
      </p:sp>
    </p:spTree>
    <p:extLst>
      <p:ext uri="{BB962C8B-B14F-4D97-AF65-F5344CB8AC3E}">
        <p14:creationId xmlns:p14="http://schemas.microsoft.com/office/powerpoint/2010/main" val="1676647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Watch Facebook and Instagram videos directly inside WhatsApp </a:t>
            </a:r>
            <a:endParaRPr lang="en-IN" dirty="0"/>
          </a:p>
        </p:txBody>
      </p:sp>
      <p:sp>
        <p:nvSpPr>
          <p:cNvPr id="3" name="Content Placeholder 2"/>
          <p:cNvSpPr>
            <a:spLocks noGrp="1"/>
          </p:cNvSpPr>
          <p:nvPr>
            <p:ph idx="1"/>
          </p:nvPr>
        </p:nvSpPr>
        <p:spPr/>
        <p:txBody>
          <a:bodyPr>
            <a:normAutofit/>
          </a:bodyPr>
          <a:lstStyle/>
          <a:p>
            <a:r>
              <a:rPr lang="en-IN" sz="2000" dirty="0" smtClean="0"/>
              <a:t>The iOS version of Whats</a:t>
            </a:r>
            <a:r>
              <a:rPr lang="en-IN" sz="2000" dirty="0" smtClean="0"/>
              <a:t>App has received a major makeover which allows users to spend more time in the app, rather than opening other apps.</a:t>
            </a:r>
          </a:p>
          <a:p>
            <a:r>
              <a:rPr lang="en-IN" sz="2000" dirty="0" smtClean="0"/>
              <a:t>WhatsApp is now introducing in-app play support for Facebook and Instagram videos which it will play on the same screen without requiring user to change screen.</a:t>
            </a:r>
          </a:p>
          <a:p>
            <a:r>
              <a:rPr lang="en-IN" sz="2000" dirty="0" smtClean="0"/>
              <a:t>The version that the update will be released on is 2.18.51.</a:t>
            </a:r>
          </a:p>
          <a:p>
            <a:r>
              <a:rPr lang="en-IN" sz="2000" dirty="0" smtClean="0"/>
              <a:t>It is also offering PIP(Picture in Picture mode) for FB and Instagram videos which means i</a:t>
            </a:r>
            <a:r>
              <a:rPr lang="en-IN" sz="2000" dirty="0" smtClean="0"/>
              <a:t>t will be playing even after quitting the app, i.e. it is similar to </a:t>
            </a:r>
            <a:r>
              <a:rPr lang="en-IN" sz="2000" dirty="0"/>
              <a:t>Y</a:t>
            </a:r>
            <a:r>
              <a:rPr lang="en-IN" sz="2000" dirty="0" smtClean="0"/>
              <a:t>ouTube videos played inside the app.</a:t>
            </a:r>
          </a:p>
          <a:p>
            <a:endParaRPr lang="en-IN" sz="2000" dirty="0"/>
          </a:p>
        </p:txBody>
      </p:sp>
    </p:spTree>
    <p:extLst>
      <p:ext uri="{BB962C8B-B14F-4D97-AF65-F5344CB8AC3E}">
        <p14:creationId xmlns:p14="http://schemas.microsoft.com/office/powerpoint/2010/main" val="2960777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Watch Facebook and Instagram videos directly inside WhatsApp (contd.)</a:t>
            </a:r>
            <a:endParaRPr lang="en-IN" dirty="0"/>
          </a:p>
        </p:txBody>
      </p:sp>
      <p:sp>
        <p:nvSpPr>
          <p:cNvPr id="6" name="TextBox 5"/>
          <p:cNvSpPr txBox="1"/>
          <p:nvPr/>
        </p:nvSpPr>
        <p:spPr>
          <a:xfrm>
            <a:off x="1018903" y="2521131"/>
            <a:ext cx="3683726" cy="3265715"/>
          </a:xfrm>
          <a:prstGeom prst="rect">
            <a:avLst/>
          </a:prstGeom>
          <a:noFill/>
        </p:spPr>
        <p:txBody>
          <a:bodyPr wrap="square" rtlCol="0">
            <a:spAutoFit/>
          </a:bodyPr>
          <a:lstStyle/>
          <a:p>
            <a:endParaRPr lang="en-IN" dirty="0"/>
          </a:p>
        </p:txBody>
      </p:sp>
      <p:sp>
        <p:nvSpPr>
          <p:cNvPr id="8" name="Content Placeholder 7"/>
          <p:cNvSpPr>
            <a:spLocks noGrp="1"/>
          </p:cNvSpPr>
          <p:nvPr>
            <p:ph idx="1"/>
          </p:nvPr>
        </p:nvSpPr>
        <p:spPr>
          <a:xfrm>
            <a:off x="677334" y="1930400"/>
            <a:ext cx="4025295" cy="4705531"/>
          </a:xfrm>
        </p:spPr>
        <p:txBody>
          <a:bodyPr>
            <a:noAutofit/>
          </a:bodyPr>
          <a:lstStyle/>
          <a:p>
            <a:r>
              <a:rPr lang="en-US" sz="2000" dirty="0" smtClean="0"/>
              <a:t>Meanwhile</a:t>
            </a:r>
            <a:r>
              <a:rPr lang="en-US" sz="2000" dirty="0"/>
              <a:t>, WhatsApp has stopped the support for YouTube in-app videos on the Apple devices running on iOS 10 or lower. While the reason behind this move has not been officially stated, it looks to adhere to the restrictions of iOS 10. </a:t>
            </a:r>
            <a:endParaRPr lang="en-US" sz="2000" dirty="0" smtClean="0"/>
          </a:p>
          <a:p>
            <a:r>
              <a:rPr lang="en-US" sz="2000" dirty="0" smtClean="0"/>
              <a:t>Similarly</a:t>
            </a:r>
            <a:r>
              <a:rPr lang="en-US" sz="2000" dirty="0"/>
              <a:t>, it is also not clear whether the devices running on iOS 10 or lower will get the support for Facebook and Instagram videos.</a:t>
            </a:r>
            <a:endParaRPr lang="en-IN" sz="2000" dirty="0"/>
          </a:p>
        </p:txBody>
      </p:sp>
      <p:pic>
        <p:nvPicPr>
          <p:cNvPr id="1032" name="Picture 8" descr="Image result for whats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629" y="2160589"/>
            <a:ext cx="4101737" cy="380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17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69577"/>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2</a:t>
            </a:r>
            <a:r>
              <a:rPr lang="en-IN" dirty="0"/>
              <a:t/>
            </a:r>
            <a:br>
              <a:rPr lang="en-IN" dirty="0"/>
            </a:br>
            <a:r>
              <a:rPr lang="en-IN" dirty="0" smtClean="0"/>
              <a:t>Google </a:t>
            </a:r>
            <a:r>
              <a:rPr lang="en-IN" dirty="0"/>
              <a:t>unveils new Search Experience </a:t>
            </a:r>
            <a:r>
              <a:rPr lang="en-IN" dirty="0" smtClean="0"/>
              <a:t>			for </a:t>
            </a:r>
            <a:r>
              <a:rPr lang="en-IN" dirty="0"/>
              <a:t>Job Seekers in India</a:t>
            </a:r>
          </a:p>
        </p:txBody>
      </p:sp>
    </p:spTree>
    <p:extLst>
      <p:ext uri="{BB962C8B-B14F-4D97-AF65-F5344CB8AC3E}">
        <p14:creationId xmlns:p14="http://schemas.microsoft.com/office/powerpoint/2010/main" val="2679492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Google unveils new Search Experience for Job Seekers in India</a:t>
            </a:r>
            <a:endParaRPr lang="en-IN" dirty="0"/>
          </a:p>
        </p:txBody>
      </p:sp>
      <p:sp>
        <p:nvSpPr>
          <p:cNvPr id="3" name="Content Placeholder 2"/>
          <p:cNvSpPr>
            <a:spLocks noGrp="1"/>
          </p:cNvSpPr>
          <p:nvPr>
            <p:ph idx="1"/>
          </p:nvPr>
        </p:nvSpPr>
        <p:spPr/>
        <p:txBody>
          <a:bodyPr>
            <a:noAutofit/>
          </a:bodyPr>
          <a:lstStyle/>
          <a:p>
            <a:r>
              <a:rPr lang="en-US" sz="2000" dirty="0" smtClean="0"/>
              <a:t>Goggle has unveiled </a:t>
            </a:r>
            <a:r>
              <a:rPr lang="en-US" sz="2000" dirty="0"/>
              <a:t>a new search experience for job-seekers in India that will allow users to find relevant employment opportunities from the company’s search </a:t>
            </a:r>
            <a:r>
              <a:rPr lang="en-US" sz="2000" dirty="0" smtClean="0"/>
              <a:t>pag</a:t>
            </a:r>
            <a:r>
              <a:rPr lang="en-IN" sz="2000" dirty="0" smtClean="0"/>
              <a:t>e.</a:t>
            </a:r>
          </a:p>
          <a:p>
            <a:r>
              <a:rPr lang="en-IN" sz="2000" dirty="0" smtClean="0"/>
              <a:t>For this it has </a:t>
            </a:r>
            <a:r>
              <a:rPr lang="en-US" sz="2000" dirty="0"/>
              <a:t>partnered with players such as Aasaanjobs, Freshersworld, Headhonchos, IBM Talent Management Solutions, </a:t>
            </a:r>
            <a:r>
              <a:rPr lang="en-US" sz="2000" dirty="0" smtClean="0"/>
              <a:t>LinkedIn, Quezx</a:t>
            </a:r>
            <a:r>
              <a:rPr lang="en-US" sz="2000" dirty="0"/>
              <a:t>, QuikrJobs, Shine.com, T-Jobs, </a:t>
            </a:r>
            <a:r>
              <a:rPr lang="en-US" sz="2000" dirty="0" smtClean="0"/>
              <a:t>Times Jobs </a:t>
            </a:r>
            <a:r>
              <a:rPr lang="en-US" sz="2000" dirty="0"/>
              <a:t>and </a:t>
            </a:r>
            <a:r>
              <a:rPr lang="en-US" sz="2000" dirty="0" smtClean="0"/>
              <a:t>Wisdomjobs </a:t>
            </a:r>
            <a:r>
              <a:rPr lang="en-US" sz="2000" dirty="0"/>
              <a:t>for the offering</a:t>
            </a:r>
            <a:r>
              <a:rPr lang="en-US" sz="2000" dirty="0" smtClean="0"/>
              <a:t>.</a:t>
            </a:r>
            <a:endParaRPr lang="en-IN" sz="2000" dirty="0" smtClean="0"/>
          </a:p>
          <a:p>
            <a:r>
              <a:rPr lang="en-US" sz="2000" dirty="0"/>
              <a:t>Google’s Vice-President India and South-East Asia, Rajan Anandan, said there was an over 45 per cent increase in the number of job search queries in the fourth quarter of calendar year 2017</a:t>
            </a:r>
            <a:r>
              <a:rPr lang="en-US" sz="2000" dirty="0" smtClean="0"/>
              <a:t>.</a:t>
            </a:r>
          </a:p>
          <a:p>
            <a:endParaRPr lang="en-US" sz="2000" dirty="0" smtClean="0"/>
          </a:p>
        </p:txBody>
      </p:sp>
    </p:spTree>
    <p:extLst>
      <p:ext uri="{BB962C8B-B14F-4D97-AF65-F5344CB8AC3E}">
        <p14:creationId xmlns:p14="http://schemas.microsoft.com/office/powerpoint/2010/main" val="1909250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Google unveils new Search Experience for Job Seekers in India contd.</a:t>
            </a:r>
            <a:endParaRPr lang="en-IN" dirty="0"/>
          </a:p>
        </p:txBody>
      </p:sp>
      <p:sp>
        <p:nvSpPr>
          <p:cNvPr id="3" name="Content Placeholder 2"/>
          <p:cNvSpPr>
            <a:spLocks noGrp="1"/>
          </p:cNvSpPr>
          <p:nvPr>
            <p:ph idx="1"/>
          </p:nvPr>
        </p:nvSpPr>
        <p:spPr/>
        <p:txBody>
          <a:bodyPr>
            <a:normAutofit/>
          </a:bodyPr>
          <a:lstStyle/>
          <a:p>
            <a:r>
              <a:rPr lang="en-US" sz="2000" dirty="0"/>
              <a:t>Out of that, more than 50 per cent of the search was done through mobile phones. He explained that small and medium businesses, which are the largest job-creators in the country, often find it difficult to list these opportunities </a:t>
            </a:r>
            <a:r>
              <a:rPr lang="en-US" sz="2000" dirty="0" smtClean="0"/>
              <a:t>online.</a:t>
            </a:r>
          </a:p>
          <a:p>
            <a:r>
              <a:rPr lang="en-US" sz="2000" dirty="0" smtClean="0"/>
              <a:t>This greatly bridges the gap between employers and workforce.</a:t>
            </a:r>
          </a:p>
          <a:p>
            <a:r>
              <a:rPr lang="en-US" sz="2000" dirty="0"/>
              <a:t>On searching for terms like ‘jobs near me’ or ‘jobs for freshers’, users will see a special module with job listings. Clicking on any job in this listing will open an at-a-glance view on information like job title, location, whether it is full-time or part-time, and other details. From there, users can directly proceed to the job listing page on the partner’s website and apply there.</a:t>
            </a:r>
            <a:endParaRPr lang="en-US" sz="2000" dirty="0"/>
          </a:p>
        </p:txBody>
      </p:sp>
    </p:spTree>
    <p:extLst>
      <p:ext uri="{BB962C8B-B14F-4D97-AF65-F5344CB8AC3E}">
        <p14:creationId xmlns:p14="http://schemas.microsoft.com/office/powerpoint/2010/main" val="3402402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52011"/>
          </a:xfrm>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								3</a:t>
            </a:r>
            <a:r>
              <a:rPr lang="en-IN" dirty="0"/>
              <a:t/>
            </a:r>
            <a:br>
              <a:rPr lang="en-IN" dirty="0"/>
            </a:br>
            <a:r>
              <a:rPr lang="en-IN" dirty="0" smtClean="0"/>
              <a:t>How </a:t>
            </a:r>
            <a:r>
              <a:rPr lang="en-IN" dirty="0"/>
              <a:t>to make a good impression in 60 </a:t>
            </a:r>
            <a:r>
              <a:rPr lang="en-IN" dirty="0" smtClean="0"/>
              <a:t>								seconds</a:t>
            </a:r>
            <a:endParaRPr lang="en-IN" dirty="0"/>
          </a:p>
        </p:txBody>
      </p:sp>
    </p:spTree>
    <p:extLst>
      <p:ext uri="{BB962C8B-B14F-4D97-AF65-F5344CB8AC3E}">
        <p14:creationId xmlns:p14="http://schemas.microsoft.com/office/powerpoint/2010/main" val="2220905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a good impression in 60 seconds</a:t>
            </a:r>
            <a:endParaRPr lang="en-IN" dirty="0"/>
          </a:p>
        </p:txBody>
      </p:sp>
      <p:sp>
        <p:nvSpPr>
          <p:cNvPr id="3" name="Content Placeholder 2"/>
          <p:cNvSpPr>
            <a:spLocks noGrp="1"/>
          </p:cNvSpPr>
          <p:nvPr>
            <p:ph idx="1"/>
          </p:nvPr>
        </p:nvSpPr>
        <p:spPr/>
        <p:txBody>
          <a:bodyPr>
            <a:normAutofit/>
          </a:bodyPr>
          <a:lstStyle/>
          <a:p>
            <a:r>
              <a:rPr lang="en-IN" sz="2000" dirty="0" smtClean="0"/>
              <a:t>In case of short talk have these two aspects in mind:</a:t>
            </a:r>
          </a:p>
          <a:p>
            <a:pPr>
              <a:buFont typeface="Arial" panose="020B0604020202020204" pitchFamily="34" charset="0"/>
              <a:buChar char="•"/>
            </a:pPr>
            <a:r>
              <a:rPr lang="en-IN" sz="2000" dirty="0" smtClean="0"/>
              <a:t>1) Be memorable to your new acquaintance</a:t>
            </a:r>
          </a:p>
          <a:p>
            <a:pPr>
              <a:buFont typeface="Arial" panose="020B0604020202020204" pitchFamily="34" charset="0"/>
              <a:buChar char="•"/>
            </a:pPr>
            <a:r>
              <a:rPr lang="en-IN" sz="2000" dirty="0" smtClean="0"/>
              <a:t>2) A feeling like it added value to their life.</a:t>
            </a:r>
          </a:p>
          <a:p>
            <a:r>
              <a:rPr lang="en-IN" sz="2000" dirty="0" smtClean="0"/>
              <a:t>If you accomplish these, your acquaintance will soon become a connection.</a:t>
            </a:r>
          </a:p>
          <a:p>
            <a:r>
              <a:rPr lang="en-IN" sz="2000" dirty="0" smtClean="0"/>
              <a:t>Always have a solid handshake and a genuine smile.</a:t>
            </a:r>
          </a:p>
          <a:p>
            <a:r>
              <a:rPr lang="en-IN" sz="2000" dirty="0" smtClean="0"/>
              <a:t>Form there your goal is to have them talk about their favourite topic.</a:t>
            </a:r>
          </a:p>
          <a:p>
            <a:r>
              <a:rPr lang="en-IN" sz="2000" dirty="0" smtClean="0"/>
              <a:t>No matter what may be the situation, speak with intentions to drive the conversations towards them.</a:t>
            </a:r>
          </a:p>
        </p:txBody>
      </p:sp>
    </p:spTree>
    <p:extLst>
      <p:ext uri="{BB962C8B-B14F-4D97-AF65-F5344CB8AC3E}">
        <p14:creationId xmlns:p14="http://schemas.microsoft.com/office/powerpoint/2010/main" val="3401774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make a good impression in 60 seconds contd.</a:t>
            </a:r>
            <a:endParaRPr lang="en-IN" dirty="0"/>
          </a:p>
        </p:txBody>
      </p:sp>
      <p:sp>
        <p:nvSpPr>
          <p:cNvPr id="3" name="Content Placeholder 2"/>
          <p:cNvSpPr>
            <a:spLocks noGrp="1"/>
          </p:cNvSpPr>
          <p:nvPr>
            <p:ph idx="1"/>
          </p:nvPr>
        </p:nvSpPr>
        <p:spPr/>
        <p:txBody>
          <a:bodyPr>
            <a:normAutofit/>
          </a:bodyPr>
          <a:lstStyle/>
          <a:p>
            <a:r>
              <a:rPr lang="en-IN" sz="2000" dirty="0" smtClean="0"/>
              <a:t>Another good tip is have them smile or laugh.</a:t>
            </a:r>
          </a:p>
          <a:p>
            <a:r>
              <a:rPr lang="en-IN" sz="2000" dirty="0" smtClean="0"/>
              <a:t>This will break the ice in a more unconventional way and if they don`t remember what your conversation was about, at least they will remember that you made them fell happy.</a:t>
            </a:r>
          </a:p>
          <a:p>
            <a:r>
              <a:rPr lang="en-IN" sz="2000" dirty="0" smtClean="0"/>
              <a:t>Not every integration will be perfect.</a:t>
            </a:r>
          </a:p>
          <a:p>
            <a:r>
              <a:rPr lang="en-IN" sz="2000" dirty="0" smtClean="0"/>
              <a:t>Sometime audience wont even laugh, they are not in good mood or they won`t feel like talking. </a:t>
            </a:r>
          </a:p>
          <a:p>
            <a:r>
              <a:rPr lang="en-IN" sz="2000" dirty="0" smtClean="0"/>
              <a:t>Regardless of how it turns out to be continue to emit good vibes. </a:t>
            </a:r>
          </a:p>
          <a:p>
            <a:r>
              <a:rPr lang="en-IN" sz="2000" dirty="0" smtClean="0"/>
              <a:t>You may not know what will happen.  </a:t>
            </a:r>
          </a:p>
        </p:txBody>
      </p:sp>
    </p:spTree>
    <p:extLst>
      <p:ext uri="{BB962C8B-B14F-4D97-AF65-F5344CB8AC3E}">
        <p14:creationId xmlns:p14="http://schemas.microsoft.com/office/powerpoint/2010/main" val="3130828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677334" y="609600"/>
            <a:ext cx="8596668" cy="3416320"/>
          </a:xfrm>
          <a:prstGeom prst="rect">
            <a:avLst/>
          </a:prstGeom>
          <a:noFill/>
        </p:spPr>
        <p:txBody>
          <a:bodyPr wrap="square" rtlCol="0">
            <a:sp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4</a:t>
            </a:r>
            <a:r>
              <a:rPr lang="en-IN" dirty="0"/>
              <a:t/>
            </a:r>
            <a:br>
              <a:rPr lang="en-IN" dirty="0"/>
            </a:br>
            <a:r>
              <a:rPr lang="en-IN" dirty="0" smtClean="0"/>
              <a:t>Investment </a:t>
            </a:r>
            <a:r>
              <a:rPr lang="en-IN" dirty="0"/>
              <a:t>questions that you need to </a:t>
            </a:r>
            <a:r>
              <a:rPr lang="en-IN" dirty="0" smtClean="0"/>
              <a:t>					ask </a:t>
            </a:r>
            <a:r>
              <a:rPr lang="en-IN" dirty="0"/>
              <a:t>before investing</a:t>
            </a:r>
          </a:p>
        </p:txBody>
      </p:sp>
    </p:spTree>
    <p:extLst>
      <p:ext uri="{BB962C8B-B14F-4D97-AF65-F5344CB8AC3E}">
        <p14:creationId xmlns:p14="http://schemas.microsoft.com/office/powerpoint/2010/main" val="1559053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Investment questions that you need to ask before investing</a:t>
            </a:r>
            <a:endParaRPr lang="en-IN" dirty="0"/>
          </a:p>
        </p:txBody>
      </p:sp>
      <p:sp>
        <p:nvSpPr>
          <p:cNvPr id="5" name="Content Placeholder 4"/>
          <p:cNvSpPr>
            <a:spLocks noGrp="1"/>
          </p:cNvSpPr>
          <p:nvPr>
            <p:ph idx="1"/>
          </p:nvPr>
        </p:nvSpPr>
        <p:spPr>
          <a:xfrm>
            <a:off x="913645" y="1822723"/>
            <a:ext cx="7772200" cy="4617266"/>
          </a:xfrm>
          <a:ln>
            <a:solidFill>
              <a:schemeClr val="bg1"/>
            </a:solidFill>
          </a:ln>
        </p:spPr>
        <p:style>
          <a:lnRef idx="2">
            <a:schemeClr val="accent2"/>
          </a:lnRef>
          <a:fillRef idx="1">
            <a:schemeClr val="lt1"/>
          </a:fillRef>
          <a:effectRef idx="0">
            <a:schemeClr val="accent2"/>
          </a:effectRef>
          <a:fontRef idx="minor">
            <a:schemeClr val="dk1"/>
          </a:fontRef>
        </p:style>
        <p:txBody>
          <a:bodyPr>
            <a:noAutofit/>
          </a:bodyPr>
          <a:lstStyle/>
          <a:p>
            <a:r>
              <a:rPr lang="en-US" sz="1900" dirty="0"/>
              <a:t>All of us have aspirations and life goals we want to achieve with our hard-earned money. But, most of these can be achieved only through well thought-out financial plans and disciplined investing</a:t>
            </a:r>
            <a:r>
              <a:rPr lang="en-US" sz="1900" dirty="0" smtClean="0"/>
              <a:t>.</a:t>
            </a:r>
          </a:p>
          <a:p>
            <a:r>
              <a:rPr lang="en-US" sz="1900" dirty="0"/>
              <a:t> </a:t>
            </a:r>
            <a:r>
              <a:rPr lang="en-US" sz="1900" b="1" dirty="0"/>
              <a:t>What are your financial goals</a:t>
            </a:r>
            <a:r>
              <a:rPr lang="en-US" sz="1900" b="1" dirty="0" smtClean="0"/>
              <a:t>?</a:t>
            </a:r>
          </a:p>
          <a:p>
            <a:pPr>
              <a:buFont typeface="Arial" panose="020B0604020202020204" pitchFamily="34" charset="0"/>
              <a:buChar char="•"/>
            </a:pPr>
            <a:r>
              <a:rPr lang="en-US" sz="1900" dirty="0" smtClean="0"/>
              <a:t>Individuals should be very clear behind your decision to invest like retirement, child`s education or marriage.</a:t>
            </a:r>
          </a:p>
          <a:p>
            <a:r>
              <a:rPr lang="en-US" sz="1900" b="1" dirty="0"/>
              <a:t>How long is your investment horizon</a:t>
            </a:r>
            <a:r>
              <a:rPr lang="en-US" sz="1900" b="1" dirty="0" smtClean="0"/>
              <a:t>?</a:t>
            </a:r>
          </a:p>
          <a:p>
            <a:pPr>
              <a:buFont typeface="Arial" panose="020B0604020202020204" pitchFamily="34" charset="0"/>
              <a:buChar char="•"/>
            </a:pPr>
            <a:r>
              <a:rPr lang="en-US" sz="1900" dirty="0" smtClean="0"/>
              <a:t>Long term: child`s education 15 years.</a:t>
            </a:r>
          </a:p>
          <a:p>
            <a:pPr>
              <a:buFont typeface="Arial" panose="020B0604020202020204" pitchFamily="34" charset="0"/>
              <a:buChar char="•"/>
            </a:pPr>
            <a:r>
              <a:rPr lang="en-US" sz="1900" dirty="0" smtClean="0"/>
              <a:t>Short term: Investment horizon of 1-2 years like marriage.</a:t>
            </a:r>
          </a:p>
          <a:p>
            <a:r>
              <a:rPr lang="en-US" sz="1900" b="1" dirty="0"/>
              <a:t>What are the alternative investment options</a:t>
            </a:r>
            <a:r>
              <a:rPr lang="en-US" sz="1900" b="1" dirty="0" smtClean="0"/>
              <a:t>?</a:t>
            </a:r>
          </a:p>
          <a:p>
            <a:pPr>
              <a:buFont typeface="Arial" panose="020B0604020202020204" pitchFamily="34" charset="0"/>
              <a:buChar char="•"/>
            </a:pPr>
            <a:r>
              <a:rPr lang="en-US" sz="1900" dirty="0"/>
              <a:t>Before finalizing your investment avenues, make sure you carefully analyze the other investment options available with </a:t>
            </a:r>
            <a:r>
              <a:rPr lang="en-US" sz="1900" dirty="0" smtClean="0"/>
              <a:t>you.</a:t>
            </a:r>
            <a:endParaRPr lang="en-IN" sz="1900" dirty="0"/>
          </a:p>
        </p:txBody>
      </p:sp>
    </p:spTree>
    <p:extLst>
      <p:ext uri="{BB962C8B-B14F-4D97-AF65-F5344CB8AC3E}">
        <p14:creationId xmlns:p14="http://schemas.microsoft.com/office/powerpoint/2010/main" val="366497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Behavioural level interview</a:t>
            </a:r>
          </a:p>
        </p:txBody>
      </p:sp>
      <p:sp>
        <p:nvSpPr>
          <p:cNvPr id="3" name="Content Placeholder 2"/>
          <p:cNvSpPr>
            <a:spLocks noGrp="1"/>
          </p:cNvSpPr>
          <p:nvPr>
            <p:ph idx="1"/>
          </p:nvPr>
        </p:nvSpPr>
        <p:spPr>
          <a:xfrm>
            <a:off x="677334" y="1502229"/>
            <a:ext cx="8596668" cy="4539133"/>
          </a:xfrm>
        </p:spPr>
        <p:txBody>
          <a:bodyPr>
            <a:normAutofit/>
          </a:bodyPr>
          <a:lstStyle/>
          <a:p>
            <a:r>
              <a:rPr lang="en-IN" sz="2000" dirty="0" smtClean="0"/>
              <a:t>Behavioural Event interview (BEI) is a interview technique to identify the competencies of a candidate for a particular job.</a:t>
            </a:r>
          </a:p>
          <a:p>
            <a:r>
              <a:rPr lang="en-IN" sz="2000" dirty="0" smtClean="0"/>
              <a:t>It is knowing what he is capable to do and not what he is going to do.</a:t>
            </a:r>
          </a:p>
          <a:p>
            <a:r>
              <a:rPr lang="en-IN" sz="2000" dirty="0" smtClean="0"/>
              <a:t>Now-a-days people are looking for competency.</a:t>
            </a:r>
          </a:p>
          <a:p>
            <a:r>
              <a:rPr lang="en-IN" sz="2000" dirty="0" smtClean="0"/>
              <a:t>Competency is a  term which describes a pattern or cluster of actions to achieve a desired result.</a:t>
            </a:r>
          </a:p>
          <a:p>
            <a:pPr>
              <a:buFont typeface="Arial" panose="020B0604020202020204" pitchFamily="34" charset="0"/>
              <a:buChar char="•"/>
            </a:pPr>
            <a:r>
              <a:rPr lang="en-IN" sz="2000" dirty="0" smtClean="0"/>
              <a:t>Observable </a:t>
            </a:r>
          </a:p>
          <a:p>
            <a:pPr>
              <a:buFont typeface="Arial" panose="020B0604020202020204" pitchFamily="34" charset="0"/>
              <a:buChar char="•"/>
            </a:pPr>
            <a:r>
              <a:rPr lang="en-IN" sz="2000" dirty="0" smtClean="0"/>
              <a:t>Skills </a:t>
            </a:r>
          </a:p>
          <a:p>
            <a:pPr>
              <a:buFont typeface="Arial" panose="020B0604020202020204" pitchFamily="34" charset="0"/>
              <a:buChar char="•"/>
            </a:pPr>
            <a:r>
              <a:rPr lang="en-IN" sz="2000" dirty="0" smtClean="0"/>
              <a:t>Knowledge</a:t>
            </a:r>
          </a:p>
          <a:p>
            <a:pPr>
              <a:buFont typeface="Arial" panose="020B0604020202020204" pitchFamily="34" charset="0"/>
              <a:buChar char="•"/>
            </a:pPr>
            <a:r>
              <a:rPr lang="en-IN" sz="2000" dirty="0" smtClean="0"/>
              <a:t>Motivation</a:t>
            </a:r>
          </a:p>
        </p:txBody>
      </p:sp>
    </p:spTree>
    <p:extLst>
      <p:ext uri="{BB962C8B-B14F-4D97-AF65-F5344CB8AC3E}">
        <p14:creationId xmlns:p14="http://schemas.microsoft.com/office/powerpoint/2010/main" val="2700983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Investment questions that you need to ask before investing contd.</a:t>
            </a:r>
            <a:endParaRPr lang="en-IN" dirty="0"/>
          </a:p>
        </p:txBody>
      </p:sp>
      <p:sp>
        <p:nvSpPr>
          <p:cNvPr id="5" name="Content Placeholder 4"/>
          <p:cNvSpPr>
            <a:spLocks noGrp="1"/>
          </p:cNvSpPr>
          <p:nvPr>
            <p:ph idx="1"/>
          </p:nvPr>
        </p:nvSpPr>
        <p:spPr>
          <a:xfrm>
            <a:off x="521759" y="1927226"/>
            <a:ext cx="7772200" cy="4266894"/>
          </a:xfr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r>
              <a:rPr lang="en-IN" b="1" dirty="0"/>
              <a:t>What's your risk appetite</a:t>
            </a:r>
            <a:r>
              <a:rPr lang="en-IN" b="1" dirty="0" smtClean="0"/>
              <a:t>?</a:t>
            </a:r>
          </a:p>
          <a:p>
            <a:pPr>
              <a:buFont typeface="Arial" panose="020B0604020202020204" pitchFamily="34" charset="0"/>
              <a:buChar char="•"/>
            </a:pPr>
            <a:r>
              <a:rPr lang="en-US" dirty="0" smtClean="0"/>
              <a:t>For </a:t>
            </a:r>
            <a:r>
              <a:rPr lang="en-US" dirty="0"/>
              <a:t>instance, for a long term goal such as purchase of a house after 10 years, the investment avenues chosen would vary as per individual's risk appetite. A risk averse investor would prefer a balanced portfolio with contribution of debt as well as equity funds to avoid being completely prone to risk involved in </a:t>
            </a:r>
            <a:r>
              <a:rPr lang="en-US" dirty="0" smtClean="0"/>
              <a:t>equities.</a:t>
            </a:r>
          </a:p>
          <a:p>
            <a:r>
              <a:rPr lang="en-US" b="1" dirty="0"/>
              <a:t>Is the investment tax </a:t>
            </a:r>
            <a:r>
              <a:rPr lang="en-US" b="1" dirty="0" smtClean="0"/>
              <a:t>efficient?</a:t>
            </a:r>
          </a:p>
          <a:p>
            <a:pPr>
              <a:buFont typeface="Arial" panose="020B0604020202020204" pitchFamily="34" charset="0"/>
              <a:buChar char="•"/>
            </a:pPr>
            <a:r>
              <a:rPr lang="en-IN" dirty="0" smtClean="0"/>
              <a:t>This gives edge over others.</a:t>
            </a:r>
          </a:p>
          <a:p>
            <a:r>
              <a:rPr lang="en-US" b="1" dirty="0" smtClean="0"/>
              <a:t>What </a:t>
            </a:r>
            <a:r>
              <a:rPr lang="en-US" b="1" dirty="0"/>
              <a:t>are the various costs, charges and commission involved</a:t>
            </a:r>
            <a:r>
              <a:rPr lang="en-US" b="1" dirty="0" smtClean="0"/>
              <a:t>?</a:t>
            </a:r>
          </a:p>
          <a:p>
            <a:pPr>
              <a:buFont typeface="Arial" panose="020B0604020202020204" pitchFamily="34" charset="0"/>
              <a:buChar char="•"/>
            </a:pPr>
            <a:r>
              <a:rPr lang="en-US" dirty="0"/>
              <a:t>Majority of investment options come with certain costs such as entry and exit costs, commission and brokerage etc. which differ with various investment options.</a:t>
            </a:r>
            <a:endParaRPr lang="en-IN" dirty="0"/>
          </a:p>
        </p:txBody>
      </p:sp>
    </p:spTree>
    <p:extLst>
      <p:ext uri="{BB962C8B-B14F-4D97-AF65-F5344CB8AC3E}">
        <p14:creationId xmlns:p14="http://schemas.microsoft.com/office/powerpoint/2010/main" val="371416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438503"/>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5</a:t>
            </a:r>
            <a:r>
              <a:rPr lang="en-IN" dirty="0"/>
              <a:t/>
            </a:r>
            <a:br>
              <a:rPr lang="en-IN" dirty="0"/>
            </a:br>
            <a:r>
              <a:rPr lang="en-IN" dirty="0" smtClean="0"/>
              <a:t>Maintain </a:t>
            </a:r>
            <a:r>
              <a:rPr lang="en-IN" dirty="0"/>
              <a:t>eye-contact 70 percent of the time and other key skills to become a good listener</a:t>
            </a:r>
          </a:p>
        </p:txBody>
      </p:sp>
    </p:spTree>
    <p:extLst>
      <p:ext uri="{BB962C8B-B14F-4D97-AF65-F5344CB8AC3E}">
        <p14:creationId xmlns:p14="http://schemas.microsoft.com/office/powerpoint/2010/main" val="941994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IN" dirty="0" smtClean="0"/>
              <a:t>Maintain eye-contact 70 percent of the time and other key skills to become a good listener</a:t>
            </a:r>
            <a:endParaRPr lang="en-IN" dirty="0"/>
          </a:p>
        </p:txBody>
      </p:sp>
      <p:sp>
        <p:nvSpPr>
          <p:cNvPr id="3" name="Content Placeholder 2"/>
          <p:cNvSpPr>
            <a:spLocks noGrp="1"/>
          </p:cNvSpPr>
          <p:nvPr>
            <p:ph idx="1"/>
          </p:nvPr>
        </p:nvSpPr>
        <p:spPr>
          <a:xfrm>
            <a:off x="677334" y="2160589"/>
            <a:ext cx="8596668" cy="3880774"/>
          </a:xfrm>
        </p:spPr>
        <p:txBody>
          <a:bodyPr>
            <a:normAutofit/>
          </a:bodyPr>
          <a:lstStyle/>
          <a:p>
            <a:r>
              <a:rPr lang="en-US" dirty="0"/>
              <a:t>Great business leaders have their individual strengths, but one skill they all share is that they are good communicators. And it often begins with being a good listener</a:t>
            </a:r>
            <a:r>
              <a:rPr lang="en-US" dirty="0" smtClean="0"/>
              <a:t>.</a:t>
            </a:r>
          </a:p>
          <a:p>
            <a:r>
              <a:rPr lang="en-US" dirty="0" smtClean="0"/>
              <a:t> </a:t>
            </a:r>
            <a:r>
              <a:rPr lang="en-US" dirty="0"/>
              <a:t>It's not about being polite when conversing with someone, but really listening to what people say. This can make you a much more effective business </a:t>
            </a:r>
            <a:r>
              <a:rPr lang="en-US" dirty="0" smtClean="0"/>
              <a:t>leader.</a:t>
            </a:r>
          </a:p>
          <a:p>
            <a:r>
              <a:rPr lang="en-US" sz="2000" dirty="0" smtClean="0"/>
              <a:t>Good listeners are good problem solvers.</a:t>
            </a:r>
          </a:p>
          <a:p>
            <a:r>
              <a:rPr lang="en-US" sz="2000" dirty="0" smtClean="0"/>
              <a:t>You might miss the most important information if you don`t listen to your prospective customers and other team members and colleagues.</a:t>
            </a:r>
          </a:p>
          <a:p>
            <a:r>
              <a:rPr lang="en-US" sz="2000" dirty="0" smtClean="0"/>
              <a:t> So if you are a good listener, you have an edge over others.</a:t>
            </a:r>
            <a:endParaRPr lang="en-IN" sz="2000" dirty="0"/>
          </a:p>
        </p:txBody>
      </p:sp>
    </p:spTree>
    <p:extLst>
      <p:ext uri="{BB962C8B-B14F-4D97-AF65-F5344CB8AC3E}">
        <p14:creationId xmlns:p14="http://schemas.microsoft.com/office/powerpoint/2010/main" val="1095287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r>
              <a:rPr lang="en-IN" dirty="0" smtClean="0"/>
              <a:t>Maintain eye-contact 70 percent of the time and other key skills to become a good listener contd.</a:t>
            </a:r>
            <a:endParaRPr lang="en-IN" dirty="0"/>
          </a:p>
        </p:txBody>
      </p:sp>
      <p:sp>
        <p:nvSpPr>
          <p:cNvPr id="3" name="Content Placeholder 2"/>
          <p:cNvSpPr>
            <a:spLocks noGrp="1"/>
          </p:cNvSpPr>
          <p:nvPr>
            <p:ph idx="1"/>
          </p:nvPr>
        </p:nvSpPr>
        <p:spPr>
          <a:xfrm>
            <a:off x="677334" y="2160589"/>
            <a:ext cx="8596668" cy="3880774"/>
          </a:xfrm>
        </p:spPr>
        <p:txBody>
          <a:bodyPr>
            <a:normAutofit/>
          </a:bodyPr>
          <a:lstStyle/>
          <a:p>
            <a:r>
              <a:rPr lang="en-US" dirty="0"/>
              <a:t>Good listeners are also great morale boosters. When you are engaged with people, they notice it. And when you show that you are invested in what they have to say, people are more motivated to work with you</a:t>
            </a:r>
            <a:r>
              <a:rPr lang="en-US" dirty="0" smtClean="0"/>
              <a:t>.</a:t>
            </a:r>
          </a:p>
          <a:p>
            <a:r>
              <a:rPr lang="en-IN" sz="2000" dirty="0" smtClean="0"/>
              <a:t>Tips:</a:t>
            </a:r>
          </a:p>
          <a:p>
            <a:pPr>
              <a:buFont typeface="Arial" panose="020B0604020202020204" pitchFamily="34" charset="0"/>
              <a:buChar char="•"/>
            </a:pPr>
            <a:r>
              <a:rPr lang="en-US" dirty="0" smtClean="0"/>
              <a:t>1</a:t>
            </a:r>
            <a:r>
              <a:rPr lang="en-US" dirty="0"/>
              <a:t>. Clear your mind of </a:t>
            </a:r>
            <a:r>
              <a:rPr lang="en-US" dirty="0" smtClean="0"/>
              <a:t>distractions. Ex Take break, short meditation.</a:t>
            </a:r>
          </a:p>
          <a:p>
            <a:pPr>
              <a:buFont typeface="Arial" panose="020B0604020202020204" pitchFamily="34" charset="0"/>
              <a:buChar char="•"/>
            </a:pPr>
            <a:r>
              <a:rPr lang="en-US" sz="2000" dirty="0" smtClean="0"/>
              <a:t>2. Positive body language. Ex- Nodding occasionally, focused.</a:t>
            </a:r>
          </a:p>
          <a:p>
            <a:pPr>
              <a:buFont typeface="Arial" panose="020B0604020202020204" pitchFamily="34" charset="0"/>
              <a:buChar char="•"/>
            </a:pPr>
            <a:r>
              <a:rPr lang="en-US" sz="2000" dirty="0" smtClean="0"/>
              <a:t>3. Let the other person do all the talking. </a:t>
            </a:r>
          </a:p>
          <a:p>
            <a:r>
              <a:rPr lang="en-US" dirty="0"/>
              <a:t>Listening is a skill that takes time to develop, so try to practice these tips every day and in different situations. If you feel comfortable, practice them with your co-workers until it feels </a:t>
            </a:r>
            <a:r>
              <a:rPr lang="en-US" dirty="0" smtClean="0"/>
              <a:t>natural</a:t>
            </a:r>
            <a:r>
              <a:rPr lang="en-US" sz="2000" dirty="0"/>
              <a:t>.</a:t>
            </a:r>
            <a:endParaRPr lang="en-IN" sz="2000" dirty="0"/>
          </a:p>
        </p:txBody>
      </p:sp>
    </p:spTree>
    <p:extLst>
      <p:ext uri="{BB962C8B-B14F-4D97-AF65-F5344CB8AC3E}">
        <p14:creationId xmlns:p14="http://schemas.microsoft.com/office/powerpoint/2010/main" val="2995191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99314"/>
          </a:xfrm>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									6</a:t>
            </a:r>
            <a:r>
              <a:rPr lang="en-IN" dirty="0"/>
              <a:t/>
            </a:r>
            <a:br>
              <a:rPr lang="en-IN" dirty="0"/>
            </a:br>
            <a:r>
              <a:rPr lang="en-IN" dirty="0" smtClean="0"/>
              <a:t>Using </a:t>
            </a:r>
            <a:r>
              <a:rPr lang="en-IN" dirty="0"/>
              <a:t>LinkedIn To get where you want to </a:t>
            </a:r>
            <a:r>
              <a:rPr lang="en-IN" dirty="0" smtClean="0"/>
              <a:t>								  be</a:t>
            </a:r>
            <a:endParaRPr lang="en-IN" dirty="0"/>
          </a:p>
        </p:txBody>
      </p:sp>
    </p:spTree>
    <p:extLst>
      <p:ext uri="{BB962C8B-B14F-4D97-AF65-F5344CB8AC3E}">
        <p14:creationId xmlns:p14="http://schemas.microsoft.com/office/powerpoint/2010/main" val="168717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LinkedIn To get where you want to be</a:t>
            </a:r>
            <a:endParaRPr lang="en-IN" dirty="0"/>
          </a:p>
        </p:txBody>
      </p:sp>
      <p:sp>
        <p:nvSpPr>
          <p:cNvPr id="3" name="Content Placeholder 2"/>
          <p:cNvSpPr>
            <a:spLocks noGrp="1"/>
          </p:cNvSpPr>
          <p:nvPr>
            <p:ph idx="1"/>
          </p:nvPr>
        </p:nvSpPr>
        <p:spPr>
          <a:xfrm>
            <a:off x="677334" y="2160589"/>
            <a:ext cx="8596668" cy="4070394"/>
          </a:xfrm>
        </p:spPr>
        <p:txBody>
          <a:bodyPr>
            <a:noAutofit/>
          </a:bodyPr>
          <a:lstStyle/>
          <a:p>
            <a:r>
              <a:rPr lang="en-IN" sz="2000" dirty="0" smtClean="0"/>
              <a:t>There are a million ways of making connections Online, LinkedIn is one of the platforms to professionally connect with your targeted audience professionally.</a:t>
            </a:r>
          </a:p>
          <a:p>
            <a:r>
              <a:rPr lang="en-US" sz="2000" dirty="0" smtClean="0"/>
              <a:t>Define Your Purpose and Find Your Target Audience.</a:t>
            </a:r>
          </a:p>
          <a:p>
            <a:r>
              <a:rPr lang="en-US" sz="2000" dirty="0" smtClean="0"/>
              <a:t>This is a professional profile, so make sure you have a professional photo. LinkedIn asks everyone to fill in their work experience, skills, etc.</a:t>
            </a:r>
          </a:p>
          <a:p>
            <a:r>
              <a:rPr lang="en-US" sz="2000" dirty="0" smtClean="0"/>
              <a:t>Make </a:t>
            </a:r>
            <a:r>
              <a:rPr lang="en-US" sz="2000" dirty="0"/>
              <a:t>sure to expand your network and connect all of your existing contacts from your phonebook and email </a:t>
            </a:r>
            <a:r>
              <a:rPr lang="en-US" sz="2000" dirty="0" smtClean="0"/>
              <a:t>accounts</a:t>
            </a:r>
          </a:p>
          <a:p>
            <a:r>
              <a:rPr lang="en-IN" sz="2000" dirty="0" smtClean="0"/>
              <a:t>You may not know who can help you in what time so try to maintain as many connections when you get the opportunity to do so. </a:t>
            </a:r>
            <a:endParaRPr lang="en-IN" sz="2000" dirty="0"/>
          </a:p>
        </p:txBody>
      </p:sp>
    </p:spTree>
    <p:extLst>
      <p:ext uri="{BB962C8B-B14F-4D97-AF65-F5344CB8AC3E}">
        <p14:creationId xmlns:p14="http://schemas.microsoft.com/office/powerpoint/2010/main" val="20304546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LinkedIn To get where you want to be contd.</a:t>
            </a:r>
            <a:endParaRPr lang="en-IN" dirty="0"/>
          </a:p>
        </p:txBody>
      </p:sp>
      <p:sp>
        <p:nvSpPr>
          <p:cNvPr id="3" name="Content Placeholder 2"/>
          <p:cNvSpPr>
            <a:spLocks noGrp="1"/>
          </p:cNvSpPr>
          <p:nvPr>
            <p:ph idx="1"/>
          </p:nvPr>
        </p:nvSpPr>
        <p:spPr/>
        <p:txBody>
          <a:bodyPr>
            <a:normAutofit/>
          </a:bodyPr>
          <a:lstStyle/>
          <a:p>
            <a:r>
              <a:rPr lang="en-US" sz="2000" dirty="0"/>
              <a:t>Validate Your Market Using Advanced </a:t>
            </a:r>
            <a:r>
              <a:rPr lang="en-US" sz="2000" dirty="0" smtClean="0"/>
              <a:t>Search, provide your idea to large corporate fleets.</a:t>
            </a:r>
          </a:p>
          <a:p>
            <a:r>
              <a:rPr lang="en-IN" sz="2000" dirty="0"/>
              <a:t>Dynamic Capital Duo: LinkedIn Plus </a:t>
            </a:r>
            <a:r>
              <a:rPr lang="en-IN" sz="2000" dirty="0" smtClean="0"/>
              <a:t>“Crunchbase”. </a:t>
            </a:r>
            <a:r>
              <a:rPr lang="en-US" sz="2000" dirty="0" smtClean="0"/>
              <a:t>Click </a:t>
            </a:r>
            <a:r>
              <a:rPr lang="en-US" sz="2000" dirty="0"/>
              <a:t>around to find partners or co-investors and collect all of their LinkedIn profiles while building your list. </a:t>
            </a:r>
            <a:endParaRPr lang="en-US" sz="2000" dirty="0" smtClean="0"/>
          </a:p>
          <a:p>
            <a:r>
              <a:rPr lang="en-US" sz="2000" dirty="0" smtClean="0"/>
              <a:t>RocketReach </a:t>
            </a:r>
            <a:r>
              <a:rPr lang="en-US" sz="2000" dirty="0"/>
              <a:t>is a neat tool for LinkedIn that lets you find almost anyone's email.</a:t>
            </a:r>
            <a:endParaRPr lang="en-US" sz="2000" dirty="0" smtClean="0"/>
          </a:p>
          <a:p>
            <a:r>
              <a:rPr lang="en-US" sz="2000" dirty="0" smtClean="0"/>
              <a:t>LinkedIn </a:t>
            </a:r>
            <a:r>
              <a:rPr lang="en-US" sz="2000" dirty="0"/>
              <a:t>has proven to be an invaluable tool to make business connections and see through </a:t>
            </a:r>
            <a:r>
              <a:rPr lang="en-US" sz="2000" dirty="0" smtClean="0"/>
              <a:t>your </a:t>
            </a:r>
            <a:r>
              <a:rPr lang="en-US" sz="2000" dirty="0"/>
              <a:t>projects, and if you use your tools the right way they can be really effective. </a:t>
            </a:r>
            <a:endParaRPr lang="en-IN" sz="2000" dirty="0"/>
          </a:p>
        </p:txBody>
      </p:sp>
    </p:spTree>
    <p:extLst>
      <p:ext uri="{BB962C8B-B14F-4D97-AF65-F5344CB8AC3E}">
        <p14:creationId xmlns:p14="http://schemas.microsoft.com/office/powerpoint/2010/main" val="343231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595257"/>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7</a:t>
            </a:r>
            <a:r>
              <a:rPr lang="en-IN" dirty="0"/>
              <a:t/>
            </a:r>
            <a:br>
              <a:rPr lang="en-IN" dirty="0"/>
            </a:br>
            <a:r>
              <a:rPr lang="en-IN" dirty="0" smtClean="0"/>
              <a:t>Reliance </a:t>
            </a:r>
            <a:r>
              <a:rPr lang="en-IN" dirty="0"/>
              <a:t>Jio brings in payments bank in mobile: Know the benefits of payments bank</a:t>
            </a:r>
          </a:p>
        </p:txBody>
      </p:sp>
    </p:spTree>
    <p:extLst>
      <p:ext uri="{BB962C8B-B14F-4D97-AF65-F5344CB8AC3E}">
        <p14:creationId xmlns:p14="http://schemas.microsoft.com/office/powerpoint/2010/main" val="3715230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Reliance Jio brings in payments bank in mobile: Know the benefits of payments bank</a:t>
            </a:r>
            <a:endParaRPr lang="en-IN" dirty="0"/>
          </a:p>
        </p:txBody>
      </p:sp>
      <p:sp>
        <p:nvSpPr>
          <p:cNvPr id="3" name="Content Placeholder 2"/>
          <p:cNvSpPr>
            <a:spLocks noGrp="1"/>
          </p:cNvSpPr>
          <p:nvPr>
            <p:ph idx="1"/>
          </p:nvPr>
        </p:nvSpPr>
        <p:spPr/>
        <p:txBody>
          <a:bodyPr>
            <a:normAutofit fontScale="92500" lnSpcReduction="10000"/>
          </a:bodyPr>
          <a:lstStyle/>
          <a:p>
            <a:r>
              <a:rPr lang="en-US" sz="2000" dirty="0"/>
              <a:t>Mukesh </a:t>
            </a:r>
            <a:r>
              <a:rPr lang="en-US" sz="2000" dirty="0" smtClean="0"/>
              <a:t>Ambani</a:t>
            </a:r>
            <a:r>
              <a:rPr lang="en-US" sz="2000" dirty="0"/>
              <a:t> </a:t>
            </a:r>
            <a:r>
              <a:rPr lang="en-US" sz="2000" dirty="0" smtClean="0"/>
              <a:t>led </a:t>
            </a:r>
            <a:r>
              <a:rPr lang="en-US" sz="2000" dirty="0"/>
              <a:t>Reliance Jio Infocomm is leaving no stone unturned to enhance the experience of its users and make lives easier for them </a:t>
            </a:r>
            <a:r>
              <a:rPr lang="en-US" sz="2000" dirty="0" smtClean="0"/>
              <a:t>through </a:t>
            </a:r>
            <a:r>
              <a:rPr lang="en-US" sz="2000" dirty="0"/>
              <a:t>the use of its services</a:t>
            </a:r>
            <a:r>
              <a:rPr lang="en-US" sz="2000" dirty="0" smtClean="0"/>
              <a:t>.</a:t>
            </a:r>
          </a:p>
          <a:p>
            <a:r>
              <a:rPr lang="en-US" sz="2000" dirty="0" smtClean="0"/>
              <a:t>Known </a:t>
            </a:r>
            <a:r>
              <a:rPr lang="en-US" sz="2000" dirty="0"/>
              <a:t>for its disruptive data services and free data plans, Reliance Jio has now forayed into the banking business with a payments bank service, Reserve Bank </a:t>
            </a:r>
            <a:r>
              <a:rPr lang="en-US" sz="2000" dirty="0" smtClean="0"/>
              <a:t>of </a:t>
            </a:r>
            <a:r>
              <a:rPr lang="en-US" sz="2000" dirty="0"/>
              <a:t>India has confirmed</a:t>
            </a:r>
            <a:r>
              <a:rPr lang="en-US" sz="2000" dirty="0" smtClean="0"/>
              <a:t>.</a:t>
            </a:r>
          </a:p>
          <a:p>
            <a:r>
              <a:rPr lang="en-US" sz="2000" dirty="0" smtClean="0"/>
              <a:t>JIO payments bank is a joint venture between Reliance Industries(70%) and SBI(30%) country`s biggest lender.</a:t>
            </a:r>
          </a:p>
          <a:p>
            <a:r>
              <a:rPr lang="en-US" sz="2000" dirty="0"/>
              <a:t> </a:t>
            </a:r>
            <a:r>
              <a:rPr lang="en-US" sz="2000" b="1" dirty="0"/>
              <a:t>What is a payments bank</a:t>
            </a:r>
            <a:r>
              <a:rPr lang="en-US" sz="2000" b="1" dirty="0" smtClean="0"/>
              <a:t>?</a:t>
            </a:r>
          </a:p>
          <a:p>
            <a:r>
              <a:rPr lang="en-US" sz="2000" dirty="0"/>
              <a:t>The payments bank is like any traditional bank operating at a smaller scale. The only difference is that payments banks do not have any credit-providing service</a:t>
            </a:r>
            <a:endParaRPr lang="en-US" sz="2000" dirty="0" smtClean="0"/>
          </a:p>
          <a:p>
            <a:endParaRPr lang="en-US" dirty="0" smtClean="0"/>
          </a:p>
          <a:p>
            <a:endParaRPr lang="en-IN" sz="2000" b="1" dirty="0"/>
          </a:p>
        </p:txBody>
      </p:sp>
    </p:spTree>
    <p:extLst>
      <p:ext uri="{BB962C8B-B14F-4D97-AF65-F5344CB8AC3E}">
        <p14:creationId xmlns:p14="http://schemas.microsoft.com/office/powerpoint/2010/main" val="28753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Reliance Jio brings in payments bank in mobile: Know the benefits of payments bank contd.</a:t>
            </a:r>
            <a:endParaRPr lang="en-IN" dirty="0"/>
          </a:p>
        </p:txBody>
      </p:sp>
      <p:sp>
        <p:nvSpPr>
          <p:cNvPr id="3" name="Content Placeholder 2"/>
          <p:cNvSpPr>
            <a:spLocks noGrp="1"/>
          </p:cNvSpPr>
          <p:nvPr>
            <p:ph idx="1"/>
          </p:nvPr>
        </p:nvSpPr>
        <p:spPr/>
        <p:txBody>
          <a:bodyPr>
            <a:normAutofit/>
          </a:bodyPr>
          <a:lstStyle/>
          <a:p>
            <a:r>
              <a:rPr lang="en-US" b="1" dirty="0" smtClean="0"/>
              <a:t>Competitors: </a:t>
            </a:r>
            <a:r>
              <a:rPr lang="en-US" dirty="0" smtClean="0"/>
              <a:t>With </a:t>
            </a:r>
            <a:r>
              <a:rPr lang="en-US" dirty="0"/>
              <a:t>an increase in </a:t>
            </a:r>
            <a:r>
              <a:rPr lang="en-US" dirty="0" smtClean="0"/>
              <a:t>digitization, </a:t>
            </a:r>
            <a:r>
              <a:rPr lang="en-US" dirty="0"/>
              <a:t>the way Indian banks operate is constantly changing. Telecom major Bharti Airtel was the first one to start payments bank services in India in November 2016. After a huge success during </a:t>
            </a:r>
            <a:r>
              <a:rPr lang="en-US" dirty="0" smtClean="0"/>
              <a:t>demonetization, </a:t>
            </a:r>
            <a:r>
              <a:rPr lang="en-US" dirty="0"/>
              <a:t>Paytm also launched its payments bank services in May 2017</a:t>
            </a:r>
            <a:r>
              <a:rPr lang="en-US" dirty="0" smtClean="0"/>
              <a:t>.</a:t>
            </a:r>
          </a:p>
          <a:p>
            <a:r>
              <a:rPr lang="en-US" b="1" dirty="0" smtClean="0"/>
              <a:t>Interest Rates: </a:t>
            </a:r>
            <a:r>
              <a:rPr lang="en-US" dirty="0" smtClean="0"/>
              <a:t>While </a:t>
            </a:r>
            <a:r>
              <a:rPr lang="en-US" dirty="0"/>
              <a:t>the standard interest rate for commercial bank lies between 3.5 and 6 per cent, the Airtel payments banks offers the highest interest rate of 7.25%. Paytm payments bank offers an interest rate of 4 per cent on a savings account and 7 per cent on fixed deposits. </a:t>
            </a:r>
            <a:endParaRPr lang="en-US" dirty="0" smtClean="0"/>
          </a:p>
          <a:p>
            <a:r>
              <a:rPr lang="en-US" b="1" dirty="0" smtClean="0"/>
              <a:t>Benefits: </a:t>
            </a:r>
            <a:r>
              <a:rPr lang="en-US" dirty="0" smtClean="0"/>
              <a:t>Finance </a:t>
            </a:r>
            <a:r>
              <a:rPr lang="en-US" dirty="0"/>
              <a:t>Minister Arun Jaitley said payments bank would have a "multiplier impact" by providing doorstep banking to people in remote areas at lower costs and compete with traditional banks in future.</a:t>
            </a:r>
            <a:endParaRPr lang="en-US" dirty="0" smtClean="0"/>
          </a:p>
          <a:p>
            <a:endParaRPr lang="en-IN" sz="2000" b="1" dirty="0"/>
          </a:p>
        </p:txBody>
      </p:sp>
    </p:spTree>
    <p:extLst>
      <p:ext uri="{BB962C8B-B14F-4D97-AF65-F5344CB8AC3E}">
        <p14:creationId xmlns:p14="http://schemas.microsoft.com/office/powerpoint/2010/main" val="374217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Behavioural level </a:t>
            </a:r>
            <a:r>
              <a:rPr lang="en-IN" dirty="0" smtClean="0"/>
              <a:t>interview. Contd.</a:t>
            </a:r>
            <a:endParaRPr lang="en-IN" dirty="0"/>
          </a:p>
        </p:txBody>
      </p:sp>
      <p:sp>
        <p:nvSpPr>
          <p:cNvPr id="3" name="Content Placeholder 2"/>
          <p:cNvSpPr>
            <a:spLocks noGrp="1"/>
          </p:cNvSpPr>
          <p:nvPr>
            <p:ph idx="1"/>
          </p:nvPr>
        </p:nvSpPr>
        <p:spPr>
          <a:xfrm>
            <a:off x="677334" y="1930400"/>
            <a:ext cx="8596668" cy="4110962"/>
          </a:xfrm>
        </p:spPr>
        <p:txBody>
          <a:bodyPr>
            <a:normAutofit/>
          </a:bodyPr>
          <a:lstStyle/>
          <a:p>
            <a:r>
              <a:rPr lang="en-IN" sz="2000" dirty="0" smtClean="0"/>
              <a:t>It is the best way a Recruiter could  judge the behaviour and performance.</a:t>
            </a:r>
          </a:p>
          <a:p>
            <a:r>
              <a:rPr lang="en-IN" sz="2000" dirty="0" smtClean="0"/>
              <a:t>Being consistent and quantifiable is what a recruiter wants.</a:t>
            </a:r>
          </a:p>
          <a:p>
            <a:r>
              <a:rPr lang="en-IN" sz="2000" dirty="0" smtClean="0"/>
              <a:t>How do we usually analyse the role or position to be filled </a:t>
            </a:r>
          </a:p>
          <a:p>
            <a:pPr>
              <a:buFont typeface="Arial" panose="020B0604020202020204" pitchFamily="34" charset="0"/>
              <a:buChar char="•"/>
            </a:pPr>
            <a:r>
              <a:rPr lang="en-IN" sz="2000" dirty="0" smtClean="0"/>
              <a:t>Skills</a:t>
            </a:r>
          </a:p>
          <a:p>
            <a:pPr>
              <a:buFont typeface="Arial" panose="020B0604020202020204" pitchFamily="34" charset="0"/>
              <a:buChar char="•"/>
            </a:pPr>
            <a:r>
              <a:rPr lang="en-IN" sz="2000" dirty="0" smtClean="0"/>
              <a:t>Knowledgeable</a:t>
            </a:r>
          </a:p>
          <a:p>
            <a:pPr>
              <a:buFont typeface="Arial" panose="020B0604020202020204" pitchFamily="34" charset="0"/>
              <a:buChar char="•"/>
            </a:pPr>
            <a:r>
              <a:rPr lang="en-IN" sz="2000" dirty="0" smtClean="0"/>
              <a:t>Abilities</a:t>
            </a:r>
          </a:p>
          <a:p>
            <a:pPr>
              <a:buFont typeface="Arial" panose="020B0604020202020204" pitchFamily="34" charset="0"/>
              <a:buChar char="•"/>
            </a:pPr>
            <a:r>
              <a:rPr lang="en-IN" sz="2000" dirty="0" smtClean="0"/>
              <a:t>Attitude</a:t>
            </a:r>
          </a:p>
          <a:p>
            <a:pPr>
              <a:buFont typeface="Arial" panose="020B0604020202020204" pitchFamily="34" charset="0"/>
              <a:buChar char="•"/>
            </a:pPr>
            <a:r>
              <a:rPr lang="en-IN" sz="2000" dirty="0" smtClean="0"/>
              <a:t>Experience</a:t>
            </a:r>
          </a:p>
          <a:p>
            <a:endParaRPr lang="en-IN" sz="2000" dirty="0" smtClean="0"/>
          </a:p>
          <a:p>
            <a:endParaRPr lang="en-IN" sz="2000" dirty="0" smtClean="0"/>
          </a:p>
        </p:txBody>
      </p:sp>
    </p:spTree>
    <p:extLst>
      <p:ext uri="{BB962C8B-B14F-4D97-AF65-F5344CB8AC3E}">
        <p14:creationId xmlns:p14="http://schemas.microsoft.com/office/powerpoint/2010/main" val="3815233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38949"/>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8</a:t>
            </a:r>
            <a:r>
              <a:rPr lang="en-IN" dirty="0"/>
              <a:t/>
            </a:r>
            <a:br>
              <a:rPr lang="en-IN" dirty="0"/>
            </a:br>
            <a:r>
              <a:rPr lang="en-IN" dirty="0" smtClean="0"/>
              <a:t>3 </a:t>
            </a:r>
            <a:r>
              <a:rPr lang="en-IN" dirty="0"/>
              <a:t>Social Media Trends that will affect digital Ads</a:t>
            </a:r>
          </a:p>
        </p:txBody>
      </p:sp>
    </p:spTree>
    <p:extLst>
      <p:ext uri="{BB962C8B-B14F-4D97-AF65-F5344CB8AC3E}">
        <p14:creationId xmlns:p14="http://schemas.microsoft.com/office/powerpoint/2010/main" val="592878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Social Media Trends that will affect digital Ads</a:t>
            </a:r>
            <a:endParaRPr lang="en-IN" dirty="0"/>
          </a:p>
        </p:txBody>
      </p:sp>
      <p:sp>
        <p:nvSpPr>
          <p:cNvPr id="3" name="Content Placeholder 2"/>
          <p:cNvSpPr>
            <a:spLocks noGrp="1"/>
          </p:cNvSpPr>
          <p:nvPr>
            <p:ph idx="1"/>
          </p:nvPr>
        </p:nvSpPr>
        <p:spPr>
          <a:xfrm>
            <a:off x="677334" y="2160589"/>
            <a:ext cx="8596668" cy="4279400"/>
          </a:xfrm>
        </p:spPr>
        <p:txBody>
          <a:bodyPr>
            <a:noAutofit/>
          </a:bodyPr>
          <a:lstStyle/>
          <a:p>
            <a:r>
              <a:rPr lang="en-US" sz="2000" dirty="0"/>
              <a:t>Digital advertising and social media evolve faster every year. For marketers, it can be hard to keep up with the </a:t>
            </a:r>
            <a:r>
              <a:rPr lang="en-US" sz="2000" dirty="0" smtClean="0"/>
              <a:t>changes.</a:t>
            </a:r>
          </a:p>
          <a:p>
            <a:r>
              <a:rPr lang="en-US" sz="2000" dirty="0"/>
              <a:t>When Mark Zuckerberg testified about the Cambridge </a:t>
            </a:r>
            <a:r>
              <a:rPr lang="en-US" sz="2000" dirty="0" err="1" smtClean="0"/>
              <a:t>Analyatica</a:t>
            </a:r>
            <a:r>
              <a:rPr lang="en-US" sz="2000" dirty="0" smtClean="0"/>
              <a:t> </a:t>
            </a:r>
            <a:r>
              <a:rPr lang="en-US" sz="2000" dirty="0"/>
              <a:t>data scandal a few weeks ago, Sen. Orrin Hatch from Utah asked him, "How do you sustain a business model in which users don't pay for your service?" Zuckerberg replied with a smile: "Senator, we run ads</a:t>
            </a:r>
            <a:r>
              <a:rPr lang="en-US" sz="2000" dirty="0" smtClean="0"/>
              <a:t>.“</a:t>
            </a:r>
          </a:p>
          <a:p>
            <a:r>
              <a:rPr lang="en-US" sz="2000" b="1" dirty="0"/>
              <a:t>1. Organic reach is way down</a:t>
            </a:r>
            <a:r>
              <a:rPr lang="en-US" sz="2000" b="1" dirty="0" smtClean="0"/>
              <a:t>.</a:t>
            </a:r>
          </a:p>
          <a:p>
            <a:r>
              <a:rPr lang="en-US" sz="2000" dirty="0"/>
              <a:t>Instagram dropped real-time updates in favor of a curated feed. So, rather than show users the latest posts from people they follow, it prioritizes posts based on what it thinks users will like. That won't save all brands' reach on the platform, but it does reinforce the trend that great content is more important than ever.</a:t>
            </a:r>
            <a:endParaRPr lang="en-US" sz="2000" b="1" dirty="0" smtClean="0"/>
          </a:p>
          <a:p>
            <a:endParaRPr lang="en-IN" sz="2000" dirty="0"/>
          </a:p>
        </p:txBody>
      </p:sp>
    </p:spTree>
    <p:extLst>
      <p:ext uri="{BB962C8B-B14F-4D97-AF65-F5344CB8AC3E}">
        <p14:creationId xmlns:p14="http://schemas.microsoft.com/office/powerpoint/2010/main" val="3129930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Social Media Trends that will affect digital Ads contd.</a:t>
            </a:r>
            <a:endParaRPr lang="en-IN" dirty="0"/>
          </a:p>
        </p:txBody>
      </p:sp>
      <p:sp>
        <p:nvSpPr>
          <p:cNvPr id="3" name="Content Placeholder 2"/>
          <p:cNvSpPr>
            <a:spLocks noGrp="1"/>
          </p:cNvSpPr>
          <p:nvPr>
            <p:ph idx="1"/>
          </p:nvPr>
        </p:nvSpPr>
        <p:spPr/>
        <p:txBody>
          <a:bodyPr>
            <a:normAutofit lnSpcReduction="10000"/>
          </a:bodyPr>
          <a:lstStyle/>
          <a:p>
            <a:r>
              <a:rPr lang="en-US" b="1" dirty="0" smtClean="0"/>
              <a:t>2-Ad </a:t>
            </a:r>
            <a:r>
              <a:rPr lang="en-US" b="1" dirty="0"/>
              <a:t>spend is going up</a:t>
            </a:r>
            <a:r>
              <a:rPr lang="en-US" b="1" dirty="0" smtClean="0"/>
              <a:t>.</a:t>
            </a:r>
          </a:p>
          <a:p>
            <a:r>
              <a:rPr lang="en-US" dirty="0"/>
              <a:t> Advertisers will devote $40 billion more to internet ads than TV ads in 2018, and they expect those ads to deliver traceable, positive results for their companies</a:t>
            </a:r>
            <a:r>
              <a:rPr lang="en-US" dirty="0" smtClean="0"/>
              <a:t>.</a:t>
            </a:r>
          </a:p>
          <a:p>
            <a:r>
              <a:rPr lang="en-US" sz="2000" dirty="0" smtClean="0"/>
              <a:t>3-</a:t>
            </a:r>
            <a:r>
              <a:rPr lang="en-US" b="1" dirty="0"/>
              <a:t>Subscription models are on the rise</a:t>
            </a:r>
            <a:r>
              <a:rPr lang="en-US" b="1" dirty="0" smtClean="0"/>
              <a:t>.</a:t>
            </a:r>
          </a:p>
          <a:p>
            <a:r>
              <a:rPr lang="en-US" dirty="0"/>
              <a:t>Services that used to be one-time buys, from music to video to software, now come in set-and-forget subscription formats. Netflix, Hulu, Spotify, The New York Times, and many other content channels all depend on consistent subscribers to consume their content and keep their businesses growing</a:t>
            </a:r>
            <a:r>
              <a:rPr lang="en-US" dirty="0" smtClean="0"/>
              <a:t>.</a:t>
            </a:r>
          </a:p>
          <a:p>
            <a:r>
              <a:rPr lang="en-US" dirty="0" smtClean="0"/>
              <a:t>Conclusion: People </a:t>
            </a:r>
            <a:r>
              <a:rPr lang="en-US" dirty="0"/>
              <a:t>will continue to consume content and engage on social media, but these trends show us that audiences are taking more control over what, when, and how they engage.</a:t>
            </a:r>
            <a:endParaRPr lang="en-IN" sz="2000" dirty="0"/>
          </a:p>
        </p:txBody>
      </p:sp>
    </p:spTree>
    <p:extLst>
      <p:ext uri="{BB962C8B-B14F-4D97-AF65-F5344CB8AC3E}">
        <p14:creationId xmlns:p14="http://schemas.microsoft.com/office/powerpoint/2010/main" val="1609278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686697"/>
          </a:xfrm>
        </p:spPr>
        <p:txBody>
          <a:bodyPr>
            <a:normAutofit/>
          </a:bodyPr>
          <a:lstStyle/>
          <a:p>
            <a:r>
              <a:rPr lang="en-IN" dirty="0" smtClean="0"/>
              <a:t>								</a:t>
            </a:r>
            <a:br>
              <a:rPr lang="en-IN" dirty="0" smtClean="0"/>
            </a:br>
            <a:r>
              <a:rPr lang="en-IN" dirty="0"/>
              <a:t/>
            </a:r>
            <a:br>
              <a:rPr lang="en-IN" dirty="0"/>
            </a:br>
            <a:r>
              <a:rPr lang="en-IN" dirty="0" smtClean="0"/>
              <a:t/>
            </a:r>
            <a:br>
              <a:rPr lang="en-IN" dirty="0" smtClean="0"/>
            </a:br>
            <a:r>
              <a:rPr lang="en-IN" dirty="0" smtClean="0"/>
              <a:t>								9</a:t>
            </a:r>
            <a:br>
              <a:rPr lang="en-IN" dirty="0" smtClean="0"/>
            </a:br>
            <a:r>
              <a:rPr lang="en-IN" dirty="0"/>
              <a:t>With Rural E-Commerce Kiranas Grow in importance </a:t>
            </a:r>
          </a:p>
        </p:txBody>
      </p:sp>
    </p:spTree>
    <p:extLst>
      <p:ext uri="{BB962C8B-B14F-4D97-AF65-F5344CB8AC3E}">
        <p14:creationId xmlns:p14="http://schemas.microsoft.com/office/powerpoint/2010/main" val="2994157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Rural E-Commerce Kiranas Grow in importance  </a:t>
            </a:r>
            <a:endParaRPr lang="en-IN" dirty="0"/>
          </a:p>
        </p:txBody>
      </p:sp>
      <p:sp>
        <p:nvSpPr>
          <p:cNvPr id="3" name="Content Placeholder 2"/>
          <p:cNvSpPr>
            <a:spLocks noGrp="1"/>
          </p:cNvSpPr>
          <p:nvPr>
            <p:ph idx="1"/>
          </p:nvPr>
        </p:nvSpPr>
        <p:spPr>
          <a:xfrm>
            <a:off x="677334" y="2186715"/>
            <a:ext cx="8596668" cy="4227148"/>
          </a:xfrm>
        </p:spPr>
        <p:txBody>
          <a:bodyPr>
            <a:noAutofit/>
          </a:bodyPr>
          <a:lstStyle/>
          <a:p>
            <a:r>
              <a:rPr lang="en-US" sz="2000" dirty="0"/>
              <a:t>The Walmart statement on its Flipkart purchase made all the right noises. It </a:t>
            </a:r>
            <a:r>
              <a:rPr lang="en-US" sz="2000" dirty="0" smtClean="0"/>
              <a:t>would </a:t>
            </a:r>
            <a:r>
              <a:rPr lang="en-US" sz="2000" dirty="0"/>
              <a:t>create jobs and support 'Make in India'. </a:t>
            </a:r>
            <a:endParaRPr lang="en-US" sz="2000" dirty="0" smtClean="0"/>
          </a:p>
          <a:p>
            <a:r>
              <a:rPr lang="en-US" sz="2000" dirty="0" smtClean="0"/>
              <a:t>Among </a:t>
            </a:r>
            <a:r>
              <a:rPr lang="en-US" sz="2000" dirty="0"/>
              <a:t>other initiatives, Walmart will partner with kirana owners and members to help </a:t>
            </a:r>
            <a:r>
              <a:rPr lang="en-US" sz="2000" dirty="0" smtClean="0"/>
              <a:t>modernize </a:t>
            </a:r>
            <a:r>
              <a:rPr lang="en-US" sz="2000" dirty="0"/>
              <a:t>their retail practices and adopt digital payment </a:t>
            </a:r>
            <a:r>
              <a:rPr lang="en-US" sz="2000" dirty="0" smtClean="0"/>
              <a:t>technologies.</a:t>
            </a:r>
          </a:p>
          <a:p>
            <a:r>
              <a:rPr lang="en-US" sz="2000" dirty="0"/>
              <a:t>The kirana owner has been at the </a:t>
            </a:r>
            <a:r>
              <a:rPr lang="en-US" sz="2000" dirty="0" smtClean="0"/>
              <a:t>center </a:t>
            </a:r>
            <a:r>
              <a:rPr lang="en-US" sz="2000" dirty="0"/>
              <a:t>of attention for quite some time now. While many assumed </a:t>
            </a:r>
            <a:r>
              <a:rPr lang="en-US" sz="2000" dirty="0" smtClean="0"/>
              <a:t>organized </a:t>
            </a:r>
            <a:r>
              <a:rPr lang="en-US" sz="2000" dirty="0"/>
              <a:t>retail would kill the kirana, these small outlets selling everything from soaps to medicines have grown in importance - large e-commerce firms such as Amazon tap them, either for storage or </a:t>
            </a:r>
            <a:r>
              <a:rPr lang="en-US" sz="2000" dirty="0" smtClean="0"/>
              <a:t>delivery.</a:t>
            </a:r>
          </a:p>
          <a:p>
            <a:r>
              <a:rPr lang="en-US" sz="2000" dirty="0" smtClean="0"/>
              <a:t>There is a company </a:t>
            </a:r>
            <a:r>
              <a:rPr lang="en-IN" sz="2000" dirty="0" smtClean="0"/>
              <a:t>RubanBridge that treats kirana owner as an entrepreneur.</a:t>
            </a:r>
            <a:endParaRPr lang="en-IN" sz="2000" dirty="0"/>
          </a:p>
        </p:txBody>
      </p:sp>
    </p:spTree>
    <p:extLst>
      <p:ext uri="{BB962C8B-B14F-4D97-AF65-F5344CB8AC3E}">
        <p14:creationId xmlns:p14="http://schemas.microsoft.com/office/powerpoint/2010/main" val="112224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Rural E-Commerce Kiranas Grow in importance contd.</a:t>
            </a:r>
            <a:endParaRPr lang="en-IN" dirty="0"/>
          </a:p>
        </p:txBody>
      </p:sp>
      <p:sp>
        <p:nvSpPr>
          <p:cNvPr id="3" name="Content Placeholder 2"/>
          <p:cNvSpPr>
            <a:spLocks noGrp="1"/>
          </p:cNvSpPr>
          <p:nvPr>
            <p:ph idx="1"/>
          </p:nvPr>
        </p:nvSpPr>
        <p:spPr>
          <a:xfrm>
            <a:off x="677334" y="2160589"/>
            <a:ext cx="8596668" cy="4462280"/>
          </a:xfrm>
        </p:spPr>
        <p:txBody>
          <a:bodyPr>
            <a:noAutofit/>
          </a:bodyPr>
          <a:lstStyle/>
          <a:p>
            <a:r>
              <a:rPr lang="en-US" sz="2000" dirty="0" smtClean="0"/>
              <a:t>The </a:t>
            </a:r>
            <a:r>
              <a:rPr lang="en-US" sz="2000" dirty="0"/>
              <a:t>kirana partner registers villagers and shows him products and deals on the RubanBridge app</a:t>
            </a:r>
            <a:r>
              <a:rPr lang="en-US" sz="2000" dirty="0" smtClean="0"/>
              <a:t>.</a:t>
            </a:r>
          </a:p>
          <a:p>
            <a:r>
              <a:rPr lang="en-US" sz="2000" dirty="0" smtClean="0"/>
              <a:t>He </a:t>
            </a:r>
            <a:r>
              <a:rPr lang="en-US" sz="2000" dirty="0"/>
              <a:t>also generates leads and arranges test drives for local auto dealers. He earns for all of these 'tasks'. </a:t>
            </a:r>
            <a:endParaRPr lang="en-US" sz="2000" dirty="0" smtClean="0"/>
          </a:p>
          <a:p>
            <a:r>
              <a:rPr lang="en-US" sz="2000" dirty="0" smtClean="0"/>
              <a:t>A </a:t>
            </a:r>
            <a:r>
              <a:rPr lang="en-US" sz="2000" dirty="0"/>
              <a:t>test drive registration for a local automotive dealer is a task. Village on-boarding is another task. He also earns when he generates an enquiry or when there is a transaction</a:t>
            </a:r>
            <a:r>
              <a:rPr lang="en-US" sz="2000" dirty="0" smtClean="0"/>
              <a:t>.</a:t>
            </a:r>
          </a:p>
          <a:p>
            <a:r>
              <a:rPr lang="en-US" sz="2000" dirty="0"/>
              <a:t>The 'entrepreneurs' are locals and operate on trust. They specifically tell the company "Don't make us lose face</a:t>
            </a:r>
            <a:r>
              <a:rPr lang="en-US" sz="2000" dirty="0" smtClean="0"/>
              <a:t>".</a:t>
            </a:r>
          </a:p>
          <a:p>
            <a:r>
              <a:rPr lang="en-US" sz="2000" dirty="0"/>
              <a:t>If there is a commitment to a product, it must be delivered on </a:t>
            </a:r>
            <a:r>
              <a:rPr lang="en-US" sz="2000" dirty="0" smtClean="0"/>
              <a:t>time.</a:t>
            </a:r>
          </a:p>
          <a:p>
            <a:r>
              <a:rPr lang="en-US" sz="2000" dirty="0"/>
              <a:t>This is making rural e-commerce companies streamline their processes, as well as catalogue management.</a:t>
            </a:r>
            <a:endParaRPr lang="en-IN" sz="2000" dirty="0"/>
          </a:p>
        </p:txBody>
      </p:sp>
    </p:spTree>
    <p:extLst>
      <p:ext uri="{BB962C8B-B14F-4D97-AF65-F5344CB8AC3E}">
        <p14:creationId xmlns:p14="http://schemas.microsoft.com/office/powerpoint/2010/main" val="962525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4080"/>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smtClean="0"/>
              <a:t>								10</a:t>
            </a:r>
            <a:r>
              <a:rPr lang="en-IN" dirty="0"/>
              <a:t/>
            </a:r>
            <a:br>
              <a:rPr lang="en-IN" dirty="0"/>
            </a:br>
            <a:r>
              <a:rPr lang="en-IN" dirty="0" smtClean="0"/>
              <a:t>Confused </a:t>
            </a:r>
            <a:r>
              <a:rPr lang="en-IN" dirty="0"/>
              <a:t>About what Career to choose, this domain will create 2.5 million jobs </a:t>
            </a:r>
          </a:p>
        </p:txBody>
      </p:sp>
    </p:spTree>
    <p:extLst>
      <p:ext uri="{BB962C8B-B14F-4D97-AF65-F5344CB8AC3E}">
        <p14:creationId xmlns:p14="http://schemas.microsoft.com/office/powerpoint/2010/main" val="3911052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Confused About what Career to choose, this domain will create 2.5 million jobs </a:t>
            </a:r>
            <a:endParaRPr lang="en-IN" dirty="0"/>
          </a:p>
        </p:txBody>
      </p:sp>
      <p:sp>
        <p:nvSpPr>
          <p:cNvPr id="3" name="Content Placeholder 2"/>
          <p:cNvSpPr>
            <a:spLocks noGrp="1"/>
          </p:cNvSpPr>
          <p:nvPr>
            <p:ph idx="1"/>
          </p:nvPr>
        </p:nvSpPr>
        <p:spPr/>
        <p:txBody>
          <a:bodyPr/>
          <a:lstStyle/>
          <a:p>
            <a:r>
              <a:rPr lang="en-IN" sz="2000" dirty="0" smtClean="0"/>
              <a:t>Are you not sure what domain to choose?</a:t>
            </a:r>
          </a:p>
          <a:p>
            <a:r>
              <a:rPr lang="en-IN" sz="2000" dirty="0" smtClean="0"/>
              <a:t>Read this.</a:t>
            </a:r>
          </a:p>
          <a:p>
            <a:r>
              <a:rPr lang="en-US" sz="2000" dirty="0"/>
              <a:t>The latest study by TeamLease Services said the sales domain has the potential to create 2.5 million jobs over the next three years</a:t>
            </a:r>
            <a:r>
              <a:rPr lang="en-US" sz="2000" dirty="0" smtClean="0"/>
              <a:t>.</a:t>
            </a:r>
          </a:p>
          <a:p>
            <a:r>
              <a:rPr lang="en-US" dirty="0"/>
              <a:t>TeamLease said that unlike other sectors, technology like artificial intelligence will in-fact boost productivity and aid new sales jobs.</a:t>
            </a:r>
            <a:endParaRPr lang="en-US" sz="2000" dirty="0" smtClean="0"/>
          </a:p>
          <a:p>
            <a:r>
              <a:rPr lang="en-US" dirty="0"/>
              <a:t>In Mumbai alone, nearly 3,60,000 jobs could be created if regulatory reforms come through, said TeamLease. Even without the reforms, 90,000 will be created from 2018-2021. </a:t>
            </a:r>
            <a:endParaRPr lang="en-US" dirty="0" smtClean="0"/>
          </a:p>
          <a:p>
            <a:r>
              <a:rPr lang="en-US" dirty="0" smtClean="0"/>
              <a:t>Mumbai </a:t>
            </a:r>
            <a:r>
              <a:rPr lang="en-US" dirty="0"/>
              <a:t>currently employs 3,35,000 sales professionals across sectors which amounts to 22 percent of the 1.5 million sales profiles in the country.</a:t>
            </a:r>
            <a:endParaRPr lang="en-IN" dirty="0"/>
          </a:p>
        </p:txBody>
      </p:sp>
    </p:spTree>
    <p:extLst>
      <p:ext uri="{BB962C8B-B14F-4D97-AF65-F5344CB8AC3E}">
        <p14:creationId xmlns:p14="http://schemas.microsoft.com/office/powerpoint/2010/main" val="1866286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Confused About what Career to choose, this domain will create 2.5 million jobs contd.</a:t>
            </a:r>
            <a:endParaRPr lang="en-IN" dirty="0"/>
          </a:p>
        </p:txBody>
      </p:sp>
      <p:sp>
        <p:nvSpPr>
          <p:cNvPr id="3" name="Content Placeholder 2"/>
          <p:cNvSpPr>
            <a:spLocks noGrp="1"/>
          </p:cNvSpPr>
          <p:nvPr>
            <p:ph idx="1"/>
          </p:nvPr>
        </p:nvSpPr>
        <p:spPr/>
        <p:txBody>
          <a:bodyPr>
            <a:noAutofit/>
          </a:bodyPr>
          <a:lstStyle/>
          <a:p>
            <a:r>
              <a:rPr lang="en-US" dirty="0"/>
              <a:t>At present, India has 1.5 million sales people, of which 66 percent work in banking-financial services and insurance (BFSI), retail, computer hardware, automotive and consumer goods sectors</a:t>
            </a:r>
            <a:r>
              <a:rPr lang="en-US" dirty="0" smtClean="0"/>
              <a:t>.</a:t>
            </a:r>
          </a:p>
          <a:p>
            <a:r>
              <a:rPr lang="en-US" dirty="0" smtClean="0"/>
              <a:t>Nearly </a:t>
            </a:r>
            <a:r>
              <a:rPr lang="en-US" dirty="0"/>
              <a:t>62 percent of them are based in Delhi-NCR, Mumbai, and Bangalore. Among all sectors, sales skills are a critical deficiency irrespective of the seniority</a:t>
            </a:r>
            <a:r>
              <a:rPr lang="en-US" dirty="0" smtClean="0"/>
              <a:t>.</a:t>
            </a:r>
          </a:p>
          <a:p>
            <a:r>
              <a:rPr lang="en-US" dirty="0"/>
              <a:t>On salary terms too, sales professionals earn more than engineers across seniority and job roles. For instance, a field sales officer starts off with a salary of </a:t>
            </a:r>
            <a:r>
              <a:rPr lang="en-US" dirty="0" err="1"/>
              <a:t>Rs</a:t>
            </a:r>
            <a:r>
              <a:rPr lang="en-US" dirty="0"/>
              <a:t> 3.45 lakh per annum that can go up to </a:t>
            </a:r>
            <a:r>
              <a:rPr lang="en-US" dirty="0" err="1"/>
              <a:t>Rs</a:t>
            </a:r>
            <a:r>
              <a:rPr lang="en-US" dirty="0"/>
              <a:t> 8.1 lakh per annum at senior </a:t>
            </a:r>
            <a:r>
              <a:rPr lang="en-US" dirty="0" smtClean="0"/>
              <a:t>levels.</a:t>
            </a:r>
          </a:p>
          <a:p>
            <a:r>
              <a:rPr lang="en-US" dirty="0"/>
              <a:t>However, a technical support associate engineer will start with a salary of </a:t>
            </a:r>
            <a:r>
              <a:rPr lang="en-US" dirty="0" err="1"/>
              <a:t>Rs</a:t>
            </a:r>
            <a:r>
              <a:rPr lang="en-US" dirty="0"/>
              <a:t> 2.15 lakh per annum that goes up to </a:t>
            </a:r>
            <a:r>
              <a:rPr lang="en-US" dirty="0" err="1"/>
              <a:t>Rs</a:t>
            </a:r>
            <a:r>
              <a:rPr lang="en-US" dirty="0"/>
              <a:t> 5.8 lakh per annum.</a:t>
            </a:r>
            <a:endParaRPr lang="en-IN" dirty="0"/>
          </a:p>
        </p:txBody>
      </p:sp>
    </p:spTree>
    <p:extLst>
      <p:ext uri="{BB962C8B-B14F-4D97-AF65-F5344CB8AC3E}">
        <p14:creationId xmlns:p14="http://schemas.microsoft.com/office/powerpoint/2010/main" val="3405812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347063"/>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a:t>	</a:t>
            </a:r>
            <a:r>
              <a:rPr lang="en-IN" dirty="0" smtClean="0"/>
              <a:t>				</a:t>
            </a:r>
            <a:r>
              <a:rPr lang="en-IN" sz="6000" dirty="0" smtClean="0"/>
              <a:t>Thank You </a:t>
            </a:r>
            <a:br>
              <a:rPr lang="en-IN" sz="6000" dirty="0" smtClean="0"/>
            </a:br>
            <a:r>
              <a:rPr lang="en-IN" sz="6000" dirty="0"/>
              <a:t>	</a:t>
            </a:r>
            <a:r>
              <a:rPr lang="en-IN" sz="6000" dirty="0" smtClean="0"/>
              <a:t>				   </a:t>
            </a:r>
            <a:r>
              <a:rPr lang="en-IN" sz="2800" dirty="0" smtClean="0"/>
              <a:t>for your time</a:t>
            </a:r>
            <a:endParaRPr lang="en-IN" sz="2800" dirty="0"/>
          </a:p>
        </p:txBody>
      </p:sp>
    </p:spTree>
    <p:extLst>
      <p:ext uri="{BB962C8B-B14F-4D97-AF65-F5344CB8AC3E}">
        <p14:creationId xmlns:p14="http://schemas.microsoft.com/office/powerpoint/2010/main" val="4518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Learnings: Behavioural level interview. Contd.</a:t>
            </a:r>
          </a:p>
        </p:txBody>
      </p:sp>
      <p:sp>
        <p:nvSpPr>
          <p:cNvPr id="3" name="Content Placeholder 2"/>
          <p:cNvSpPr>
            <a:spLocks noGrp="1"/>
          </p:cNvSpPr>
          <p:nvPr>
            <p:ph idx="1"/>
          </p:nvPr>
        </p:nvSpPr>
        <p:spPr>
          <a:xfrm>
            <a:off x="677334" y="1930401"/>
            <a:ext cx="8596668" cy="4110962"/>
          </a:xfrm>
        </p:spPr>
        <p:txBody>
          <a:bodyPr/>
          <a:lstStyle/>
          <a:p>
            <a:r>
              <a:rPr lang="en-IN" dirty="0" smtClean="0"/>
              <a:t>BEI interview questions for specific situation, experience, interpersonal skills questions, outcomes.</a:t>
            </a:r>
          </a:p>
          <a:p>
            <a:r>
              <a:rPr lang="en-IN" dirty="0" smtClean="0"/>
              <a:t>STAR method of interview technique(Situation, Task, Action, Result.)</a:t>
            </a:r>
          </a:p>
          <a:p>
            <a:r>
              <a:rPr lang="en-IN" dirty="0" smtClean="0"/>
              <a:t>Behaviour: Action or reaction in a specific situation with a known result, past behaviour is the best predictor of future behaviour.</a:t>
            </a:r>
          </a:p>
          <a:p>
            <a:r>
              <a:rPr lang="en-IN" dirty="0" smtClean="0"/>
              <a:t>Sample Questions:</a:t>
            </a:r>
          </a:p>
          <a:p>
            <a:r>
              <a:rPr lang="en-IN" dirty="0" smtClean="0"/>
              <a:t>Where do you find yourself 5 years down the line?</a:t>
            </a:r>
          </a:p>
          <a:p>
            <a:r>
              <a:rPr lang="en-IN" dirty="0" smtClean="0"/>
              <a:t>Give me your strengths and weakness?</a:t>
            </a:r>
          </a:p>
          <a:p>
            <a:r>
              <a:rPr lang="en-IN" dirty="0" smtClean="0"/>
              <a:t>Tips for interviewer: Summarize the interview by taking notes, Leave the interview room feeling positive and satisfied.  </a:t>
            </a:r>
          </a:p>
          <a:p>
            <a:endParaRPr lang="en-IN" dirty="0" smtClean="0"/>
          </a:p>
        </p:txBody>
      </p:sp>
    </p:spTree>
    <p:extLst>
      <p:ext uri="{BB962C8B-B14F-4D97-AF65-F5344CB8AC3E}">
        <p14:creationId xmlns:p14="http://schemas.microsoft.com/office/powerpoint/2010/main" val="90895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24994"/>
          </a:xfrm>
        </p:spPr>
        <p:txBody>
          <a:bodyPr>
            <a:normAutofit/>
          </a:bodyPr>
          <a:lstStyle/>
          <a:p>
            <a:r>
              <a:rPr lang="en-IN" dirty="0" smtClean="0"/>
              <a:t>									</a:t>
            </a:r>
            <a:br>
              <a:rPr lang="en-IN" dirty="0" smtClean="0"/>
            </a:br>
            <a:r>
              <a:rPr lang="en-IN" dirty="0"/>
              <a:t/>
            </a:r>
            <a:br>
              <a:rPr lang="en-IN" dirty="0"/>
            </a:br>
            <a:r>
              <a:rPr lang="en-IN" dirty="0" smtClean="0"/>
              <a:t/>
            </a:r>
            <a:br>
              <a:rPr lang="en-IN" dirty="0" smtClean="0"/>
            </a:br>
            <a:r>
              <a:rPr lang="en-IN" dirty="0" smtClean="0"/>
              <a:t>									2</a:t>
            </a:r>
            <a:br>
              <a:rPr lang="en-IN" dirty="0" smtClean="0"/>
            </a:br>
            <a:r>
              <a:rPr lang="en-IN" dirty="0" smtClean="0"/>
              <a:t>		Introduction to Supply Chain 									Management</a:t>
            </a:r>
            <a:br>
              <a:rPr lang="en-IN" dirty="0" smtClean="0"/>
            </a:br>
            <a:r>
              <a:rPr lang="en-IN" dirty="0"/>
              <a:t/>
            </a:r>
            <a:br>
              <a:rPr lang="en-IN" dirty="0"/>
            </a:br>
            <a:r>
              <a:rPr lang="en-IN" dirty="0" smtClean="0"/>
              <a:t/>
            </a:r>
            <a:br>
              <a:rPr lang="en-IN" dirty="0" smtClean="0"/>
            </a:br>
            <a:r>
              <a:rPr lang="en-IN" sz="1800" dirty="0" smtClean="0"/>
              <a:t>Prof. Avinash Potdar</a:t>
            </a:r>
            <a:endParaRPr lang="en-IN" dirty="0"/>
          </a:p>
        </p:txBody>
      </p:sp>
    </p:spTree>
    <p:extLst>
      <p:ext uri="{BB962C8B-B14F-4D97-AF65-F5344CB8AC3E}">
        <p14:creationId xmlns:p14="http://schemas.microsoft.com/office/powerpoint/2010/main" val="24121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Learnings: Introduction to Supply Chain management</a:t>
            </a:r>
            <a:endParaRPr lang="en-IN" dirty="0"/>
          </a:p>
        </p:txBody>
      </p:sp>
      <p:sp>
        <p:nvSpPr>
          <p:cNvPr id="3" name="Content Placeholder 2"/>
          <p:cNvSpPr>
            <a:spLocks noGrp="1"/>
          </p:cNvSpPr>
          <p:nvPr>
            <p:ph idx="1"/>
          </p:nvPr>
        </p:nvSpPr>
        <p:spPr/>
        <p:txBody>
          <a:bodyPr/>
          <a:lstStyle/>
          <a:p>
            <a:r>
              <a:rPr lang="en-IN" dirty="0"/>
              <a:t>What is Supply Chain?</a:t>
            </a:r>
          </a:p>
          <a:p>
            <a:r>
              <a:rPr lang="en-IN" dirty="0" smtClean="0"/>
              <a:t>Two or more parties linked by flow of resources typically</a:t>
            </a:r>
          </a:p>
          <a:p>
            <a:pPr>
              <a:buFont typeface="Arial" panose="020B0604020202020204" pitchFamily="34" charset="0"/>
              <a:buChar char="•"/>
            </a:pPr>
            <a:r>
              <a:rPr lang="en-IN" dirty="0"/>
              <a:t>Materials</a:t>
            </a:r>
          </a:p>
          <a:p>
            <a:pPr>
              <a:buFont typeface="Arial" panose="020B0604020202020204" pitchFamily="34" charset="0"/>
              <a:buChar char="•"/>
            </a:pPr>
            <a:r>
              <a:rPr lang="en-IN" dirty="0"/>
              <a:t>Information </a:t>
            </a:r>
          </a:p>
          <a:p>
            <a:pPr>
              <a:buFont typeface="Arial" panose="020B0604020202020204" pitchFamily="34" charset="0"/>
              <a:buChar char="•"/>
            </a:pPr>
            <a:r>
              <a:rPr lang="en-IN" dirty="0"/>
              <a:t>Money</a:t>
            </a:r>
          </a:p>
          <a:p>
            <a:r>
              <a:rPr lang="en-IN" dirty="0" smtClean="0"/>
              <a:t>This ultimately fulfils customer request.</a:t>
            </a:r>
          </a:p>
          <a:p>
            <a:r>
              <a:rPr lang="en-IN" dirty="0" smtClean="0"/>
              <a:t>We have very big companies like Amazon and Apple which implement Supply chain management in the form of ERP.</a:t>
            </a:r>
          </a:p>
          <a:p>
            <a:r>
              <a:rPr lang="en-IN" dirty="0" smtClean="0"/>
              <a:t>It is basically the flow of goods from manufacturer to consumer.</a:t>
            </a:r>
          </a:p>
          <a:p>
            <a:endParaRPr lang="en-IN" dirty="0"/>
          </a:p>
          <a:p>
            <a:pPr marL="0" indent="0">
              <a:buNone/>
            </a:pPr>
            <a:endParaRPr lang="en-IN" dirty="0" smtClean="0"/>
          </a:p>
          <a:p>
            <a:pPr>
              <a:buFont typeface="Arial" panose="020B0604020202020204" pitchFamily="34" charset="0"/>
              <a:buChar char="•"/>
            </a:pPr>
            <a:endParaRPr lang="en-IN" dirty="0" smtClean="0"/>
          </a:p>
          <a:p>
            <a:pPr marL="0" indent="0">
              <a:buNone/>
            </a:pPr>
            <a:endParaRPr lang="en-IN" dirty="0"/>
          </a:p>
          <a:p>
            <a:pPr>
              <a:buFont typeface="Wingdings" panose="05000000000000000000" pitchFamily="2" charset="2"/>
              <a:buChar char="Ø"/>
            </a:pPr>
            <a:endParaRPr lang="en-IN" dirty="0" smtClean="0"/>
          </a:p>
          <a:p>
            <a:pPr>
              <a:buFont typeface="Arial" panose="020B0604020202020204" pitchFamily="34" charset="0"/>
              <a:buChar char="•"/>
            </a:pPr>
            <a:endParaRPr lang="en-IN" dirty="0" smtClean="0"/>
          </a:p>
          <a:p>
            <a:pPr>
              <a:buFont typeface="Wingdings" panose="05000000000000000000" pitchFamily="2" charset="2"/>
              <a:buChar char="Ø"/>
            </a:pPr>
            <a:endParaRPr lang="en-IN" dirty="0" smtClean="0"/>
          </a:p>
        </p:txBody>
      </p:sp>
    </p:spTree>
    <p:extLst>
      <p:ext uri="{BB962C8B-B14F-4D97-AF65-F5344CB8AC3E}">
        <p14:creationId xmlns:p14="http://schemas.microsoft.com/office/powerpoint/2010/main" val="10565175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4393</TotalTime>
  <Words>4461</Words>
  <Application>Microsoft Office PowerPoint</Application>
  <PresentationFormat>Widescreen</PresentationFormat>
  <Paragraphs>383</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Trebuchet MS</vt:lpstr>
      <vt:lpstr>Wingdings</vt:lpstr>
      <vt:lpstr>Wingdings 3</vt:lpstr>
      <vt:lpstr>Facet</vt:lpstr>
      <vt:lpstr>Presentation for VIVA</vt:lpstr>
      <vt:lpstr>Undertaking</vt:lpstr>
      <vt:lpstr>We Tube</vt:lpstr>
      <vt:lpstr>                                       1    Behavioural level Interview             Prof.Princey Mehta</vt:lpstr>
      <vt:lpstr>Learnings: Behavioural level interview</vt:lpstr>
      <vt:lpstr>Learnings: Behavioural level interview. Contd.</vt:lpstr>
      <vt:lpstr>Learnings: Behavioural level interview. Contd.</vt:lpstr>
      <vt:lpstr>                     2   Introduction to Supply Chain          Management   Prof. Avinash Potdar</vt:lpstr>
      <vt:lpstr>Learnings: Introduction to Supply Chain management</vt:lpstr>
      <vt:lpstr>Learnings: Introduction to Supply Chain management contd.</vt:lpstr>
      <vt:lpstr>Learnings: Introduction to Supply Chain management contd.</vt:lpstr>
      <vt:lpstr>                               3    Application of IT in Retailing     Ravi Ranjan Sharma</vt:lpstr>
      <vt:lpstr>Learnings: Application of IT in Retailing</vt:lpstr>
      <vt:lpstr>Learnings: Application of IT in Retailing contd.</vt:lpstr>
      <vt:lpstr>Learnings: Application of IT in Retailing contd.</vt:lpstr>
      <vt:lpstr>                     4       Personal Budgeting     Prof. Raj Kumar</vt:lpstr>
      <vt:lpstr>Learnings: Personal Budgeting</vt:lpstr>
      <vt:lpstr>Learnings: Personal Budgeting contd.</vt:lpstr>
      <vt:lpstr>Learnings: Personal Budgeting contd.</vt:lpstr>
      <vt:lpstr>Learnings: Personal Budgeting contd.</vt:lpstr>
      <vt:lpstr>                     5     Local Store Marketing    Prof.Mr. Sreenivas Kambala</vt:lpstr>
      <vt:lpstr>Learnings: Local Store Marketing</vt:lpstr>
      <vt:lpstr>Learnings: Local Store Marketing contd.</vt:lpstr>
      <vt:lpstr>Learnings: Local Store Marketing contd.</vt:lpstr>
      <vt:lpstr>We Lounge</vt:lpstr>
      <vt:lpstr>          1      Mr. Paresh Rajde  (Chairman and MD, Suvidhaa Infoserve Pvt Ltd)</vt:lpstr>
      <vt:lpstr>Learnings: Mr. Paresh Rajde </vt:lpstr>
      <vt:lpstr>Learnings: Mr. Paresh Rajde contd.</vt:lpstr>
      <vt:lpstr>Learnings: Mr. Paresh Rajde contd.</vt:lpstr>
      <vt:lpstr>          2      Mr. Gautam Borah   (VP Customer Service operations, Vodafone)</vt:lpstr>
      <vt:lpstr>Learnings: Mr. Gautam Borah</vt:lpstr>
      <vt:lpstr>Learnings:Mr. Gautam Borah contd.</vt:lpstr>
      <vt:lpstr>Learnings:Mr. Gautam Borah contd.</vt:lpstr>
      <vt:lpstr>                    3       Mrs.Padmini Misra     (CPO and Global Head HR, Cox and Kings)</vt:lpstr>
      <vt:lpstr>Learnings:Mrs Padmini Misra</vt:lpstr>
      <vt:lpstr>Learnings: Mrs Padmini Misra contd.</vt:lpstr>
      <vt:lpstr>Learnings:Mrs Padmini Misra contd.</vt:lpstr>
      <vt:lpstr>News Wire</vt:lpstr>
      <vt:lpstr>            1 Watch Facebook and Instagram videos     directly inside WhatsApp </vt:lpstr>
      <vt:lpstr>Watch Facebook and Instagram videos directly inside WhatsApp </vt:lpstr>
      <vt:lpstr>Watch Facebook and Instagram videos directly inside WhatsApp (contd.)</vt:lpstr>
      <vt:lpstr>           2 Google unveils new Search Experience    for Job Seekers in India</vt:lpstr>
      <vt:lpstr>Google unveils new Search Experience for Job Seekers in India</vt:lpstr>
      <vt:lpstr>Google unveils new Search Experience for Job Seekers in India contd.</vt:lpstr>
      <vt:lpstr>           3 How to make a good impression in 60         seconds</vt:lpstr>
      <vt:lpstr>How to make a good impression in 60 seconds</vt:lpstr>
      <vt:lpstr>How to make a good impression in 60 seconds contd.</vt:lpstr>
      <vt:lpstr>           4 Investment questions that you need to      ask before investing</vt:lpstr>
      <vt:lpstr>Investment questions that you need to ask before investing</vt:lpstr>
      <vt:lpstr>Investment questions that you need to ask before investing contd.</vt:lpstr>
      <vt:lpstr>            5 Maintain eye-contact 70 percent of the time and other key skills to become a good listener</vt:lpstr>
      <vt:lpstr>Maintain eye-contact 70 percent of the time and other key skills to become a good listener</vt:lpstr>
      <vt:lpstr>Maintain eye-contact 70 percent of the time and other key skills to become a good listener contd.</vt:lpstr>
      <vt:lpstr>            6 Using LinkedIn To get where you want to           be</vt:lpstr>
      <vt:lpstr>Using LinkedIn To get where you want to be</vt:lpstr>
      <vt:lpstr>Using LinkedIn To get where you want to be contd.</vt:lpstr>
      <vt:lpstr>             7 Reliance Jio brings in payments bank in mobile: Know the benefits of payments bank</vt:lpstr>
      <vt:lpstr>Reliance Jio brings in payments bank in mobile: Know the benefits of payments bank</vt:lpstr>
      <vt:lpstr>Reliance Jio brings in payments bank in mobile: Know the benefits of payments bank contd.</vt:lpstr>
      <vt:lpstr>           8 3 Social Media Trends that will affect digital Ads</vt:lpstr>
      <vt:lpstr>3 Social Media Trends that will affect digital Ads</vt:lpstr>
      <vt:lpstr>3 Social Media Trends that will affect digital Ads contd.</vt:lpstr>
      <vt:lpstr>                   9 With Rural E-Commerce Kiranas Grow in importance </vt:lpstr>
      <vt:lpstr>With Rural E-Commerce Kiranas Grow in importance  </vt:lpstr>
      <vt:lpstr>With Rural E-Commerce Kiranas Grow in importance contd.</vt:lpstr>
      <vt:lpstr>           10 Confused About what Career to choose, this domain will create 2.5 million jobs </vt:lpstr>
      <vt:lpstr>Confused About what Career to choose, this domain will create 2.5 million jobs </vt:lpstr>
      <vt:lpstr>Confused About what Career to choose, this domain will create 2.5 million jobs contd.</vt:lpstr>
      <vt:lpstr>         Thank You          for your time</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VIVA</dc:title>
  <dc:creator>Amit Dey</dc:creator>
  <cp:lastModifiedBy>Amit Dey</cp:lastModifiedBy>
  <cp:revision>83</cp:revision>
  <dcterms:created xsi:type="dcterms:W3CDTF">2018-05-28T20:24:18Z</dcterms:created>
  <dcterms:modified xsi:type="dcterms:W3CDTF">2018-06-04T20:39:39Z</dcterms:modified>
</cp:coreProperties>
</file>