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13"/>
  </p:notesMasterIdLst>
  <p:handoutMasterIdLst>
    <p:handoutMasterId r:id="rId14"/>
  </p:handoutMasterIdLst>
  <p:sldIdLst>
    <p:sldId id="369" r:id="rId5"/>
    <p:sldId id="443" r:id="rId6"/>
    <p:sldId id="451" r:id="rId7"/>
    <p:sldId id="450" r:id="rId8"/>
    <p:sldId id="444" r:id="rId9"/>
    <p:sldId id="449" r:id="rId10"/>
    <p:sldId id="447" r:id="rId11"/>
    <p:sldId id="448" r:id="rId12"/>
  </p:sldIdLst>
  <p:sldSz cx="9144000" cy="6858000" type="screen4x3"/>
  <p:notesSz cx="6946900" cy="9232900"/>
  <p:custDataLst>
    <p:tags r:id="rId1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BD9"/>
    <a:srgbClr val="AFD7FF"/>
    <a:srgbClr val="3366CC"/>
    <a:srgbClr val="FFFF99"/>
    <a:srgbClr val="FF3300"/>
    <a:srgbClr val="055495"/>
    <a:srgbClr val="FF7F00"/>
    <a:srgbClr val="0A5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2998" autoAdjust="0"/>
  </p:normalViewPr>
  <p:slideViewPr>
    <p:cSldViewPr snapToGrid="0">
      <p:cViewPr varScale="1">
        <p:scale>
          <a:sx n="132" d="100"/>
          <a:sy n="132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46" y="-96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709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F71E6F-E6F3-4349-8822-E589C9AB74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9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4675"/>
            <a:ext cx="50927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709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1" tIns="46225" rIns="92451" bIns="4622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C113F01-8438-4C25-A137-DC256CD701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gradFill rotWithShape="1">
            <a:gsLst>
              <a:gs pos="0">
                <a:srgbClr val="0A50A1">
                  <a:alpha val="79999"/>
                </a:srgbClr>
              </a:gs>
              <a:gs pos="100000">
                <a:srgbClr val="80BBD9"/>
              </a:gs>
            </a:gsLst>
            <a:lin ang="0" scaled="1"/>
          </a:gradFill>
          <a:ln w="9525">
            <a:solidFill>
              <a:srgbClr val="0A50D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381000"/>
            <a:ext cx="9144000" cy="1143000"/>
          </a:xfrm>
          <a:prstGeom prst="rect">
            <a:avLst/>
          </a:prstGeom>
          <a:solidFill>
            <a:schemeClr val="tx1"/>
          </a:solidFill>
          <a:ln w="9525">
            <a:solidFill>
              <a:srgbClr val="0A50A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752600" y="507365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solidFill>
                  <a:srgbClr val="FF7F00"/>
                </a:solidFill>
              </a:rPr>
              <a:t>Investment Banks.  Investors.  Investor Relations.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21" descr="Ipreo_Stacked_Large_Fin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2233613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457200"/>
            <a:ext cx="7772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11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2BB9F-F151-41E3-86C8-6FDD1AEE9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2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304800"/>
            <a:ext cx="20002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58483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16C6A-EA07-43A0-B7C9-C4040076A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E9C24-1D5E-4563-91D0-6E7782C46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10CCF-9760-4D09-8F14-1A83892E5D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1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2954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C040-117F-4CC7-93E5-D80694F5CC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4E89-1F98-4A55-A4BA-820E192FD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54F60-F960-4621-9884-384BEFF05D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DF93A-A459-430C-B1D6-B7904AC8AB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56AC4-F52D-4642-802C-FF176B208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43E4-7880-4AAA-8959-95174B4A7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auto">
          <a:xfrm>
            <a:off x="0" y="228600"/>
            <a:ext cx="9144000" cy="762000"/>
          </a:xfrm>
          <a:prstGeom prst="rect">
            <a:avLst/>
          </a:prstGeom>
          <a:solidFill>
            <a:schemeClr val="tx1"/>
          </a:solidFill>
          <a:ln w="9525">
            <a:solidFill>
              <a:srgbClr val="0A50A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Tahoma</a:t>
            </a:r>
          </a:p>
          <a:p>
            <a:pPr lvl="1"/>
            <a:r>
              <a:rPr lang="en-US" altLang="en-US" dirty="0" smtClean="0"/>
              <a:t>Two</a:t>
            </a:r>
          </a:p>
          <a:p>
            <a:pPr lvl="0"/>
            <a:r>
              <a:rPr lang="en-US" altLang="en-US" dirty="0" smtClean="0"/>
              <a:t>More</a:t>
            </a:r>
          </a:p>
          <a:p>
            <a:pPr lvl="1"/>
            <a:r>
              <a:rPr lang="en-US" altLang="en-US" dirty="0" smtClean="0"/>
              <a:t>Two</a:t>
            </a:r>
          </a:p>
          <a:p>
            <a:pPr lvl="2"/>
            <a:r>
              <a:rPr lang="en-US" altLang="en-US" dirty="0" smtClean="0"/>
              <a:t>Three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52400" y="64008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FF7F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>
                <a:sym typeface="Symbol" pitchFamily="18" charset="2"/>
              </a:rPr>
              <a:t></a:t>
            </a:r>
            <a:r>
              <a:rPr lang="en-US"/>
              <a:t> 2009 Ipreo Holdings, LLC.  All rights reserved. Patent Pending.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68680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84BD140-21A4-4A60-8164-2B8DBF078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5" descr="Ipreo_logo_ver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6248400"/>
            <a:ext cx="428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b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-"/>
        <a:defRPr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66CC"/>
                </a:solidFill>
                <a:latin typeface="Tahoma" pitchFamily="34" charset="0"/>
              </a:defRPr>
            </a:lvl1pPr>
            <a:lvl2pPr>
              <a:defRPr>
                <a:solidFill>
                  <a:srgbClr val="0066CC"/>
                </a:solidFill>
                <a:latin typeface="Tahoma" pitchFamily="34" charset="0"/>
              </a:defRPr>
            </a:lvl2pPr>
            <a:lvl3pPr>
              <a:defRPr>
                <a:solidFill>
                  <a:srgbClr val="0066CC"/>
                </a:solidFill>
                <a:latin typeface="Tahoma" pitchFamily="34" charset="0"/>
              </a:defRPr>
            </a:lvl3pPr>
            <a:lvl4pPr>
              <a:defRPr>
                <a:solidFill>
                  <a:srgbClr val="003366"/>
                </a:solidFill>
                <a:latin typeface="Tahoma" pitchFamily="34" charset="0"/>
              </a:defRPr>
            </a:lvl4pPr>
            <a:lvl5pPr>
              <a:defRPr>
                <a:solidFill>
                  <a:srgbClr val="003366"/>
                </a:solidFill>
                <a:latin typeface="Tahoma" pitchFamily="34" charset="0"/>
              </a:defRPr>
            </a:lvl5pPr>
            <a:lvl6pPr eaLnBrk="0" hangingPunct="0">
              <a:defRPr>
                <a:solidFill>
                  <a:srgbClr val="003366"/>
                </a:solidFill>
                <a:latin typeface="Tahoma" pitchFamily="34" charset="0"/>
              </a:defRPr>
            </a:lvl6pPr>
            <a:lvl7pPr eaLnBrk="0" hangingPunct="0">
              <a:defRPr>
                <a:solidFill>
                  <a:srgbClr val="003366"/>
                </a:solidFill>
                <a:latin typeface="Tahoma" pitchFamily="34" charset="0"/>
              </a:defRPr>
            </a:lvl7pPr>
            <a:lvl8pPr eaLnBrk="0" hangingPunct="0">
              <a:defRPr>
                <a:solidFill>
                  <a:srgbClr val="003366"/>
                </a:solidFill>
                <a:latin typeface="Tahoma" pitchFamily="34" charset="0"/>
              </a:defRPr>
            </a:lvl8pPr>
            <a:lvl9pPr eaLnBrk="0" hangingPunct="0">
              <a:defRPr>
                <a:solidFill>
                  <a:srgbClr val="003366"/>
                </a:solidFill>
                <a:latin typeface="Tahoma" pitchFamily="34" charset="0"/>
              </a:defRPr>
            </a:lvl9pPr>
          </a:lstStyle>
          <a:p>
            <a:fld id="{D46BCEB2-95A7-4743-A4AD-815C22E6C162}" type="slidenum">
              <a:rPr lang="en-US" altLang="en-US" smtClean="0">
                <a:solidFill>
                  <a:schemeClr val="bg1"/>
                </a:solidFill>
              </a:rPr>
              <a:pPr/>
              <a:t>1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20" y="394079"/>
            <a:ext cx="4061636" cy="112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Band Members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Amit Verma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Developer (Muni)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Taulbee Davis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Internal Tool Team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Randy Raypole</a:t>
            </a:r>
          </a:p>
          <a:p>
            <a:pPr lvl="2"/>
            <a:r>
              <a:rPr lang="en-US" smtClean="0">
                <a:solidFill>
                  <a:schemeClr val="tx1"/>
                </a:solidFill>
              </a:rPr>
              <a:t>Release Engineer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09" y="1761688"/>
            <a:ext cx="416264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2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5846"/>
            <a:ext cx="4930187" cy="45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0186" y="2416029"/>
            <a:ext cx="3836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“These aren’t the priorities that we came up with the other day in our client request meeting…. Will and Anthony are going to shoot me”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11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Muni program have come up with an elaborate scoring algorithm for prioritizing client requests. It takes into account ~12+ criteria for scoring client requests, which probably isn’t conducive for JIRA.  We are currently using excel 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The problem is that we have to manually ensure that JIRA and excel scoring sheet are in sync with each other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79" y="1031712"/>
            <a:ext cx="6805525" cy="526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7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" y="1089338"/>
            <a:ext cx="36576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Solution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C# application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Reads the score and action from Excel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Using the JIRA API – updates the matching JIRA work item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Reduces manual work</a:t>
            </a:r>
          </a:p>
          <a:p>
            <a:pPr lvl="1"/>
            <a:endParaRPr lang="en-US" dirty="0"/>
          </a:p>
          <a:p>
            <a:pPr marL="342900" lvl="1" indent="-342900">
              <a:buFont typeface="Wingdings" pitchFamily="2" charset="2"/>
              <a:buChar char="è"/>
            </a:pPr>
            <a:endParaRPr lang="en-US" b="1" dirty="0" smtClean="0">
              <a:sym typeface="Wingdings" pitchFamily="2" charset="2"/>
            </a:endParaRPr>
          </a:p>
          <a:p>
            <a:pPr marL="857250" lvl="3" indent="0">
              <a:buNone/>
            </a:pPr>
            <a:r>
              <a:rPr lang="en-US" b="1" dirty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	</a:t>
            </a:r>
            <a:endParaRPr lang="en-US" b="1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6" y="1571223"/>
            <a:ext cx="5357611" cy="443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816" y="4095481"/>
            <a:ext cx="1009016" cy="1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55" y="4181661"/>
            <a:ext cx="1577963" cy="94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endParaRPr lang="en-US" dirty="0"/>
          </a:p>
          <a:p>
            <a:pPr marL="342900" lvl="1" indent="-342900">
              <a:buFont typeface="Wingdings" pitchFamily="2" charset="2"/>
              <a:buChar char="è"/>
            </a:pPr>
            <a:endParaRPr lang="en-US" b="1" dirty="0" smtClean="0">
              <a:sym typeface="Wingdings" pitchFamily="2" charset="2"/>
            </a:endParaRPr>
          </a:p>
          <a:p>
            <a:pPr marL="857250" lvl="3" indent="0">
              <a:buNone/>
            </a:pPr>
            <a:r>
              <a:rPr lang="en-US" b="1" dirty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	</a:t>
            </a:r>
            <a:endParaRPr lang="en-US" b="1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7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endParaRPr lang="en-US" dirty="0"/>
          </a:p>
          <a:p>
            <a:pPr marL="342900" lvl="1" indent="-342900">
              <a:buFont typeface="Wingdings" pitchFamily="2" charset="2"/>
              <a:buChar char="è"/>
            </a:pPr>
            <a:endParaRPr lang="en-US" b="1" dirty="0" smtClean="0">
              <a:sym typeface="Wingdings" pitchFamily="2" charset="2"/>
            </a:endParaRPr>
          </a:p>
          <a:p>
            <a:pPr marL="857250" lvl="3" indent="0">
              <a:buNone/>
            </a:pPr>
            <a:r>
              <a:rPr lang="en-US" b="1" dirty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	</a:t>
            </a:r>
            <a:endParaRPr lang="en-US" b="1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This document and all information contained herein, including descriptions and illustrations, are proprietary and confidential information of Ipreo Holdings, LLC and its affiliates. Copyright </a:t>
            </a:r>
            <a:r>
              <a:rPr lang="en-US" smtClean="0">
                <a:sym typeface="Symbol" pitchFamily="18" charset="2"/>
              </a:rPr>
              <a:t></a:t>
            </a:r>
            <a:r>
              <a:rPr lang="en-US" smtClean="0"/>
              <a:t> 2009 Ipreo Holdings, LLC.  All rights reserved. Patent Pending.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54F60-F960-4621-9884-384BEFF05D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9" y="225113"/>
            <a:ext cx="2781286" cy="7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3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</p:tagLst>
</file>

<file path=ppt/theme/theme1.xml><?xml version="1.0" encoding="utf-8"?>
<a:theme xmlns:a="http://schemas.openxmlformats.org/drawingml/2006/main" name="DataPlus-new">
  <a:themeElements>
    <a:clrScheme name="DataPlus-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taPlus-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ataPlus-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Plus-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Plus-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Plus-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Plus-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Plus-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Plus-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B22629139E1E43BCED33A8313E4F0D" ma:contentTypeVersion="0" ma:contentTypeDescription="Create a new document." ma:contentTypeScope="" ma:versionID="d35e0b09f0132bf04679c1bab7661fe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3F183C-A5BF-4E10-A387-02247236E5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38D2CE9-01C1-40C7-B8FE-B24E5BECCF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897AF1-CE79-45EB-A2DA-93815E8E4244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56557</TotalTime>
  <Words>438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Symbol</vt:lpstr>
      <vt:lpstr>Tahoma</vt:lpstr>
      <vt:lpstr>Times New Roman</vt:lpstr>
      <vt:lpstr>Wingdings</vt:lpstr>
      <vt:lpstr>DataPlus-new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i-Deal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2009 Planning Offsite</dc:title>
  <dc:creator>Jason Kim</dc:creator>
  <cp:lastModifiedBy>Amit Verma</cp:lastModifiedBy>
  <cp:revision>1556</cp:revision>
  <dcterms:created xsi:type="dcterms:W3CDTF">2003-03-19T21:49:43Z</dcterms:created>
  <dcterms:modified xsi:type="dcterms:W3CDTF">2017-07-27T20:27:29Z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0x01010040B22629139E1E43BCED33A8313E4F0D</vt:lpwstr>
  </property>
</Properties>
</file>