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01" r:id="rId2"/>
    <p:sldId id="330" r:id="rId3"/>
    <p:sldId id="32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2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63" r:id="rId53"/>
    <p:sldId id="364" r:id="rId54"/>
    <p:sldId id="366" r:id="rId55"/>
    <p:sldId id="367" r:id="rId56"/>
    <p:sldId id="368" r:id="rId57"/>
    <p:sldId id="365" r:id="rId58"/>
    <p:sldId id="369" r:id="rId59"/>
    <p:sldId id="370" r:id="rId60"/>
    <p:sldId id="373" r:id="rId61"/>
    <p:sldId id="374" r:id="rId62"/>
    <p:sldId id="375" r:id="rId63"/>
    <p:sldId id="376" r:id="rId64"/>
    <p:sldId id="372" r:id="rId65"/>
    <p:sldId id="302" r:id="rId6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B07F6-5498-45AE-A3A5-1E251958B17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86E9-1962-4B55-BE46-DE6C8A61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Shape 48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7" name="Shape 489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898" name="Shape 489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234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Shape 4310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1" name="Shape 431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312" name="Shape 431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76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Shape 4399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0" name="Shape 44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401" name="Shape 440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87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Shape 4490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1" name="Shape 44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492" name="Shape 44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24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Shape 4581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2" name="Shape 45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e.g., to push a configuration change</a:t>
            </a:r>
            <a:endParaRPr/>
          </a:p>
        </p:txBody>
      </p:sp>
      <p:sp>
        <p:nvSpPr>
          <p:cNvPr id="4583" name="Shape 45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285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Shape 4672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3" name="Shape 467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674" name="Shape 467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06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e.g., to shut down canary</a:t>
            </a:r>
            <a:endParaRPr/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60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Shape 4921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2" name="Shape 492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923" name="Shape 492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02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Shape 4946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7" name="Shape 49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948" name="Shape 49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79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5" name="Shape 4975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6" name="Shape 497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977" name="Shape 497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1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1" name="Shape 5001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2" name="Shape 50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003" name="Shape 50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20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1" name="Shape 5031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2" name="Shape 50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033" name="Shape 503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48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" name="Shape 5058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9" name="Shape 50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060" name="Shape 50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6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8" name="Shape 5088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9" name="Shape 50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5090" name="Shape 50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00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" name="Shape 4270"/>
          <p:cNvSpPr>
            <a:spLocks noGrp="1" noRot="1" noChangeAspect="1"/>
          </p:cNvSpPr>
          <p:nvPr>
            <p:ph type="sldImg" idx="2"/>
          </p:nvPr>
        </p:nvSpPr>
        <p:spPr>
          <a:xfrm>
            <a:off x="407180" y="696912"/>
            <a:ext cx="6196014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1" name="Shape 427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4272" name="Shape 427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0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1548" y="3260552"/>
            <a:ext cx="317418" cy="31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21548" y="3728720"/>
            <a:ext cx="317418" cy="31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21548" y="4196887"/>
            <a:ext cx="317418" cy="31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722126" y="3260552"/>
            <a:ext cx="317411" cy="31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22126" y="3728720"/>
            <a:ext cx="317411" cy="31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305" y="1947735"/>
            <a:ext cx="54253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7226"/>
            <a:ext cx="9144000" cy="216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2249" y="258229"/>
            <a:ext cx="7259497" cy="439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Quote">
  <p:cSld name="Full Quot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2153518" y="1926806"/>
            <a:ext cx="4836959" cy="10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"/>
              <a:buChar char="•"/>
              <a:defRPr sz="17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4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76200" y="-45720"/>
            <a:ext cx="9601200" cy="55130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Kubernetes Basics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8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633412"/>
            <a:ext cx="8191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33412"/>
            <a:ext cx="80772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704850"/>
            <a:ext cx="8048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3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714375"/>
            <a:ext cx="8258175" cy="3714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266950"/>
            <a:ext cx="240338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Scaling pods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69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Scaling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383181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your </a:t>
            </a:r>
            <a:r>
              <a:rPr lang="en-US" dirty="0" smtClean="0"/>
              <a:t>application </a:t>
            </a:r>
            <a:r>
              <a:rPr lang="en-US" dirty="0"/>
              <a:t>is </a:t>
            </a:r>
            <a:r>
              <a:rPr lang="en-US" b="1" dirty="0"/>
              <a:t>stateless</a:t>
            </a:r>
            <a:r>
              <a:rPr lang="en-US" dirty="0"/>
              <a:t> you can </a:t>
            </a:r>
            <a:r>
              <a:rPr lang="en-US" dirty="0" smtClean="0"/>
              <a:t>horizontally </a:t>
            </a:r>
            <a:r>
              <a:rPr lang="en-US" dirty="0"/>
              <a:t>scale it </a:t>
            </a:r>
            <a:r>
              <a:rPr lang="en-US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Stateless </a:t>
            </a:r>
            <a:r>
              <a:rPr lang="en-US" dirty="0"/>
              <a:t>= your applicate doesn't have a </a:t>
            </a:r>
            <a:r>
              <a:rPr lang="en-US" b="1" dirty="0"/>
              <a:t>state</a:t>
            </a:r>
            <a:r>
              <a:rPr lang="en-US" dirty="0"/>
              <a:t>, it doesn't </a:t>
            </a:r>
            <a:r>
              <a:rPr lang="en-US" b="1" dirty="0"/>
              <a:t>write</a:t>
            </a:r>
            <a:r>
              <a:rPr lang="en-US" dirty="0"/>
              <a:t> any </a:t>
            </a:r>
            <a:r>
              <a:rPr lang="en-US" b="1" dirty="0"/>
              <a:t>local file </a:t>
            </a:r>
            <a:r>
              <a:rPr lang="en-US" dirty="0"/>
              <a:t>/ keeps local session.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All traditional database ( MySQL, Postgres) are </a:t>
            </a:r>
            <a:r>
              <a:rPr lang="en-US" b="1" dirty="0"/>
              <a:t>stateful</a:t>
            </a:r>
            <a:r>
              <a:rPr lang="en-US" dirty="0"/>
              <a:t>, they have database files that can't be </a:t>
            </a:r>
            <a:r>
              <a:rPr lang="en-US" dirty="0" smtClean="0"/>
              <a:t>split </a:t>
            </a:r>
            <a:r>
              <a:rPr lang="en-US" dirty="0"/>
              <a:t>over multiple session.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</a:t>
            </a:r>
            <a:r>
              <a:rPr lang="en-US" b="1" dirty="0"/>
              <a:t>Web Application </a:t>
            </a:r>
            <a:r>
              <a:rPr lang="en-US" dirty="0"/>
              <a:t>can be made stateless: 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Session Management </a:t>
            </a:r>
            <a:r>
              <a:rPr lang="en-US" dirty="0"/>
              <a:t>needs to be done outside the container ( </a:t>
            </a:r>
            <a:r>
              <a:rPr lang="en-US" dirty="0" err="1"/>
              <a:t>MemCache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Any files that need to be saved </a:t>
            </a:r>
            <a:r>
              <a:rPr lang="en-US" b="1" dirty="0"/>
              <a:t>can't be saved locally </a:t>
            </a:r>
            <a:r>
              <a:rPr lang="en-US" dirty="0"/>
              <a:t>on the container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05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Scaling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267765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example app is </a:t>
            </a:r>
            <a:r>
              <a:rPr lang="en-US" b="1" dirty="0"/>
              <a:t>stateless</a:t>
            </a:r>
            <a:r>
              <a:rPr lang="en-US" dirty="0"/>
              <a:t>, if the same app would run multiple times, it doesn't change state.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Later in this course I'll explain how to use </a:t>
            </a:r>
            <a:r>
              <a:rPr lang="en-US" b="1" dirty="0"/>
              <a:t>volumes</a:t>
            </a:r>
            <a:r>
              <a:rPr lang="en-US" dirty="0"/>
              <a:t> to still run stateful </a:t>
            </a:r>
            <a:r>
              <a:rPr lang="en-US" dirty="0" smtClean="0"/>
              <a:t>apps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Those stateful apps can't </a:t>
            </a:r>
            <a:r>
              <a:rPr lang="en-US" dirty="0" smtClean="0"/>
              <a:t>horizontally </a:t>
            </a:r>
            <a:r>
              <a:rPr lang="en-US" dirty="0"/>
              <a:t>scale, but you can run them in single container &amp; vertically scale ( allocate more CPU/ Memory/ Disk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56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Scaling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373948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Scaling </a:t>
            </a:r>
            <a:r>
              <a:rPr lang="en-US" sz="1800" dirty="0"/>
              <a:t>in Kubernetes can be done using  the </a:t>
            </a:r>
            <a:r>
              <a:rPr lang="en-US" sz="1800" b="1" dirty="0"/>
              <a:t>Replication </a:t>
            </a:r>
            <a:r>
              <a:rPr lang="en-US" sz="1800" b="1" dirty="0" smtClean="0"/>
              <a:t>Controller</a:t>
            </a:r>
            <a:endParaRPr lang="en-US" sz="1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Replication </a:t>
            </a:r>
            <a:r>
              <a:rPr lang="en-US" sz="1800" dirty="0" smtClean="0"/>
              <a:t>Controller </a:t>
            </a:r>
            <a:r>
              <a:rPr lang="en-US" sz="1800" dirty="0"/>
              <a:t>will </a:t>
            </a:r>
            <a:r>
              <a:rPr lang="en-US" sz="1800" b="1" dirty="0"/>
              <a:t>ensure</a:t>
            </a:r>
            <a:r>
              <a:rPr lang="en-US" sz="1800" dirty="0"/>
              <a:t> a specified number of </a:t>
            </a:r>
            <a:r>
              <a:rPr lang="en-US" sz="1800" b="1" dirty="0"/>
              <a:t>pod replicas </a:t>
            </a:r>
            <a:r>
              <a:rPr lang="en-US" sz="1800" dirty="0"/>
              <a:t>will run at all times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 </a:t>
            </a:r>
            <a:r>
              <a:rPr lang="en-US" sz="1800" dirty="0"/>
              <a:t>Pods created with Replication </a:t>
            </a:r>
            <a:r>
              <a:rPr lang="en-US" sz="1800" dirty="0" smtClean="0"/>
              <a:t>Controller </a:t>
            </a:r>
            <a:r>
              <a:rPr lang="en-US" sz="1800" dirty="0"/>
              <a:t>will </a:t>
            </a:r>
            <a:r>
              <a:rPr lang="en-US" sz="1800" b="1" dirty="0"/>
              <a:t>automatically</a:t>
            </a:r>
            <a:r>
              <a:rPr lang="en-US" sz="1800" dirty="0"/>
              <a:t> be </a:t>
            </a:r>
            <a:r>
              <a:rPr lang="en-US" sz="1800" b="1" dirty="0"/>
              <a:t>replaced</a:t>
            </a:r>
            <a:r>
              <a:rPr lang="en-US" sz="1800" dirty="0"/>
              <a:t> if they fail, get deleted, or are terminated.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/>
              <a:t>the Replication </a:t>
            </a:r>
            <a:r>
              <a:rPr lang="en-US" sz="1800" dirty="0" smtClean="0"/>
              <a:t>Controller </a:t>
            </a:r>
            <a:r>
              <a:rPr lang="en-US" sz="1800" dirty="0"/>
              <a:t>is also </a:t>
            </a:r>
            <a:r>
              <a:rPr lang="en-US" sz="1800" b="1" dirty="0"/>
              <a:t>recommended</a:t>
            </a:r>
            <a:r>
              <a:rPr lang="en-US" sz="1800" dirty="0"/>
              <a:t> if you just want to make sure </a:t>
            </a:r>
            <a:r>
              <a:rPr lang="en-US" sz="1800" b="1" dirty="0"/>
              <a:t>1 pod </a:t>
            </a:r>
            <a:r>
              <a:rPr lang="en-US" sz="1800" dirty="0"/>
              <a:t>is always running, even after reboot</a:t>
            </a:r>
            <a:r>
              <a:rPr lang="en-US" sz="18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You can then run a replication </a:t>
            </a:r>
            <a:r>
              <a:rPr lang="en-US" sz="1600" dirty="0" smtClean="0"/>
              <a:t>controller </a:t>
            </a:r>
            <a:r>
              <a:rPr lang="en-US" sz="1600" dirty="0"/>
              <a:t>with just </a:t>
            </a:r>
            <a:r>
              <a:rPr lang="en-US" sz="1600" b="1" dirty="0"/>
              <a:t>1 replica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This makes sure that the pod is always running.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4856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Scaling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73917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Replicate our example app 2 </a:t>
            </a:r>
            <a:r>
              <a:rPr lang="en-US" sz="1800" dirty="0" smtClean="0"/>
              <a:t>times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28750"/>
            <a:ext cx="461010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51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72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113563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Horizontally scale a pod with replication controller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8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Node Architecture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127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Deployments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30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Replica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28623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Replica </a:t>
            </a:r>
            <a:r>
              <a:rPr lang="en-US" sz="1800" b="1" dirty="0"/>
              <a:t>set </a:t>
            </a:r>
            <a:r>
              <a:rPr lang="en-US" sz="1800" dirty="0"/>
              <a:t>is the next-get </a:t>
            </a:r>
            <a:r>
              <a:rPr lang="en-US" sz="1800" dirty="0" smtClean="0"/>
              <a:t>Replication Controller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support a new selector that can do the selection based on </a:t>
            </a:r>
            <a:r>
              <a:rPr lang="en-US" sz="1600" b="1" dirty="0"/>
              <a:t>filtering</a:t>
            </a:r>
            <a:r>
              <a:rPr lang="en-US" sz="1600" dirty="0"/>
              <a:t> according a </a:t>
            </a:r>
            <a:r>
              <a:rPr lang="en-US" sz="1600" b="1" dirty="0"/>
              <a:t>set of </a:t>
            </a:r>
            <a:r>
              <a:rPr lang="en-US" sz="1600" b="1" dirty="0" smtClean="0"/>
              <a:t>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Example</a:t>
            </a:r>
            <a:r>
              <a:rPr lang="fr-FR" sz="1400" dirty="0"/>
              <a:t>: </a:t>
            </a:r>
            <a:r>
              <a:rPr lang="fr-FR" sz="1400" dirty="0" smtClean="0"/>
              <a:t>Environnent Ethier </a:t>
            </a:r>
            <a:r>
              <a:rPr lang="fr-FR" sz="1400" dirty="0"/>
              <a:t>"Dev" or "</a:t>
            </a:r>
            <a:r>
              <a:rPr lang="fr-FR" sz="1400" dirty="0" smtClean="0"/>
              <a:t>QA«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not only based on equality, like </a:t>
            </a:r>
            <a:r>
              <a:rPr lang="en-US" sz="1400" dirty="0" smtClean="0"/>
              <a:t>replication controller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e.g</a:t>
            </a:r>
            <a:r>
              <a:rPr lang="en-US" sz="1400" dirty="0"/>
              <a:t> "Environment" == "</a:t>
            </a:r>
            <a:r>
              <a:rPr lang="en-US" sz="1400" dirty="0" smtClean="0"/>
              <a:t>Dev“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b="1" dirty="0"/>
              <a:t>Replica Set</a:t>
            </a:r>
            <a:r>
              <a:rPr lang="en-US" sz="1600" dirty="0"/>
              <a:t>, rather than the replication </a:t>
            </a:r>
            <a:r>
              <a:rPr lang="en-US" sz="1600" dirty="0" smtClean="0"/>
              <a:t>controller, </a:t>
            </a:r>
            <a:r>
              <a:rPr lang="en-US" sz="1600" dirty="0"/>
              <a:t>is used by the Deployment Object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7060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300082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Deployment  declaration  in Kubernetes allows you to do app </a:t>
            </a:r>
            <a:r>
              <a:rPr lang="en-US" sz="1800" b="1" dirty="0"/>
              <a:t>deployments </a:t>
            </a:r>
            <a:r>
              <a:rPr lang="en-US" sz="1800" dirty="0"/>
              <a:t>and</a:t>
            </a:r>
            <a:r>
              <a:rPr lang="en-US" sz="1800" b="1" dirty="0"/>
              <a:t> </a:t>
            </a:r>
            <a:r>
              <a:rPr lang="en-US" sz="1800" b="1" dirty="0" smtClean="0"/>
              <a:t>updates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using the deployment object, you define the </a:t>
            </a:r>
            <a:r>
              <a:rPr lang="en-US" sz="1600" b="1" dirty="0"/>
              <a:t>state</a:t>
            </a:r>
            <a:r>
              <a:rPr lang="en-US" sz="1600" dirty="0"/>
              <a:t> of your </a:t>
            </a:r>
            <a:r>
              <a:rPr lang="en-US" sz="1600" dirty="0" smtClean="0"/>
              <a:t>application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Kubernetes will then make sure the cluster matches your </a:t>
            </a:r>
            <a:r>
              <a:rPr lang="en-US" sz="1400" b="1" dirty="0"/>
              <a:t>desired</a:t>
            </a:r>
            <a:r>
              <a:rPr lang="en-US" sz="1400" dirty="0"/>
              <a:t> </a:t>
            </a:r>
            <a:r>
              <a:rPr lang="en-US" sz="1400" dirty="0" smtClean="0"/>
              <a:t>state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Just using the </a:t>
            </a:r>
            <a:r>
              <a:rPr lang="en-US" sz="1600" b="1" dirty="0"/>
              <a:t>replication-controller</a:t>
            </a:r>
            <a:r>
              <a:rPr lang="en-US" sz="1600" dirty="0"/>
              <a:t> or </a:t>
            </a:r>
            <a:r>
              <a:rPr lang="en-US" sz="1600" b="1" dirty="0" smtClean="0"/>
              <a:t>replication </a:t>
            </a:r>
            <a:r>
              <a:rPr lang="en-US" sz="1600" b="1" dirty="0"/>
              <a:t>set </a:t>
            </a:r>
            <a:r>
              <a:rPr lang="en-US" sz="1600" dirty="0"/>
              <a:t>might be </a:t>
            </a:r>
            <a:r>
              <a:rPr lang="en-US" sz="1600" b="1" dirty="0"/>
              <a:t>cumbersome</a:t>
            </a:r>
            <a:r>
              <a:rPr lang="en-US" sz="1600" dirty="0"/>
              <a:t> to deploy </a:t>
            </a:r>
            <a:r>
              <a:rPr lang="en-US" sz="1600" dirty="0" smtClean="0"/>
              <a:t>apps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Deployment Object </a:t>
            </a:r>
            <a:r>
              <a:rPr lang="en-US" sz="1400" dirty="0"/>
              <a:t>is easier to use and gives you more </a:t>
            </a:r>
            <a:r>
              <a:rPr lang="en-US" sz="1400" dirty="0" smtClean="0"/>
              <a:t>possibilities </a:t>
            </a:r>
          </a:p>
        </p:txBody>
      </p:sp>
    </p:spTree>
    <p:extLst>
      <p:ext uri="{BB962C8B-B14F-4D97-AF65-F5344CB8AC3E}">
        <p14:creationId xmlns:p14="http://schemas.microsoft.com/office/powerpoint/2010/main" val="320121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226215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With a deployment object you </a:t>
            </a:r>
            <a:r>
              <a:rPr lang="en-US" sz="1800" dirty="0" smtClean="0"/>
              <a:t>can: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Create</a:t>
            </a:r>
            <a:r>
              <a:rPr lang="en-US" sz="1600" dirty="0" smtClean="0"/>
              <a:t> </a:t>
            </a:r>
            <a:r>
              <a:rPr lang="en-US" sz="1600" dirty="0"/>
              <a:t>a deployment ( </a:t>
            </a:r>
            <a:r>
              <a:rPr lang="en-US" sz="1600" dirty="0" smtClean="0"/>
              <a:t>e.g. </a:t>
            </a:r>
            <a:r>
              <a:rPr lang="en-US" sz="1600" dirty="0"/>
              <a:t>deploying an app 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Update</a:t>
            </a:r>
            <a:r>
              <a:rPr lang="en-US" sz="1600" dirty="0" smtClean="0"/>
              <a:t> </a:t>
            </a:r>
            <a:r>
              <a:rPr lang="en-US" sz="1600" dirty="0"/>
              <a:t>a deployment ( </a:t>
            </a:r>
            <a:r>
              <a:rPr lang="en-US" sz="1600" dirty="0" smtClean="0"/>
              <a:t>e.g. </a:t>
            </a:r>
            <a:r>
              <a:rPr lang="en-US" sz="1600" dirty="0"/>
              <a:t>deploying an new version 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Do </a:t>
            </a:r>
            <a:r>
              <a:rPr lang="en-US" sz="1600" b="1" dirty="0"/>
              <a:t>rolling updates</a:t>
            </a:r>
            <a:r>
              <a:rPr lang="en-US" sz="1600" dirty="0"/>
              <a:t>  ( Zero downtime deployment)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Roll </a:t>
            </a:r>
            <a:r>
              <a:rPr lang="en-US" sz="1600" b="1" dirty="0"/>
              <a:t>Back </a:t>
            </a:r>
            <a:r>
              <a:rPr lang="en-US" sz="1600" dirty="0"/>
              <a:t>to previous version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b="1" dirty="0" smtClean="0"/>
              <a:t>Pause/Resume </a:t>
            </a:r>
            <a:r>
              <a:rPr lang="en-US" sz="1600" dirty="0"/>
              <a:t>a deployment ( </a:t>
            </a:r>
            <a:r>
              <a:rPr lang="en-US" sz="1600" dirty="0" smtClean="0"/>
              <a:t>e.g. </a:t>
            </a:r>
            <a:r>
              <a:rPr lang="en-US" sz="1600" dirty="0"/>
              <a:t>to roll-out to only certain percentage 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80066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895350"/>
            <a:ext cx="7992786" cy="73917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is an example of a </a:t>
            </a:r>
            <a:r>
              <a:rPr lang="en-US" sz="1800" dirty="0" smtClean="0"/>
              <a:t>deployment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28750"/>
            <a:ext cx="421957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4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Useful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45065"/>
              </p:ext>
            </p:extLst>
          </p:nvPr>
        </p:nvGraphicFramePr>
        <p:xfrm>
          <a:off x="492210" y="971550"/>
          <a:ext cx="8804190" cy="3802140"/>
        </p:xfrm>
        <a:graphic>
          <a:graphicData uri="http://schemas.openxmlformats.org/drawingml/2006/table">
            <a:tbl>
              <a:tblPr/>
              <a:tblGrid>
                <a:gridCol w="5392920"/>
                <a:gridCol w="3411270"/>
              </a:tblGrid>
              <a:tr h="338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Command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deployment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on current deployments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about the replica 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get pods --show-labels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info about the labels attached to those pods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status deployment/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deployment 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set image deployment/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k8s-demo=k8s-demo:2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k8s-demo with image label version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edit deployment/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 the deployment 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history deployment/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rollout history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undo deployment/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Rollback to pervious version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kubectl rollout undo deployment/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helloworld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-deployment --to-revision=n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Rollback to any  pervious version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0" name="Shape 4900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1" name="Shape 4901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 dirty="0"/>
          </a:p>
        </p:txBody>
      </p:sp>
      <p:sp>
        <p:nvSpPr>
          <p:cNvPr id="4902" name="Shape 4902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3" name="Shape 4903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4" name="Shape 4904"/>
          <p:cNvGrpSpPr/>
          <p:nvPr/>
        </p:nvGrpSpPr>
        <p:grpSpPr>
          <a:xfrm>
            <a:off x="1027448" y="1552678"/>
            <a:ext cx="3094046" cy="2979964"/>
            <a:chOff x="1031749" y="2080550"/>
            <a:chExt cx="4124320" cy="3973285"/>
          </a:xfrm>
        </p:grpSpPr>
        <p:pic>
          <p:nvPicPr>
            <p:cNvPr id="4905" name="Shape 49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06524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6" name="Shape 4906"/>
            <p:cNvPicPr preferRelativeResize="0"/>
            <p:nvPr/>
          </p:nvPicPr>
          <p:blipFill rotWithShape="1">
            <a:blip r:embed="rId5">
              <a:alphaModFix/>
            </a:blip>
            <a:srcRect l="17977" t="17979" r="18206" b="24299"/>
            <a:stretch/>
          </p:blipFill>
          <p:spPr>
            <a:xfrm>
              <a:off x="2191549" y="2080550"/>
              <a:ext cx="1804725" cy="1584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07" name="Shape 4907"/>
            <p:cNvCxnSpPr>
              <a:stCxn id="4906" idx="2"/>
              <a:endCxn id="4905" idx="0"/>
            </p:cNvCxnSpPr>
            <p:nvPr/>
          </p:nvCxnSpPr>
          <p:spPr>
            <a:xfrm>
              <a:off x="3093912" y="3665374"/>
              <a:ext cx="0" cy="1120500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pic>
          <p:nvPicPr>
            <p:cNvPr id="4908" name="Shape 49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1299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9" name="Shape 490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1749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10" name="Shape 4910"/>
            <p:cNvCxnSpPr/>
            <p:nvPr/>
          </p:nvCxnSpPr>
          <p:spPr>
            <a:xfrm>
              <a:off x="1697475" y="4257825"/>
              <a:ext cx="2787000" cy="0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1" name="Shape 4911"/>
            <p:cNvCxnSpPr/>
            <p:nvPr/>
          </p:nvCxnSpPr>
          <p:spPr>
            <a:xfrm>
              <a:off x="1716591" y="4255350"/>
              <a:ext cx="0" cy="530399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cxnSp>
          <p:nvCxnSpPr>
            <p:cNvPr id="4912" name="Shape 4912"/>
            <p:cNvCxnSpPr/>
            <p:nvPr/>
          </p:nvCxnSpPr>
          <p:spPr>
            <a:xfrm>
              <a:off x="4464886" y="4257825"/>
              <a:ext cx="0" cy="527699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4913" name="Shape 4913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3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sp>
        <p:nvSpPr>
          <p:cNvPr id="4914" name="Shape 4914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cxnSp>
        <p:nvCxnSpPr>
          <p:cNvPr id="4915" name="Shape 4915"/>
          <p:cNvCxnSpPr>
            <a:endCxn id="4908" idx="2"/>
          </p:cNvCxnSpPr>
          <p:nvPr/>
        </p:nvCxnSpPr>
        <p:spPr>
          <a:xfrm rot="10800000">
            <a:off x="3605821" y="4532642"/>
            <a:ext cx="0" cy="2244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16" name="Shape 4916"/>
          <p:cNvCxnSpPr>
            <a:endCxn id="4905" idx="2"/>
          </p:cNvCxnSpPr>
          <p:nvPr/>
        </p:nvCxnSpPr>
        <p:spPr>
          <a:xfrm rot="10800000">
            <a:off x="2574471" y="4532642"/>
            <a:ext cx="0" cy="2304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17" name="Shape 4917"/>
          <p:cNvCxnSpPr>
            <a:endCxn id="4909" idx="2"/>
          </p:cNvCxnSpPr>
          <p:nvPr/>
        </p:nvCxnSpPr>
        <p:spPr>
          <a:xfrm rot="10800000">
            <a:off x="1543121" y="4532642"/>
            <a:ext cx="0" cy="2361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18" name="Shape 4918"/>
          <p:cNvSpPr txBox="1"/>
          <p:nvPr/>
        </p:nvSpPr>
        <p:spPr>
          <a:xfrm>
            <a:off x="4864436" y="3707175"/>
            <a:ext cx="4059832" cy="10570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kubectl rolling-update \</a:t>
            </a:r>
            <a:endParaRPr sz="1100"/>
          </a:p>
          <a:p>
            <a:pPr marL="0" marR="0" lvl="0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my-app-v1 my-app-v2 \</a:t>
            </a:r>
            <a:endParaRPr sz="1100"/>
          </a:p>
          <a:p>
            <a:pPr marL="0" marR="0" lvl="0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nsolas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--image=image:v2</a:t>
            </a:r>
            <a:endParaRPr sz="1100"/>
          </a:p>
        </p:txBody>
      </p:sp>
      <p:sp>
        <p:nvSpPr>
          <p:cNvPr id="4919" name="Shape 4919"/>
          <p:cNvSpPr txBox="1"/>
          <p:nvPr/>
        </p:nvSpPr>
        <p:spPr>
          <a:xfrm>
            <a:off x="4834015" y="2438831"/>
            <a:ext cx="4062307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Live-update an application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448035893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Shape 4925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4926" name="Shape 4926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7" name="Shape 4927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8" name="Shape 4928"/>
          <p:cNvGrpSpPr/>
          <p:nvPr/>
        </p:nvGrpSpPr>
        <p:grpSpPr>
          <a:xfrm>
            <a:off x="1027448" y="1552678"/>
            <a:ext cx="3094046" cy="2979964"/>
            <a:chOff x="1031749" y="2080550"/>
            <a:chExt cx="4124320" cy="3973285"/>
          </a:xfrm>
        </p:grpSpPr>
        <p:pic>
          <p:nvPicPr>
            <p:cNvPr id="4929" name="Shape 4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06524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0" name="Shape 4930"/>
            <p:cNvPicPr preferRelativeResize="0"/>
            <p:nvPr/>
          </p:nvPicPr>
          <p:blipFill rotWithShape="1">
            <a:blip r:embed="rId5">
              <a:alphaModFix/>
            </a:blip>
            <a:srcRect l="17977" t="17979" r="18206" b="24299"/>
            <a:stretch/>
          </p:blipFill>
          <p:spPr>
            <a:xfrm>
              <a:off x="2191549" y="2080550"/>
              <a:ext cx="1804725" cy="1584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31" name="Shape 4931"/>
            <p:cNvCxnSpPr>
              <a:stCxn id="4930" idx="2"/>
              <a:endCxn id="4929" idx="0"/>
            </p:cNvCxnSpPr>
            <p:nvPr/>
          </p:nvCxnSpPr>
          <p:spPr>
            <a:xfrm>
              <a:off x="3093912" y="3665374"/>
              <a:ext cx="0" cy="1120500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pic>
          <p:nvPicPr>
            <p:cNvPr id="4932" name="Shape 49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1299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3" name="Shape 49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1749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34" name="Shape 4934"/>
            <p:cNvCxnSpPr/>
            <p:nvPr/>
          </p:nvCxnSpPr>
          <p:spPr>
            <a:xfrm>
              <a:off x="1697475" y="4257825"/>
              <a:ext cx="2787000" cy="0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35" name="Shape 4935"/>
            <p:cNvCxnSpPr/>
            <p:nvPr/>
          </p:nvCxnSpPr>
          <p:spPr>
            <a:xfrm>
              <a:off x="1716591" y="4255350"/>
              <a:ext cx="0" cy="530399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cxnSp>
          <p:nvCxnSpPr>
            <p:cNvPr id="4936" name="Shape 4936"/>
            <p:cNvCxnSpPr/>
            <p:nvPr/>
          </p:nvCxnSpPr>
          <p:spPr>
            <a:xfrm>
              <a:off x="4464886" y="4257825"/>
              <a:ext cx="0" cy="527699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4937" name="Shape 4937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3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4938" name="Shape 4938"/>
          <p:cNvPicPr preferRelativeResize="0"/>
          <p:nvPr/>
        </p:nvPicPr>
        <p:blipFill rotWithShape="1">
          <a:blip r:embed="rId6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4939" name="Shape 4939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0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4940" name="Shape 4940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sp>
        <p:nvSpPr>
          <p:cNvPr id="4941" name="Shape 4941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942" name="Shape 4942"/>
          <p:cNvCxnSpPr/>
          <p:nvPr/>
        </p:nvCxnSpPr>
        <p:spPr>
          <a:xfrm rot="10800000">
            <a:off x="3605820" y="4532717"/>
            <a:ext cx="0" cy="22455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43" name="Shape 4943"/>
          <p:cNvCxnSpPr/>
          <p:nvPr/>
        </p:nvCxnSpPr>
        <p:spPr>
          <a:xfrm rot="10800000">
            <a:off x="2574464" y="4532569"/>
            <a:ext cx="0" cy="2304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44" name="Shape 4944"/>
          <p:cNvCxnSpPr/>
          <p:nvPr/>
        </p:nvCxnSpPr>
        <p:spPr>
          <a:xfrm rot="10800000">
            <a:off x="1543114" y="4532587"/>
            <a:ext cx="0" cy="236025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05207025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Shape 4950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4951" name="Shape 4951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2" name="Shape 4952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3" name="Shape 4953"/>
          <p:cNvGrpSpPr/>
          <p:nvPr/>
        </p:nvGrpSpPr>
        <p:grpSpPr>
          <a:xfrm>
            <a:off x="1027448" y="1552678"/>
            <a:ext cx="3094046" cy="2979964"/>
            <a:chOff x="1031749" y="2080550"/>
            <a:chExt cx="4124320" cy="3973285"/>
          </a:xfrm>
        </p:grpSpPr>
        <p:pic>
          <p:nvPicPr>
            <p:cNvPr id="4954" name="Shape 49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06524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5" name="Shape 4955"/>
            <p:cNvPicPr preferRelativeResize="0"/>
            <p:nvPr/>
          </p:nvPicPr>
          <p:blipFill rotWithShape="1">
            <a:blip r:embed="rId5">
              <a:alphaModFix/>
            </a:blip>
            <a:srcRect l="17977" t="17979" r="18206" b="24299"/>
            <a:stretch/>
          </p:blipFill>
          <p:spPr>
            <a:xfrm>
              <a:off x="2191549" y="2080550"/>
              <a:ext cx="1804725" cy="1584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56" name="Shape 4956"/>
            <p:cNvCxnSpPr>
              <a:stCxn id="4955" idx="2"/>
              <a:endCxn id="4954" idx="0"/>
            </p:cNvCxnSpPr>
            <p:nvPr/>
          </p:nvCxnSpPr>
          <p:spPr>
            <a:xfrm>
              <a:off x="3093912" y="3665374"/>
              <a:ext cx="0" cy="1120500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pic>
          <p:nvPicPr>
            <p:cNvPr id="4957" name="Shape 49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1299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8" name="Shape 495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1749" y="4785625"/>
              <a:ext cx="1374770" cy="1268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59" name="Shape 4959"/>
            <p:cNvCxnSpPr/>
            <p:nvPr/>
          </p:nvCxnSpPr>
          <p:spPr>
            <a:xfrm>
              <a:off x="1697475" y="4257825"/>
              <a:ext cx="2787000" cy="0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60" name="Shape 4960"/>
            <p:cNvCxnSpPr/>
            <p:nvPr/>
          </p:nvCxnSpPr>
          <p:spPr>
            <a:xfrm>
              <a:off x="1716591" y="4255350"/>
              <a:ext cx="0" cy="530399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cxnSp>
          <p:nvCxnSpPr>
            <p:cNvPr id="4961" name="Shape 4961"/>
            <p:cNvCxnSpPr/>
            <p:nvPr/>
          </p:nvCxnSpPr>
          <p:spPr>
            <a:xfrm>
              <a:off x="4464886" y="4257825"/>
              <a:ext cx="0" cy="527699"/>
            </a:xfrm>
            <a:prstGeom prst="straightConnector1">
              <a:avLst/>
            </a:prstGeom>
            <a:noFill/>
            <a:ln w="38100" cap="flat" cmpd="sng">
              <a:solidFill>
                <a:srgbClr val="989898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4962" name="Shape 4962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3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4963" name="Shape 49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566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4" name="Shape 4964"/>
          <p:cNvPicPr preferRelativeResize="0"/>
          <p:nvPr/>
        </p:nvPicPr>
        <p:blipFill rotWithShape="1">
          <a:blip r:embed="rId7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5" name="Shape 4965"/>
          <p:cNvCxnSpPr>
            <a:stCxn id="4964" idx="2"/>
            <a:endCxn id="4963" idx="0"/>
          </p:cNvCxnSpPr>
          <p:nvPr/>
        </p:nvCxnSpPr>
        <p:spPr>
          <a:xfrm>
            <a:off x="6291335" y="2741296"/>
            <a:ext cx="0" cy="84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66" name="Shape 4966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1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4967" name="Shape 4967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sp>
        <p:nvSpPr>
          <p:cNvPr id="4968" name="Shape 4968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969" name="Shape 4969"/>
          <p:cNvCxnSpPr/>
          <p:nvPr/>
        </p:nvCxnSpPr>
        <p:spPr>
          <a:xfrm rot="10800000">
            <a:off x="3605820" y="4532717"/>
            <a:ext cx="0" cy="22455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70" name="Shape 4970"/>
          <p:cNvCxnSpPr/>
          <p:nvPr/>
        </p:nvCxnSpPr>
        <p:spPr>
          <a:xfrm rot="10800000">
            <a:off x="2574464" y="4532569"/>
            <a:ext cx="0" cy="2304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71" name="Shape 4971"/>
          <p:cNvCxnSpPr/>
          <p:nvPr/>
        </p:nvCxnSpPr>
        <p:spPr>
          <a:xfrm rot="10800000">
            <a:off x="1543114" y="4532587"/>
            <a:ext cx="0" cy="236025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72" name="Shape 4972"/>
          <p:cNvSpPr/>
          <p:nvPr/>
        </p:nvSpPr>
        <p:spPr>
          <a:xfrm flipH="1">
            <a:off x="4525301" y="1862288"/>
            <a:ext cx="1780522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973" name="Shape 4973"/>
          <p:cNvCxnSpPr/>
          <p:nvPr/>
        </p:nvCxnSpPr>
        <p:spPr>
          <a:xfrm rot="10800000">
            <a:off x="6291345" y="4535400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241404097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9" name="Shape 4979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0" name="Shape 4980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4981" name="Shape 4981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2" name="Shape 4982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3" name="Shape 4983"/>
          <p:cNvPicPr preferRelativeResize="0"/>
          <p:nvPr/>
        </p:nvPicPr>
        <p:blipFill rotWithShape="1">
          <a:blip r:embed="rId4">
            <a:alphaModFix/>
          </a:blip>
          <a:srcRect l="17977" t="17979" r="18206" b="24299"/>
          <a:stretch/>
        </p:blipFill>
        <p:spPr>
          <a:xfrm>
            <a:off x="1897525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4" name="Shape 4984"/>
          <p:cNvCxnSpPr>
            <a:stCxn id="4983" idx="2"/>
          </p:cNvCxnSpPr>
          <p:nvPr/>
        </p:nvCxnSpPr>
        <p:spPr>
          <a:xfrm flipH="1">
            <a:off x="2572373" y="2741296"/>
            <a:ext cx="2100" cy="4512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85" name="Shape 49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014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6" name="Shape 49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44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7" name="Shape 4987"/>
          <p:cNvCxnSpPr/>
          <p:nvPr/>
        </p:nvCxnSpPr>
        <p:spPr>
          <a:xfrm>
            <a:off x="1526873" y="3185634"/>
            <a:ext cx="2090795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8" name="Shape 4988"/>
          <p:cNvCxnSpPr/>
          <p:nvPr/>
        </p:nvCxnSpPr>
        <p:spPr>
          <a:xfrm>
            <a:off x="1541213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89" name="Shape 4989"/>
          <p:cNvCxnSpPr/>
          <p:nvPr/>
        </p:nvCxnSpPr>
        <p:spPr>
          <a:xfrm>
            <a:off x="3602971" y="3185634"/>
            <a:ext cx="0" cy="395774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90" name="Shape 4990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2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4991" name="Shape 49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566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2" name="Shape 4992"/>
          <p:cNvPicPr preferRelativeResize="0"/>
          <p:nvPr/>
        </p:nvPicPr>
        <p:blipFill rotWithShape="1">
          <a:blip r:embed="rId7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3" name="Shape 4993"/>
          <p:cNvCxnSpPr>
            <a:stCxn id="4992" idx="2"/>
            <a:endCxn id="4991" idx="0"/>
          </p:cNvCxnSpPr>
          <p:nvPr/>
        </p:nvCxnSpPr>
        <p:spPr>
          <a:xfrm>
            <a:off x="6291335" y="2741296"/>
            <a:ext cx="0" cy="84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94" name="Shape 4994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1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4995" name="Shape 4995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cxnSp>
        <p:nvCxnSpPr>
          <p:cNvPr id="4996" name="Shape 4996"/>
          <p:cNvCxnSpPr/>
          <p:nvPr/>
        </p:nvCxnSpPr>
        <p:spPr>
          <a:xfrm rot="10800000">
            <a:off x="3605820" y="4532717"/>
            <a:ext cx="0" cy="22455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97" name="Shape 4997"/>
          <p:cNvCxnSpPr/>
          <p:nvPr/>
        </p:nvCxnSpPr>
        <p:spPr>
          <a:xfrm rot="10800000">
            <a:off x="1543114" y="4532587"/>
            <a:ext cx="0" cy="236025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98" name="Shape 4998"/>
          <p:cNvSpPr/>
          <p:nvPr/>
        </p:nvSpPr>
        <p:spPr>
          <a:xfrm flipH="1">
            <a:off x="4525301" y="1862288"/>
            <a:ext cx="1780522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999" name="Shape 4999"/>
          <p:cNvCxnSpPr/>
          <p:nvPr/>
        </p:nvCxnSpPr>
        <p:spPr>
          <a:xfrm rot="10800000">
            <a:off x="6291345" y="4535400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95732537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3016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Kubernetes should really be able to run </a:t>
            </a:r>
            <a:r>
              <a:rPr lang="en-US" b="1" dirty="0" smtClean="0"/>
              <a:t>anywhere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But, there are more </a:t>
            </a:r>
            <a:r>
              <a:rPr lang="en-US" b="1" dirty="0" smtClean="0"/>
              <a:t>integration</a:t>
            </a:r>
            <a:r>
              <a:rPr lang="en-US" dirty="0" smtClean="0"/>
              <a:t> for certain cloud providers, like AWS &amp; GCE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Things like </a:t>
            </a:r>
            <a:r>
              <a:rPr lang="en-US" b="1" dirty="0" smtClean="0"/>
              <a:t>Volumes</a:t>
            </a:r>
            <a:r>
              <a:rPr lang="en-US" dirty="0" smtClean="0"/>
              <a:t> and </a:t>
            </a:r>
            <a:r>
              <a:rPr lang="en-US" b="1" dirty="0" smtClean="0"/>
              <a:t>External</a:t>
            </a:r>
            <a:r>
              <a:rPr lang="en-US" dirty="0" smtClean="0"/>
              <a:t> </a:t>
            </a:r>
            <a:r>
              <a:rPr lang="en-US" b="1" dirty="0" smtClean="0"/>
              <a:t>Load</a:t>
            </a:r>
            <a:r>
              <a:rPr lang="en-US" dirty="0" smtClean="0"/>
              <a:t> </a:t>
            </a:r>
            <a:r>
              <a:rPr lang="en-US" b="1" dirty="0" smtClean="0"/>
              <a:t>Balancers</a:t>
            </a:r>
            <a:r>
              <a:rPr lang="en-US" dirty="0" smtClean="0"/>
              <a:t> work only with supported Cloud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 will first use </a:t>
            </a:r>
            <a:r>
              <a:rPr lang="en-US" b="1" dirty="0" err="1" smtClean="0"/>
              <a:t>minikube</a:t>
            </a:r>
            <a:r>
              <a:rPr lang="en-US" dirty="0" smtClean="0"/>
              <a:t> to quickly spin up a local single machine with a Kubernetes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I’ll then show you how to spin up a multi-node cluster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Later : AWS using Kops***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714375"/>
            <a:ext cx="8067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5" name="Shape 5005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5006" name="Shape 5006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7" name="Shape 5007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8" name="Shape 5008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9" name="Shape 5009"/>
          <p:cNvPicPr preferRelativeResize="0"/>
          <p:nvPr/>
        </p:nvPicPr>
        <p:blipFill rotWithShape="1">
          <a:blip r:embed="rId4">
            <a:alphaModFix/>
          </a:blip>
          <a:srcRect l="17977" t="17979" r="18206" b="24299"/>
          <a:stretch/>
        </p:blipFill>
        <p:spPr>
          <a:xfrm>
            <a:off x="1897525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0" name="Shape 5010"/>
          <p:cNvCxnSpPr>
            <a:stCxn id="5009" idx="2"/>
          </p:cNvCxnSpPr>
          <p:nvPr/>
        </p:nvCxnSpPr>
        <p:spPr>
          <a:xfrm>
            <a:off x="2574473" y="2741296"/>
            <a:ext cx="0" cy="4512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11" name="Shape 50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014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2" name="Shape 50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44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3" name="Shape 5013"/>
          <p:cNvCxnSpPr/>
          <p:nvPr/>
        </p:nvCxnSpPr>
        <p:spPr>
          <a:xfrm>
            <a:off x="1526873" y="3185634"/>
            <a:ext cx="2090795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14" name="Shape 5014"/>
          <p:cNvCxnSpPr/>
          <p:nvPr/>
        </p:nvCxnSpPr>
        <p:spPr>
          <a:xfrm>
            <a:off x="1541213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15" name="Shape 5015"/>
          <p:cNvCxnSpPr/>
          <p:nvPr/>
        </p:nvCxnSpPr>
        <p:spPr>
          <a:xfrm>
            <a:off x="3602971" y="3185634"/>
            <a:ext cx="0" cy="395774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16" name="Shape 5016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2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5017" name="Shape 50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566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" name="Shape 5018"/>
          <p:cNvPicPr preferRelativeResize="0"/>
          <p:nvPr/>
        </p:nvPicPr>
        <p:blipFill rotWithShape="1">
          <a:blip r:embed="rId7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9" name="Shape 5019"/>
          <p:cNvCxnSpPr>
            <a:stCxn id="5018" idx="2"/>
            <a:endCxn id="5017" idx="0"/>
          </p:cNvCxnSpPr>
          <p:nvPr/>
        </p:nvCxnSpPr>
        <p:spPr>
          <a:xfrm>
            <a:off x="6291335" y="2741296"/>
            <a:ext cx="0" cy="84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5020" name="Shape 50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4431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1" name="Shape 5021"/>
          <p:cNvCxnSpPr/>
          <p:nvPr/>
        </p:nvCxnSpPr>
        <p:spPr>
          <a:xfrm>
            <a:off x="5243734" y="3185634"/>
            <a:ext cx="1045397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22" name="Shape 5022"/>
          <p:cNvCxnSpPr/>
          <p:nvPr/>
        </p:nvCxnSpPr>
        <p:spPr>
          <a:xfrm>
            <a:off x="5258075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23" name="Shape 5023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2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5024" name="Shape 5024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cxnSp>
        <p:nvCxnSpPr>
          <p:cNvPr id="5025" name="Shape 5025"/>
          <p:cNvCxnSpPr/>
          <p:nvPr/>
        </p:nvCxnSpPr>
        <p:spPr>
          <a:xfrm rot="10800000">
            <a:off x="3605820" y="4532717"/>
            <a:ext cx="0" cy="22455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26" name="Shape 5026"/>
          <p:cNvCxnSpPr/>
          <p:nvPr/>
        </p:nvCxnSpPr>
        <p:spPr>
          <a:xfrm rot="10800000">
            <a:off x="5261214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27" name="Shape 5027"/>
          <p:cNvCxnSpPr/>
          <p:nvPr/>
        </p:nvCxnSpPr>
        <p:spPr>
          <a:xfrm rot="10800000">
            <a:off x="1543114" y="4532587"/>
            <a:ext cx="0" cy="236025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28" name="Shape 5028"/>
          <p:cNvSpPr/>
          <p:nvPr/>
        </p:nvSpPr>
        <p:spPr>
          <a:xfrm flipH="1">
            <a:off x="4525301" y="1862288"/>
            <a:ext cx="1780522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029" name="Shape 5029"/>
          <p:cNvCxnSpPr/>
          <p:nvPr/>
        </p:nvCxnSpPr>
        <p:spPr>
          <a:xfrm rot="10800000">
            <a:off x="6291045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290927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5" name="Shape 5035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5036" name="Shape 5036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7" name="Shape 5037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8" name="Shape 5038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9" name="Shape 5039"/>
          <p:cNvPicPr preferRelativeResize="0"/>
          <p:nvPr/>
        </p:nvPicPr>
        <p:blipFill rotWithShape="1">
          <a:blip r:embed="rId4">
            <a:alphaModFix/>
          </a:blip>
          <a:srcRect l="17977" t="17979" r="18206" b="24299"/>
          <a:stretch/>
        </p:blipFill>
        <p:spPr>
          <a:xfrm>
            <a:off x="1897525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0" name="Shape 5040"/>
          <p:cNvCxnSpPr>
            <a:stCxn id="5039" idx="2"/>
          </p:cNvCxnSpPr>
          <p:nvPr/>
        </p:nvCxnSpPr>
        <p:spPr>
          <a:xfrm>
            <a:off x="2574473" y="2741296"/>
            <a:ext cx="0" cy="4512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41" name="Shape 50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44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2" name="Shape 5042"/>
          <p:cNvCxnSpPr/>
          <p:nvPr/>
        </p:nvCxnSpPr>
        <p:spPr>
          <a:xfrm>
            <a:off x="1526873" y="3185634"/>
            <a:ext cx="1058226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3" name="Shape 5043"/>
          <p:cNvCxnSpPr/>
          <p:nvPr/>
        </p:nvCxnSpPr>
        <p:spPr>
          <a:xfrm>
            <a:off x="1541213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44" name="Shape 5044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1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5045" name="Shape 50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566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6" name="Shape 5046"/>
          <p:cNvPicPr preferRelativeResize="0"/>
          <p:nvPr/>
        </p:nvPicPr>
        <p:blipFill rotWithShape="1">
          <a:blip r:embed="rId7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7" name="Shape 5047"/>
          <p:cNvCxnSpPr>
            <a:stCxn id="5046" idx="2"/>
            <a:endCxn id="5045" idx="0"/>
          </p:cNvCxnSpPr>
          <p:nvPr/>
        </p:nvCxnSpPr>
        <p:spPr>
          <a:xfrm>
            <a:off x="6291335" y="2741296"/>
            <a:ext cx="0" cy="84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5048" name="Shape 50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4431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9" name="Shape 5049"/>
          <p:cNvCxnSpPr/>
          <p:nvPr/>
        </p:nvCxnSpPr>
        <p:spPr>
          <a:xfrm>
            <a:off x="5243734" y="3185634"/>
            <a:ext cx="1045397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0" name="Shape 5050"/>
          <p:cNvCxnSpPr/>
          <p:nvPr/>
        </p:nvCxnSpPr>
        <p:spPr>
          <a:xfrm>
            <a:off x="5258075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51" name="Shape 5051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2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5052" name="Shape 5052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cxnSp>
        <p:nvCxnSpPr>
          <p:cNvPr id="5053" name="Shape 5053"/>
          <p:cNvCxnSpPr/>
          <p:nvPr/>
        </p:nvCxnSpPr>
        <p:spPr>
          <a:xfrm rot="10800000">
            <a:off x="5261214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54" name="Shape 5054"/>
          <p:cNvCxnSpPr/>
          <p:nvPr/>
        </p:nvCxnSpPr>
        <p:spPr>
          <a:xfrm rot="10800000">
            <a:off x="1543114" y="4532587"/>
            <a:ext cx="0" cy="236025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55" name="Shape 5055"/>
          <p:cNvSpPr/>
          <p:nvPr/>
        </p:nvSpPr>
        <p:spPr>
          <a:xfrm flipH="1">
            <a:off x="4525301" y="1862288"/>
            <a:ext cx="1780522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056" name="Shape 5056"/>
          <p:cNvCxnSpPr/>
          <p:nvPr/>
        </p:nvCxnSpPr>
        <p:spPr>
          <a:xfrm rot="10800000">
            <a:off x="6291045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06554494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2" name="Shape 5062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5063" name="Shape 5063"/>
          <p:cNvSpPr/>
          <p:nvPr/>
        </p:nvSpPr>
        <p:spPr>
          <a:xfrm>
            <a:off x="1528504" y="1862288"/>
            <a:ext cx="2995298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4" name="Shape 5064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5" name="Shape 5065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6" name="Shape 5066"/>
          <p:cNvPicPr preferRelativeResize="0"/>
          <p:nvPr/>
        </p:nvPicPr>
        <p:blipFill rotWithShape="1">
          <a:blip r:embed="rId4">
            <a:alphaModFix/>
          </a:blip>
          <a:srcRect l="17977" t="17979" r="18206" b="24299"/>
          <a:stretch/>
        </p:blipFill>
        <p:spPr>
          <a:xfrm>
            <a:off x="1897525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7" name="Shape 5067"/>
          <p:cNvCxnSpPr>
            <a:stCxn id="5066" idx="2"/>
          </p:cNvCxnSpPr>
          <p:nvPr/>
        </p:nvCxnSpPr>
        <p:spPr>
          <a:xfrm>
            <a:off x="2574473" y="2741296"/>
            <a:ext cx="0" cy="4512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68" name="Shape 50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44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9" name="Shape 5069"/>
          <p:cNvCxnSpPr/>
          <p:nvPr/>
        </p:nvCxnSpPr>
        <p:spPr>
          <a:xfrm>
            <a:off x="1526873" y="3185634"/>
            <a:ext cx="1062051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0" name="Shape 5070"/>
          <p:cNvCxnSpPr/>
          <p:nvPr/>
        </p:nvCxnSpPr>
        <p:spPr>
          <a:xfrm>
            <a:off x="1541213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71" name="Shape 5071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1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5072" name="Shape 50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566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3" name="Shape 5073"/>
          <p:cNvPicPr preferRelativeResize="0"/>
          <p:nvPr/>
        </p:nvPicPr>
        <p:blipFill rotWithShape="1">
          <a:blip r:embed="rId7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4" name="Shape 5074"/>
          <p:cNvCxnSpPr>
            <a:stCxn id="5073" idx="2"/>
            <a:endCxn id="5072" idx="0"/>
          </p:cNvCxnSpPr>
          <p:nvPr/>
        </p:nvCxnSpPr>
        <p:spPr>
          <a:xfrm>
            <a:off x="6291335" y="2741296"/>
            <a:ext cx="0" cy="84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5075" name="Shape 50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4431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6" name="Shape 5076"/>
          <p:cNvCxnSpPr/>
          <p:nvPr/>
        </p:nvCxnSpPr>
        <p:spPr>
          <a:xfrm>
            <a:off x="5243734" y="3185634"/>
            <a:ext cx="2091244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77" name="Shape 5077"/>
          <p:cNvSpPr/>
          <p:nvPr/>
        </p:nvSpPr>
        <p:spPr>
          <a:xfrm flipH="1">
            <a:off x="4525334" y="1862288"/>
            <a:ext cx="2809644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078" name="Shape 5078"/>
          <p:cNvCxnSpPr/>
          <p:nvPr/>
        </p:nvCxnSpPr>
        <p:spPr>
          <a:xfrm>
            <a:off x="5258075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079" name="Shape 5079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3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5080" name="Shape 5080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cxnSp>
        <p:nvCxnSpPr>
          <p:cNvPr id="5081" name="Shape 5081"/>
          <p:cNvCxnSpPr/>
          <p:nvPr/>
        </p:nvCxnSpPr>
        <p:spPr>
          <a:xfrm rot="10800000">
            <a:off x="5261214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82" name="Shape 5082"/>
          <p:cNvCxnSpPr/>
          <p:nvPr/>
        </p:nvCxnSpPr>
        <p:spPr>
          <a:xfrm rot="10800000">
            <a:off x="1543114" y="4532587"/>
            <a:ext cx="0" cy="236025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83" name="Shape 5083"/>
          <p:cNvCxnSpPr/>
          <p:nvPr/>
        </p:nvCxnSpPr>
        <p:spPr>
          <a:xfrm rot="10800000">
            <a:off x="6291045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5084" name="Shape 50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0642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5" name="Shape 5085"/>
          <p:cNvCxnSpPr>
            <a:endCxn id="5084" idx="0"/>
          </p:cNvCxnSpPr>
          <p:nvPr/>
        </p:nvCxnSpPr>
        <p:spPr>
          <a:xfrm>
            <a:off x="7322101" y="3191184"/>
            <a:ext cx="0" cy="39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86" name="Shape 5086"/>
          <p:cNvCxnSpPr>
            <a:endCxn id="5084" idx="2"/>
          </p:cNvCxnSpPr>
          <p:nvPr/>
        </p:nvCxnSpPr>
        <p:spPr>
          <a:xfrm rot="10800000">
            <a:off x="7322101" y="4532642"/>
            <a:ext cx="0" cy="2304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10375351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2" name="Shape 5092"/>
          <p:cNvSpPr/>
          <p:nvPr/>
        </p:nvSpPr>
        <p:spPr>
          <a:xfrm>
            <a:off x="0" y="285750"/>
            <a:ext cx="3092080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Rolling Updates    </a:t>
            </a:r>
            <a:endParaRPr sz="1100"/>
          </a:p>
        </p:txBody>
      </p:sp>
      <p:sp>
        <p:nvSpPr>
          <p:cNvPr id="5093" name="Shape 5093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4" name="Shape 5094"/>
          <p:cNvPicPr preferRelativeResize="0"/>
          <p:nvPr/>
        </p:nvPicPr>
        <p:blipFill rotWithShape="1">
          <a:blip r:embed="rId3">
            <a:alphaModFix/>
          </a:blip>
          <a:srcRect l="11253" t="36937" r="16038" b="35192"/>
          <a:stretch/>
        </p:blipFill>
        <p:spPr>
          <a:xfrm>
            <a:off x="3092080" y="805162"/>
            <a:ext cx="2804193" cy="10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5" name="Shape 5095"/>
          <p:cNvPicPr preferRelativeResize="0"/>
          <p:nvPr/>
        </p:nvPicPr>
        <p:blipFill rotWithShape="1">
          <a:blip r:embed="rId4">
            <a:alphaModFix/>
          </a:blip>
          <a:srcRect l="17977" t="17979" r="18206" b="24299"/>
          <a:stretch/>
        </p:blipFill>
        <p:spPr>
          <a:xfrm>
            <a:off x="1897525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sp>
        <p:nvSpPr>
          <p:cNvPr id="5096" name="Shape 5096"/>
          <p:cNvSpPr txBox="1"/>
          <p:nvPr/>
        </p:nvSpPr>
        <p:spPr>
          <a:xfrm>
            <a:off x="0" y="1552669"/>
            <a:ext cx="2458315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replicas: 0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version: v1</a:t>
            </a:r>
            <a:endParaRPr sz="1100"/>
          </a:p>
        </p:txBody>
      </p:sp>
      <p:pic>
        <p:nvPicPr>
          <p:cNvPr id="5097" name="Shape 50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566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8" name="Shape 5098"/>
          <p:cNvPicPr preferRelativeResize="0"/>
          <p:nvPr/>
        </p:nvPicPr>
        <p:blipFill rotWithShape="1">
          <a:blip r:embed="rId6">
            <a:alphaModFix/>
          </a:blip>
          <a:srcRect l="17977" t="17979" r="18206" b="24299"/>
          <a:stretch/>
        </p:blipFill>
        <p:spPr>
          <a:xfrm>
            <a:off x="5614387" y="1552678"/>
            <a:ext cx="1353896" cy="1188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9" name="Shape 5099"/>
          <p:cNvCxnSpPr>
            <a:stCxn id="5098" idx="2"/>
            <a:endCxn id="5097" idx="0"/>
          </p:cNvCxnSpPr>
          <p:nvPr/>
        </p:nvCxnSpPr>
        <p:spPr>
          <a:xfrm>
            <a:off x="6291335" y="2741296"/>
            <a:ext cx="0" cy="84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5100" name="Shape 5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4310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1" name="Shape 5101"/>
          <p:cNvCxnSpPr/>
          <p:nvPr/>
        </p:nvCxnSpPr>
        <p:spPr>
          <a:xfrm>
            <a:off x="5243734" y="3185634"/>
            <a:ext cx="2091244" cy="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02" name="Shape 5102"/>
          <p:cNvSpPr/>
          <p:nvPr/>
        </p:nvSpPr>
        <p:spPr>
          <a:xfrm flipH="1">
            <a:off x="4525334" y="1862288"/>
            <a:ext cx="2809644" cy="2906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103" name="Shape 5103"/>
          <p:cNvCxnSpPr/>
          <p:nvPr/>
        </p:nvCxnSpPr>
        <p:spPr>
          <a:xfrm>
            <a:off x="5258075" y="3183778"/>
            <a:ext cx="0" cy="397799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104" name="Shape 5104"/>
          <p:cNvSpPr txBox="1"/>
          <p:nvPr/>
        </p:nvSpPr>
        <p:spPr>
          <a:xfrm>
            <a:off x="6882405" y="1552669"/>
            <a:ext cx="2261613" cy="8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ReplicationController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replicas: 3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selector: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  <a:p>
            <a:pPr marL="6858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version: v2</a:t>
            </a:r>
            <a:endParaRPr sz="1100"/>
          </a:p>
        </p:txBody>
      </p:sp>
      <p:sp>
        <p:nvSpPr>
          <p:cNvPr id="5105" name="Shape 5105"/>
          <p:cNvSpPr txBox="1"/>
          <p:nvPr/>
        </p:nvSpPr>
        <p:spPr>
          <a:xfrm>
            <a:off x="3441193" y="285750"/>
            <a:ext cx="2261613" cy="5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Font typeface="Open Sans"/>
              <a:buNone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437"/>
              </a:buClr>
              <a:buSzPts val="1500"/>
              <a:buFont typeface="Open Sans"/>
              <a:buChar char="-"/>
            </a:pPr>
            <a:r>
              <a:rPr lang="en-US" sz="1500" b="1" i="0" u="none" strike="noStrike" cap="none">
                <a:solidFill>
                  <a:srgbClr val="D84437"/>
                </a:solidFill>
                <a:latin typeface="Open Sans"/>
                <a:ea typeface="Open Sans"/>
                <a:cs typeface="Open Sans"/>
                <a:sym typeface="Open Sans"/>
              </a:rPr>
              <a:t>app: my-app</a:t>
            </a:r>
            <a:endParaRPr sz="1100"/>
          </a:p>
        </p:txBody>
      </p:sp>
      <p:cxnSp>
        <p:nvCxnSpPr>
          <p:cNvPr id="5106" name="Shape 5106"/>
          <p:cNvCxnSpPr/>
          <p:nvPr/>
        </p:nvCxnSpPr>
        <p:spPr>
          <a:xfrm rot="10800000">
            <a:off x="5261214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107" name="Shape 5107"/>
          <p:cNvCxnSpPr/>
          <p:nvPr/>
        </p:nvCxnSpPr>
        <p:spPr>
          <a:xfrm rot="10800000">
            <a:off x="6291045" y="4532569"/>
            <a:ext cx="0" cy="230399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5108" name="Shape 5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6428" y="3581484"/>
            <a:ext cx="1031346" cy="95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9" name="Shape 5109"/>
          <p:cNvCxnSpPr>
            <a:endCxn id="5108" idx="0"/>
          </p:cNvCxnSpPr>
          <p:nvPr/>
        </p:nvCxnSpPr>
        <p:spPr>
          <a:xfrm>
            <a:off x="7322101" y="3191184"/>
            <a:ext cx="0" cy="390300"/>
          </a:xfrm>
          <a:prstGeom prst="straightConnector1">
            <a:avLst/>
          </a:prstGeom>
          <a:noFill/>
          <a:ln w="38100" cap="flat" cmpd="sng">
            <a:solidFill>
              <a:srgbClr val="989898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110" name="Shape 5110"/>
          <p:cNvCxnSpPr>
            <a:endCxn id="5108" idx="2"/>
          </p:cNvCxnSpPr>
          <p:nvPr/>
        </p:nvCxnSpPr>
        <p:spPr>
          <a:xfrm rot="10800000">
            <a:off x="7322101" y="4532642"/>
            <a:ext cx="0" cy="230400"/>
          </a:xfrm>
          <a:prstGeom prst="straightConnector1">
            <a:avLst/>
          </a:prstGeom>
          <a:noFill/>
          <a:ln w="38100" cap="flat" cmpd="sng">
            <a:solidFill>
              <a:srgbClr val="E57368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33501114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72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123110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 deployment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653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4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35548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Pods</a:t>
            </a:r>
            <a:r>
              <a:rPr lang="en-US" sz="1800" dirty="0"/>
              <a:t> are very </a:t>
            </a:r>
            <a:r>
              <a:rPr lang="en-US" sz="1800" b="1" dirty="0"/>
              <a:t>dynamic</a:t>
            </a:r>
            <a:r>
              <a:rPr lang="en-US" sz="1800" dirty="0"/>
              <a:t>, they come and go on the kubernetes </a:t>
            </a:r>
            <a:r>
              <a:rPr lang="en-US" sz="1800" dirty="0" smtClean="0"/>
              <a:t>cluster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using a </a:t>
            </a:r>
            <a:r>
              <a:rPr lang="en-US" sz="1600" b="1" dirty="0"/>
              <a:t>replication-controller</a:t>
            </a:r>
            <a:r>
              <a:rPr lang="en-US" sz="1600" dirty="0"/>
              <a:t>, pods are </a:t>
            </a:r>
            <a:r>
              <a:rPr lang="en-US" sz="1600" b="1" dirty="0"/>
              <a:t>terminated</a:t>
            </a:r>
            <a:r>
              <a:rPr lang="en-US" sz="1600" dirty="0"/>
              <a:t> and created during scaling </a:t>
            </a:r>
            <a:r>
              <a:rPr lang="en-US" sz="1600" dirty="0" smtClean="0"/>
              <a:t>operations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using </a:t>
            </a:r>
            <a:r>
              <a:rPr lang="en-US" sz="1600" b="1" dirty="0" smtClean="0"/>
              <a:t>Deployments</a:t>
            </a:r>
            <a:r>
              <a:rPr lang="en-US" sz="1600" dirty="0" smtClean="0"/>
              <a:t>, </a:t>
            </a:r>
            <a:r>
              <a:rPr lang="en-US" sz="1600" dirty="0"/>
              <a:t>when </a:t>
            </a:r>
            <a:r>
              <a:rPr lang="en-US" sz="1600" b="1" dirty="0"/>
              <a:t>updating</a:t>
            </a:r>
            <a:r>
              <a:rPr lang="en-US" sz="1600" dirty="0"/>
              <a:t> the image version, pods are </a:t>
            </a:r>
            <a:r>
              <a:rPr lang="en-US" sz="1600" b="1" dirty="0"/>
              <a:t>terminated</a:t>
            </a:r>
            <a:r>
              <a:rPr lang="en-US" sz="1600" dirty="0"/>
              <a:t> and new pods take the place of older pods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That's why pods should never be accessed directly, but always through a </a:t>
            </a:r>
            <a:r>
              <a:rPr lang="en-US" sz="1800" b="1" dirty="0"/>
              <a:t>Service</a:t>
            </a:r>
            <a:endParaRPr lang="en-US" sz="18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Service is </a:t>
            </a:r>
            <a:r>
              <a:rPr lang="en-US" sz="1800" b="1" dirty="0"/>
              <a:t>logical </a:t>
            </a:r>
            <a:r>
              <a:rPr lang="en-US" sz="1800" b="1" dirty="0" smtClean="0"/>
              <a:t>bridge </a:t>
            </a:r>
            <a:r>
              <a:rPr lang="en-US" sz="1800" dirty="0"/>
              <a:t>between the "mortal" pods and other </a:t>
            </a:r>
            <a:r>
              <a:rPr lang="en-US" sz="1800" b="1" dirty="0"/>
              <a:t>services</a:t>
            </a:r>
            <a:r>
              <a:rPr lang="en-US" sz="1800" dirty="0"/>
              <a:t> or </a:t>
            </a:r>
            <a:r>
              <a:rPr lang="en-US" sz="1800" b="1" dirty="0"/>
              <a:t>end-users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8326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72382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using the "kubectl expose"  command earlier, you </a:t>
            </a:r>
            <a:r>
              <a:rPr lang="en-US" sz="1800" dirty="0" smtClean="0"/>
              <a:t>created </a:t>
            </a:r>
            <a:r>
              <a:rPr lang="en-US" sz="1800" dirty="0"/>
              <a:t>a new service for your pod, so it could be accessed </a:t>
            </a:r>
            <a:r>
              <a:rPr lang="en-US" sz="1800" dirty="0" smtClean="0"/>
              <a:t>externally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service will create an endpoints for your pod(s)</a:t>
            </a:r>
            <a:endParaRPr lang="en-US" sz="18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ClusterIP</a:t>
            </a:r>
            <a:r>
              <a:rPr lang="en-US" sz="1600" dirty="0"/>
              <a:t>:  a virtual IP address only reachable from within the cluster. ( this is default </a:t>
            </a:r>
            <a:r>
              <a:rPr lang="en-US" sz="16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Nodeport</a:t>
            </a:r>
            <a:r>
              <a:rPr lang="en-US" sz="1600" dirty="0"/>
              <a:t>:   a port that is the same on each node that is also </a:t>
            </a:r>
            <a:r>
              <a:rPr lang="en-US" sz="1600" dirty="0" smtClean="0"/>
              <a:t>reachable externally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LoadBalancer</a:t>
            </a:r>
            <a:r>
              <a:rPr lang="en-US" sz="1600" dirty="0"/>
              <a:t>: a </a:t>
            </a:r>
            <a:r>
              <a:rPr lang="en-US" sz="1600" dirty="0" smtClean="0"/>
              <a:t>LoadBalancer </a:t>
            </a:r>
            <a:r>
              <a:rPr lang="en-US" sz="1600" dirty="0"/>
              <a:t>created by the cloud provider that will route the external traffic to every node on the NodePort ( ELB on AWS 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56444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81615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option just shown only allow you to create </a:t>
            </a:r>
            <a:r>
              <a:rPr lang="en-US" sz="1800" b="1" dirty="0"/>
              <a:t>virtual IPs </a:t>
            </a:r>
            <a:r>
              <a:rPr lang="en-US" sz="1800" dirty="0"/>
              <a:t>or </a:t>
            </a:r>
            <a:r>
              <a:rPr lang="en-US" sz="1800" b="1" dirty="0" smtClean="0"/>
              <a:t>Ports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is also a </a:t>
            </a:r>
            <a:r>
              <a:rPr lang="en-US" sz="1800" dirty="0" smtClean="0"/>
              <a:t>possibilities </a:t>
            </a:r>
            <a:r>
              <a:rPr lang="en-US" sz="1800" dirty="0"/>
              <a:t>to use </a:t>
            </a:r>
            <a:r>
              <a:rPr lang="en-US" sz="1800" b="1" dirty="0"/>
              <a:t>DNS Name </a:t>
            </a:r>
            <a:endParaRPr lang="en-US" sz="18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ExternalName</a:t>
            </a:r>
            <a:r>
              <a:rPr lang="en-US" sz="1600" b="1" dirty="0"/>
              <a:t> </a:t>
            </a:r>
            <a:r>
              <a:rPr lang="en-US" sz="1600" dirty="0"/>
              <a:t>can provide a DNS name for the service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e.g</a:t>
            </a:r>
            <a:r>
              <a:rPr lang="en-US" sz="1600" dirty="0"/>
              <a:t> for service discovery using </a:t>
            </a:r>
            <a:r>
              <a:rPr lang="en-US" sz="1600" dirty="0" smtClean="0"/>
              <a:t>DNS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only works when the </a:t>
            </a:r>
            <a:r>
              <a:rPr lang="en-US" sz="1600" b="1" dirty="0"/>
              <a:t>DNS add-on </a:t>
            </a:r>
            <a:r>
              <a:rPr lang="en-US" sz="1600" dirty="0"/>
              <a:t>is </a:t>
            </a:r>
            <a:r>
              <a:rPr lang="en-US" sz="1600" dirty="0" smtClean="0"/>
              <a:t>enabled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will </a:t>
            </a:r>
            <a:r>
              <a:rPr lang="en-US" dirty="0" smtClean="0"/>
              <a:t>discuses </a:t>
            </a:r>
            <a:r>
              <a:rPr lang="en-US" dirty="0"/>
              <a:t>this later in a </a:t>
            </a:r>
            <a:r>
              <a:rPr lang="en-US" dirty="0" smtClean="0"/>
              <a:t>separate </a:t>
            </a:r>
            <a:r>
              <a:rPr lang="en-US" dirty="0"/>
              <a:t>lecture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90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7186" y="742950"/>
            <a:ext cx="8651790" cy="447814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is an example of a Service definition ( also created using kubectl expose</a:t>
            </a:r>
            <a:r>
              <a:rPr lang="en-US" sz="1800" dirty="0" smtClean="0"/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Note: </a:t>
            </a:r>
            <a:r>
              <a:rPr lang="en-US" sz="1400" dirty="0"/>
              <a:t>By default service can run only between port 30000 - 32767, but you could change this </a:t>
            </a:r>
            <a:r>
              <a:rPr lang="en-US" sz="1400" dirty="0" smtClean="0"/>
              <a:t>behavior </a:t>
            </a:r>
            <a:r>
              <a:rPr lang="en-US" sz="1400" dirty="0"/>
              <a:t>by adding the --service-node-port-range= argument to the </a:t>
            </a:r>
            <a:r>
              <a:rPr lang="en-US" sz="1400" dirty="0" err="1"/>
              <a:t>kube-apiserver</a:t>
            </a:r>
            <a:r>
              <a:rPr lang="en-US" sz="1400" dirty="0"/>
              <a:t> ( in the </a:t>
            </a:r>
            <a:r>
              <a:rPr lang="en-US" sz="1400" dirty="0" err="1"/>
              <a:t>init</a:t>
            </a:r>
            <a:r>
              <a:rPr lang="en-US" sz="1400" dirty="0"/>
              <a:t> scripts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1"/>
            <a:ext cx="404812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05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09612"/>
            <a:ext cx="8029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4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72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123110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 new service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551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49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4006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Labels are key/values pairs that can be attached to objects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Labels are like </a:t>
            </a:r>
            <a:r>
              <a:rPr lang="en-US" sz="1600" b="1" dirty="0"/>
              <a:t>tags</a:t>
            </a:r>
            <a:r>
              <a:rPr lang="en-US" sz="1600" dirty="0"/>
              <a:t> in AWS or other cloud providers, used to tag resources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can </a:t>
            </a:r>
            <a:r>
              <a:rPr lang="en-US" sz="1800" b="1" dirty="0"/>
              <a:t>label</a:t>
            </a:r>
            <a:r>
              <a:rPr lang="en-US" sz="1800" dirty="0"/>
              <a:t> your </a:t>
            </a:r>
            <a:r>
              <a:rPr lang="en-US" sz="1800" b="1" dirty="0"/>
              <a:t>objects</a:t>
            </a:r>
            <a:r>
              <a:rPr lang="en-US" sz="1800" dirty="0"/>
              <a:t>, for </a:t>
            </a:r>
            <a:r>
              <a:rPr lang="en-US" sz="1800" dirty="0" smtClean="0"/>
              <a:t>instance </a:t>
            </a:r>
            <a:r>
              <a:rPr lang="en-US" sz="1800" dirty="0"/>
              <a:t>your pod, following an </a:t>
            </a:r>
            <a:r>
              <a:rPr lang="en-US" sz="1800" dirty="0" smtClean="0"/>
              <a:t>org. structure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Key</a:t>
            </a:r>
            <a:r>
              <a:rPr lang="en-US" sz="1600" dirty="0"/>
              <a:t>: environments - </a:t>
            </a:r>
            <a:r>
              <a:rPr lang="en-US" sz="1600" b="1" dirty="0"/>
              <a:t>Value</a:t>
            </a:r>
            <a:r>
              <a:rPr lang="en-US" sz="1600" dirty="0"/>
              <a:t>: </a:t>
            </a:r>
            <a:r>
              <a:rPr lang="en-US" sz="1600" dirty="0" smtClean="0"/>
              <a:t>Dev\ UAT\ QA\ PROD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Key</a:t>
            </a:r>
            <a:r>
              <a:rPr lang="en-US" sz="1600" dirty="0"/>
              <a:t>: department   - </a:t>
            </a:r>
            <a:r>
              <a:rPr lang="en-US" sz="1600" b="1" dirty="0"/>
              <a:t>Value</a:t>
            </a:r>
            <a:r>
              <a:rPr lang="en-US" sz="1600" dirty="0"/>
              <a:t>: </a:t>
            </a:r>
            <a:r>
              <a:rPr lang="en-US" sz="1600" dirty="0" smtClean="0"/>
              <a:t>R&amp;D\ </a:t>
            </a:r>
            <a:r>
              <a:rPr lang="en-US" sz="1600" dirty="0"/>
              <a:t>finance \ </a:t>
            </a:r>
            <a:r>
              <a:rPr lang="en-US" sz="1600" dirty="0" smtClean="0"/>
              <a:t>marketing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our previous examples, I already have been using labels to tag pods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9950"/>
            <a:ext cx="36290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897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90848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Labels are </a:t>
            </a:r>
            <a:r>
              <a:rPr lang="en-US" sz="1800" b="1" dirty="0"/>
              <a:t>not unique </a:t>
            </a:r>
            <a:r>
              <a:rPr lang="en-US" sz="1800" dirty="0"/>
              <a:t>&amp; </a:t>
            </a:r>
            <a:r>
              <a:rPr lang="en-US" sz="1800" b="1" dirty="0"/>
              <a:t>multiple labels </a:t>
            </a:r>
            <a:r>
              <a:rPr lang="en-US" sz="1800" dirty="0"/>
              <a:t>can be added to one object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Once labels are attached to an object, you can use filters to narrow down 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called </a:t>
            </a:r>
            <a:r>
              <a:rPr lang="en-US" sz="1600" b="1" dirty="0"/>
              <a:t>Label </a:t>
            </a:r>
            <a:r>
              <a:rPr lang="en-US" sz="1600" b="1" dirty="0" smtClean="0"/>
              <a:t>Selector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Using Label Selector, you can use </a:t>
            </a:r>
            <a:r>
              <a:rPr lang="en-US" sz="1800" b="1" dirty="0"/>
              <a:t>matching expressions </a:t>
            </a:r>
            <a:r>
              <a:rPr lang="en-US" sz="1800" dirty="0"/>
              <a:t>to match </a:t>
            </a:r>
            <a:r>
              <a:rPr lang="en-US" sz="1800" dirty="0" smtClean="0"/>
              <a:t>labels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instance, a particular pod can only run on a node labeled with "environment" equal "Dev</a:t>
            </a:r>
            <a:r>
              <a:rPr lang="en-US" dirty="0" smtClean="0"/>
              <a:t>".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complex matching: "environment" in "Dev" or "QA".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862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72382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You can also use labels to tag </a:t>
            </a:r>
            <a:r>
              <a:rPr lang="en-US" sz="1800" b="1" dirty="0" smtClean="0"/>
              <a:t>nodes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Once nodes are tagged, you can use </a:t>
            </a:r>
            <a:r>
              <a:rPr lang="en-US" sz="1800" b="1" dirty="0"/>
              <a:t>label selectors </a:t>
            </a:r>
            <a:r>
              <a:rPr lang="en-US" sz="1800" dirty="0"/>
              <a:t>to let pods only run on </a:t>
            </a:r>
            <a:r>
              <a:rPr lang="en-US" sz="1800" b="1" dirty="0"/>
              <a:t>specified </a:t>
            </a:r>
            <a:r>
              <a:rPr lang="en-US" sz="1800" b="1" dirty="0" smtClean="0"/>
              <a:t>nodes</a:t>
            </a:r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</a:t>
            </a:r>
            <a:r>
              <a:rPr lang="en-US" sz="1800" b="1" dirty="0"/>
              <a:t>2 steps </a:t>
            </a:r>
            <a:r>
              <a:rPr lang="en-US" sz="1800" dirty="0"/>
              <a:t>required to run a pod on specific set of nodes</a:t>
            </a:r>
            <a:r>
              <a:rPr lang="en-US" sz="1800" dirty="0" smtClean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First you </a:t>
            </a:r>
            <a:r>
              <a:rPr lang="en-US" sz="1400" b="1" dirty="0"/>
              <a:t>tag</a:t>
            </a:r>
            <a:r>
              <a:rPr lang="en-US" sz="1400" dirty="0"/>
              <a:t> the </a:t>
            </a:r>
            <a:r>
              <a:rPr lang="en-US" sz="1400" dirty="0" smtClean="0"/>
              <a:t>node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Then you add a </a:t>
            </a:r>
            <a:r>
              <a:rPr lang="en-US" sz="1400" b="1" dirty="0" err="1"/>
              <a:t>nodeSelector</a:t>
            </a:r>
            <a:r>
              <a:rPr lang="en-US" sz="1400" dirty="0"/>
              <a:t> to your pod configuration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86213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" name="Shape 4274"/>
          <p:cNvSpPr txBox="1">
            <a:spLocks noGrp="1"/>
          </p:cNvSpPr>
          <p:nvPr>
            <p:ph type="body" idx="1"/>
          </p:nvPr>
        </p:nvSpPr>
        <p:spPr>
          <a:xfrm>
            <a:off x="372510" y="1067888"/>
            <a:ext cx="4361635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endParaRPr sz="900" b="0" i="0" u="none" strike="noStrike" cap="none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User-provided key-value attributes</a:t>
            </a:r>
            <a:endParaRPr sz="1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endParaRPr sz="800" b="0" i="0" u="none" strike="noStrike" cap="none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Attached to any API object</a:t>
            </a:r>
            <a:endParaRPr sz="1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endParaRPr sz="800" b="0" i="0" u="none" strike="noStrike" cap="none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Generally represent </a:t>
            </a:r>
            <a:r>
              <a:rPr lang="en-US" sz="1800" b="1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identity</a:t>
            </a:r>
            <a:endParaRPr sz="1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endParaRPr sz="800" b="0" i="0" u="none" strike="noStrike" cap="none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r>
              <a:rPr lang="en-US" sz="1800" b="0" i="0" u="none" strike="noStrike" cap="none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Queryable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by </a:t>
            </a:r>
            <a:r>
              <a:rPr lang="en-US" sz="1800" b="1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selectors</a:t>
            </a:r>
            <a:endParaRPr sz="1100" dirty="0"/>
          </a:p>
          <a:p>
            <a:pPr marL="34290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</a:pPr>
            <a:r>
              <a:rPr lang="en-US" sz="15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think SQL ‘</a:t>
            </a:r>
            <a:r>
              <a:rPr lang="en-US" sz="1500" b="0" i="1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select ... where ...</a:t>
            </a:r>
            <a:r>
              <a:rPr lang="en-US" sz="15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’</a:t>
            </a:r>
            <a:endParaRPr sz="1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endParaRPr sz="800" b="0" i="0" u="none" strike="noStrike" cap="none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800" b="1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only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grouping mechanism</a:t>
            </a:r>
            <a:endParaRPr sz="1100" dirty="0"/>
          </a:p>
        </p:txBody>
      </p:sp>
      <p:sp>
        <p:nvSpPr>
          <p:cNvPr id="4275" name="Shape 4275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6" name="Shape 4276"/>
          <p:cNvGrpSpPr/>
          <p:nvPr/>
        </p:nvGrpSpPr>
        <p:grpSpPr>
          <a:xfrm>
            <a:off x="4412499" y="896438"/>
            <a:ext cx="2263530" cy="1330780"/>
            <a:chOff x="5653200" y="1423850"/>
            <a:chExt cx="3017254" cy="1774373"/>
          </a:xfrm>
        </p:grpSpPr>
        <p:pic>
          <p:nvPicPr>
            <p:cNvPr id="4277" name="Shape 427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6278" y="1423850"/>
              <a:ext cx="1974176" cy="1774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78" name="Shape 4278"/>
            <p:cNvGrpSpPr/>
            <p:nvPr/>
          </p:nvGrpSpPr>
          <p:grpSpPr>
            <a:xfrm flipH="1">
              <a:off x="5653200" y="1818903"/>
              <a:ext cx="1043042" cy="460734"/>
              <a:chOff x="1098994" y="2601237"/>
              <a:chExt cx="1262611" cy="339900"/>
            </a:xfrm>
          </p:grpSpPr>
          <p:sp>
            <p:nvSpPr>
              <p:cNvPr id="4279" name="Shape 4279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0" name="Shape 4280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1" name="Shape 4281"/>
            <p:cNvGrpSpPr/>
            <p:nvPr/>
          </p:nvGrpSpPr>
          <p:grpSpPr>
            <a:xfrm flipH="1">
              <a:off x="5653200" y="2342443"/>
              <a:ext cx="1043042" cy="460734"/>
              <a:chOff x="1098994" y="2586985"/>
              <a:chExt cx="1262611" cy="339900"/>
            </a:xfrm>
          </p:grpSpPr>
          <p:sp>
            <p:nvSpPr>
              <p:cNvPr id="4282" name="Shape 4282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3" name="Shape 4283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4" name="Shape 4284"/>
          <p:cNvGrpSpPr/>
          <p:nvPr/>
        </p:nvGrpSpPr>
        <p:grpSpPr>
          <a:xfrm>
            <a:off x="6659032" y="896447"/>
            <a:ext cx="2263548" cy="1330780"/>
            <a:chOff x="8647797" y="1423862"/>
            <a:chExt cx="3017278" cy="1774373"/>
          </a:xfrm>
        </p:grpSpPr>
        <p:pic>
          <p:nvPicPr>
            <p:cNvPr id="4285" name="Shape 428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47797" y="1423862"/>
              <a:ext cx="1974176" cy="1774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6" name="Shape 4286"/>
            <p:cNvGrpSpPr/>
            <p:nvPr/>
          </p:nvGrpSpPr>
          <p:grpSpPr>
            <a:xfrm>
              <a:off x="10622033" y="1818903"/>
              <a:ext cx="1043042" cy="460734"/>
              <a:chOff x="1098994" y="2601237"/>
              <a:chExt cx="1262611" cy="339900"/>
            </a:xfrm>
          </p:grpSpPr>
          <p:sp>
            <p:nvSpPr>
              <p:cNvPr id="4287" name="Shape 4287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8" name="Shape 4288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9" name="Shape 4289"/>
            <p:cNvGrpSpPr/>
            <p:nvPr/>
          </p:nvGrpSpPr>
          <p:grpSpPr>
            <a:xfrm>
              <a:off x="10622033" y="2342443"/>
              <a:ext cx="1043042" cy="460734"/>
              <a:chOff x="1098994" y="2586985"/>
              <a:chExt cx="1262611" cy="339900"/>
            </a:xfrm>
          </p:grpSpPr>
          <p:sp>
            <p:nvSpPr>
              <p:cNvPr id="4290" name="Shape 4290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1" name="Shape 4291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92" name="Shape 4292"/>
          <p:cNvGrpSpPr/>
          <p:nvPr/>
        </p:nvGrpSpPr>
        <p:grpSpPr>
          <a:xfrm>
            <a:off x="4412494" y="2504173"/>
            <a:ext cx="2263525" cy="1330780"/>
            <a:chOff x="5653193" y="3415097"/>
            <a:chExt cx="3017248" cy="1774373"/>
          </a:xfrm>
        </p:grpSpPr>
        <p:pic>
          <p:nvPicPr>
            <p:cNvPr id="4293" name="Shape 429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96265" y="3415097"/>
              <a:ext cx="1974176" cy="1774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94" name="Shape 4294"/>
            <p:cNvGrpSpPr/>
            <p:nvPr/>
          </p:nvGrpSpPr>
          <p:grpSpPr>
            <a:xfrm flipH="1">
              <a:off x="5653193" y="3810153"/>
              <a:ext cx="1043042" cy="460734"/>
              <a:chOff x="1098994" y="2601237"/>
              <a:chExt cx="1262611" cy="339900"/>
            </a:xfrm>
          </p:grpSpPr>
          <p:sp>
            <p:nvSpPr>
              <p:cNvPr id="4295" name="Shape 4295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6" name="Shape 429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97" name="Shape 4297"/>
            <p:cNvGrpSpPr/>
            <p:nvPr/>
          </p:nvGrpSpPr>
          <p:grpSpPr>
            <a:xfrm flipH="1">
              <a:off x="5653193" y="4333694"/>
              <a:ext cx="1043042" cy="460734"/>
              <a:chOff x="1098994" y="2586985"/>
              <a:chExt cx="1262611" cy="339900"/>
            </a:xfrm>
          </p:grpSpPr>
          <p:sp>
            <p:nvSpPr>
              <p:cNvPr id="4298" name="Shape 4298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9" name="Shape 4299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00" name="Shape 4300"/>
          <p:cNvGrpSpPr/>
          <p:nvPr/>
        </p:nvGrpSpPr>
        <p:grpSpPr>
          <a:xfrm>
            <a:off x="6659043" y="2504176"/>
            <a:ext cx="2263537" cy="1330780"/>
            <a:chOff x="8647812" y="3415101"/>
            <a:chExt cx="3017263" cy="1774373"/>
          </a:xfrm>
        </p:grpSpPr>
        <p:pic>
          <p:nvPicPr>
            <p:cNvPr id="4301" name="Shape 430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47812" y="3415101"/>
              <a:ext cx="1974176" cy="1774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02" name="Shape 4302"/>
            <p:cNvGrpSpPr/>
            <p:nvPr/>
          </p:nvGrpSpPr>
          <p:grpSpPr>
            <a:xfrm>
              <a:off x="10622033" y="3810153"/>
              <a:ext cx="1043042" cy="460734"/>
              <a:chOff x="1098994" y="2601237"/>
              <a:chExt cx="1262611" cy="339900"/>
            </a:xfrm>
          </p:grpSpPr>
          <p:sp>
            <p:nvSpPr>
              <p:cNvPr id="4303" name="Shape 4303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4" name="Shape 4304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5" name="Shape 4305"/>
            <p:cNvGrpSpPr/>
            <p:nvPr/>
          </p:nvGrpSpPr>
          <p:grpSpPr>
            <a:xfrm>
              <a:off x="10622033" y="4333694"/>
              <a:ext cx="1043042" cy="460734"/>
              <a:chOff x="1098994" y="2586985"/>
              <a:chExt cx="1262611" cy="339900"/>
            </a:xfrm>
          </p:grpSpPr>
          <p:sp>
            <p:nvSpPr>
              <p:cNvPr id="4306" name="Shape 4306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7" name="Shape 4307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08" name="Shape 4308"/>
          <p:cNvSpPr/>
          <p:nvPr/>
        </p:nvSpPr>
        <p:spPr>
          <a:xfrm>
            <a:off x="0" y="285750"/>
            <a:ext cx="1559431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Labels    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266475748"/>
      </p:ext>
    </p:extLst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Shape 4314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5" name="Shape 4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6" y="129313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6" name="Shape 4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263" y="129314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7" name="Shape 43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3537" y="2771743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8" name="Shape 43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4263" y="2771747"/>
            <a:ext cx="1465696" cy="1317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9" name="Shape 4319"/>
          <p:cNvGrpSpPr/>
          <p:nvPr/>
        </p:nvGrpSpPr>
        <p:grpSpPr>
          <a:xfrm flipH="1">
            <a:off x="972966" y="1477987"/>
            <a:ext cx="1401957" cy="288294"/>
            <a:chOff x="1098994" y="2601237"/>
            <a:chExt cx="1262611" cy="339900"/>
          </a:xfrm>
        </p:grpSpPr>
        <p:sp>
          <p:nvSpPr>
            <p:cNvPr id="4320" name="Shape 4320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321" name="Shape 4321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2" name="Shape 4322"/>
          <p:cNvGrpSpPr/>
          <p:nvPr/>
        </p:nvGrpSpPr>
        <p:grpSpPr>
          <a:xfrm flipH="1">
            <a:off x="972966" y="1805572"/>
            <a:ext cx="1401957" cy="288294"/>
            <a:chOff x="1098994" y="2586985"/>
            <a:chExt cx="1262611" cy="339900"/>
          </a:xfrm>
        </p:grpSpPr>
        <p:sp>
          <p:nvSpPr>
            <p:cNvPr id="4323" name="Shape 4323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stable</a:t>
              </a:r>
              <a:endParaRPr sz="1100"/>
            </a:p>
          </p:txBody>
        </p:sp>
        <p:sp>
          <p:nvSpPr>
            <p:cNvPr id="4324" name="Shape 4324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5" name="Shape 4325"/>
          <p:cNvGrpSpPr/>
          <p:nvPr/>
        </p:nvGrpSpPr>
        <p:grpSpPr>
          <a:xfrm flipH="1">
            <a:off x="972966" y="2137000"/>
            <a:ext cx="1401957" cy="288294"/>
            <a:chOff x="1098994" y="2601237"/>
            <a:chExt cx="1262611" cy="339900"/>
          </a:xfrm>
        </p:grpSpPr>
        <p:sp>
          <p:nvSpPr>
            <p:cNvPr id="4326" name="Shape 4326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327" name="Shape 4327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8" name="Shape 4328"/>
          <p:cNvGrpSpPr/>
          <p:nvPr/>
        </p:nvGrpSpPr>
        <p:grpSpPr>
          <a:xfrm>
            <a:off x="2479258" y="1517232"/>
            <a:ext cx="206619" cy="864975"/>
            <a:chOff x="1120841" y="1873126"/>
            <a:chExt cx="275420" cy="1153300"/>
          </a:xfrm>
        </p:grpSpPr>
        <p:grpSp>
          <p:nvGrpSpPr>
            <p:cNvPr id="4329" name="Shape 4329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330" name="Shape 4330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1" name="Shape 4331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2" name="Shape 4332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333" name="Shape 4333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4" name="Shape 4334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5" name="Shape 4335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336" name="Shape 4336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7" name="Shape 4337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38" name="Shape 4338"/>
          <p:cNvGrpSpPr/>
          <p:nvPr/>
        </p:nvGrpSpPr>
        <p:grpSpPr>
          <a:xfrm flipH="1">
            <a:off x="972956" y="2956594"/>
            <a:ext cx="1401957" cy="288294"/>
            <a:chOff x="1098994" y="2601237"/>
            <a:chExt cx="1262611" cy="339900"/>
          </a:xfrm>
        </p:grpSpPr>
        <p:sp>
          <p:nvSpPr>
            <p:cNvPr id="4339" name="Shape 4339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340" name="Shape 4340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1" name="Shape 4341"/>
          <p:cNvGrpSpPr/>
          <p:nvPr/>
        </p:nvGrpSpPr>
        <p:grpSpPr>
          <a:xfrm flipH="1">
            <a:off x="972956" y="3284177"/>
            <a:ext cx="1401957" cy="288294"/>
            <a:chOff x="1098994" y="2586985"/>
            <a:chExt cx="1262611" cy="339900"/>
          </a:xfrm>
        </p:grpSpPr>
        <p:sp>
          <p:nvSpPr>
            <p:cNvPr id="4342" name="Shape 4342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canary</a:t>
              </a:r>
              <a:endParaRPr sz="1100"/>
            </a:p>
          </p:txBody>
        </p:sp>
        <p:sp>
          <p:nvSpPr>
            <p:cNvPr id="4343" name="Shape 4343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4" name="Shape 4344"/>
          <p:cNvGrpSpPr/>
          <p:nvPr/>
        </p:nvGrpSpPr>
        <p:grpSpPr>
          <a:xfrm flipH="1">
            <a:off x="972956" y="3615606"/>
            <a:ext cx="1401957" cy="288294"/>
            <a:chOff x="1098994" y="2601237"/>
            <a:chExt cx="1262611" cy="339900"/>
          </a:xfrm>
        </p:grpSpPr>
        <p:sp>
          <p:nvSpPr>
            <p:cNvPr id="4345" name="Shape 4345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346" name="Shape 4346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7" name="Shape 4347"/>
          <p:cNvGrpSpPr/>
          <p:nvPr/>
        </p:nvGrpSpPr>
        <p:grpSpPr>
          <a:xfrm>
            <a:off x="2479249" y="2995838"/>
            <a:ext cx="206619" cy="864975"/>
            <a:chOff x="1120841" y="1873126"/>
            <a:chExt cx="275420" cy="1153300"/>
          </a:xfrm>
        </p:grpSpPr>
        <p:grpSp>
          <p:nvGrpSpPr>
            <p:cNvPr id="4348" name="Shape 4348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349" name="Shape 4349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0" name="Shape 4350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1" name="Shape 4351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352" name="Shape 4352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3" name="Shape 4353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4" name="Shape 4354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355" name="Shape 4355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6" name="Shape 4356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57" name="Shape 4357"/>
          <p:cNvGrpSpPr/>
          <p:nvPr/>
        </p:nvGrpSpPr>
        <p:grpSpPr>
          <a:xfrm>
            <a:off x="6458144" y="1477988"/>
            <a:ext cx="206619" cy="864975"/>
            <a:chOff x="1120841" y="1873126"/>
            <a:chExt cx="275420" cy="1153300"/>
          </a:xfrm>
        </p:grpSpPr>
        <p:grpSp>
          <p:nvGrpSpPr>
            <p:cNvPr id="4358" name="Shape 4358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359" name="Shape 4359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0" name="Shape 4360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1" name="Shape 4361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362" name="Shape 4362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3" name="Shape 4363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4" name="Shape 4364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365" name="Shape 4365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6" name="Shape 4366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67" name="Shape 4367"/>
          <p:cNvGrpSpPr/>
          <p:nvPr/>
        </p:nvGrpSpPr>
        <p:grpSpPr>
          <a:xfrm>
            <a:off x="6458135" y="2950584"/>
            <a:ext cx="206619" cy="864975"/>
            <a:chOff x="1120841" y="1873126"/>
            <a:chExt cx="275420" cy="1153300"/>
          </a:xfrm>
        </p:grpSpPr>
        <p:grpSp>
          <p:nvGrpSpPr>
            <p:cNvPr id="4368" name="Shape 4368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369" name="Shape 4369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0" name="Shape 4370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1" name="Shape 4371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372" name="Shape 4372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3" name="Shape 4373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4" name="Shape 4374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375" name="Shape 4375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6" name="Shape 4376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77" name="Shape 4377"/>
          <p:cNvGrpSpPr/>
          <p:nvPr/>
        </p:nvGrpSpPr>
        <p:grpSpPr>
          <a:xfrm flipH="1">
            <a:off x="6768135" y="1436822"/>
            <a:ext cx="1401957" cy="947306"/>
            <a:chOff x="9174175" y="1818250"/>
            <a:chExt cx="1868789" cy="1263075"/>
          </a:xfrm>
        </p:grpSpPr>
        <p:grpSp>
          <p:nvGrpSpPr>
            <p:cNvPr id="4378" name="Shape 4378"/>
            <p:cNvGrpSpPr/>
            <p:nvPr/>
          </p:nvGrpSpPr>
          <p:grpSpPr>
            <a:xfrm flipH="1">
              <a:off x="9174175" y="1818250"/>
              <a:ext cx="1868789" cy="384392"/>
              <a:chOff x="1098994" y="2601237"/>
              <a:chExt cx="1262611" cy="339900"/>
            </a:xfrm>
          </p:grpSpPr>
          <p:sp>
            <p:nvSpPr>
              <p:cNvPr id="4379" name="Shape 4379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380" name="Shape 4380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1" name="Shape 4381"/>
            <p:cNvGrpSpPr/>
            <p:nvPr/>
          </p:nvGrpSpPr>
          <p:grpSpPr>
            <a:xfrm flipH="1">
              <a:off x="9174175" y="2255029"/>
              <a:ext cx="1868789" cy="384392"/>
              <a:chOff x="1098994" y="2586985"/>
              <a:chExt cx="1262611" cy="339900"/>
            </a:xfrm>
          </p:grpSpPr>
          <p:sp>
            <p:nvSpPr>
              <p:cNvPr id="4382" name="Shape 4382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stable</a:t>
                </a:r>
                <a:endParaRPr sz="1100"/>
              </a:p>
            </p:txBody>
          </p:sp>
          <p:sp>
            <p:nvSpPr>
              <p:cNvPr id="4383" name="Shape 4383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4" name="Shape 4384"/>
            <p:cNvGrpSpPr/>
            <p:nvPr/>
          </p:nvGrpSpPr>
          <p:grpSpPr>
            <a:xfrm flipH="1">
              <a:off x="9174175" y="2696933"/>
              <a:ext cx="1868789" cy="384392"/>
              <a:chOff x="1098994" y="2601237"/>
              <a:chExt cx="1262611" cy="339900"/>
            </a:xfrm>
          </p:grpSpPr>
          <p:sp>
            <p:nvSpPr>
              <p:cNvPr id="4385" name="Shape 4385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386" name="Shape 438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87" name="Shape 4387"/>
          <p:cNvGrpSpPr/>
          <p:nvPr/>
        </p:nvGrpSpPr>
        <p:grpSpPr>
          <a:xfrm flipH="1">
            <a:off x="6768135" y="2909419"/>
            <a:ext cx="1401957" cy="947306"/>
            <a:chOff x="9174161" y="4246925"/>
            <a:chExt cx="1868789" cy="1263075"/>
          </a:xfrm>
        </p:grpSpPr>
        <p:grpSp>
          <p:nvGrpSpPr>
            <p:cNvPr id="4388" name="Shape 4388"/>
            <p:cNvGrpSpPr/>
            <p:nvPr/>
          </p:nvGrpSpPr>
          <p:grpSpPr>
            <a:xfrm flipH="1">
              <a:off x="9174161" y="4246925"/>
              <a:ext cx="1868789" cy="384392"/>
              <a:chOff x="1098994" y="2601237"/>
              <a:chExt cx="1262611" cy="339900"/>
            </a:xfrm>
          </p:grpSpPr>
          <p:sp>
            <p:nvSpPr>
              <p:cNvPr id="4389" name="Shape 4389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390" name="Shape 4390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1" name="Shape 4391"/>
            <p:cNvGrpSpPr/>
            <p:nvPr/>
          </p:nvGrpSpPr>
          <p:grpSpPr>
            <a:xfrm flipH="1">
              <a:off x="9174161" y="4683703"/>
              <a:ext cx="1868789" cy="384392"/>
              <a:chOff x="1098994" y="2586985"/>
              <a:chExt cx="1262611" cy="339900"/>
            </a:xfrm>
          </p:grpSpPr>
          <p:sp>
            <p:nvSpPr>
              <p:cNvPr id="4392" name="Shape 4392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canary</a:t>
                </a:r>
                <a:endParaRPr sz="1100"/>
              </a:p>
            </p:txBody>
          </p:sp>
          <p:sp>
            <p:nvSpPr>
              <p:cNvPr id="4393" name="Shape 4393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4" name="Shape 4394"/>
            <p:cNvGrpSpPr/>
            <p:nvPr/>
          </p:nvGrpSpPr>
          <p:grpSpPr>
            <a:xfrm flipH="1">
              <a:off x="9174161" y="5125608"/>
              <a:ext cx="1868789" cy="384392"/>
              <a:chOff x="1098994" y="2601237"/>
              <a:chExt cx="1262611" cy="339900"/>
            </a:xfrm>
          </p:grpSpPr>
          <p:sp>
            <p:nvSpPr>
              <p:cNvPr id="4395" name="Shape 4395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396" name="Shape 439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7" name="Shape 4397"/>
          <p:cNvSpPr/>
          <p:nvPr/>
        </p:nvSpPr>
        <p:spPr>
          <a:xfrm>
            <a:off x="0" y="285750"/>
            <a:ext cx="2039255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Selectors    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77956734"/>
      </p:ext>
    </p:extLst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Shape 4403"/>
          <p:cNvSpPr/>
          <p:nvPr/>
        </p:nvSpPr>
        <p:spPr>
          <a:xfrm>
            <a:off x="2790183" y="1119319"/>
            <a:ext cx="3558852" cy="3006900"/>
          </a:xfrm>
          <a:prstGeom prst="flowChartAlternateProcess">
            <a:avLst/>
          </a:prstGeom>
          <a:solidFill>
            <a:srgbClr val="F3F3F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4" name="Shape 4404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5" name="Shape 44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6" y="129313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6" name="Shape 44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263" y="129314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7" name="Shape 44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3537" y="2771743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8" name="Shape 44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4263" y="2771747"/>
            <a:ext cx="1465696" cy="1317010"/>
          </a:xfrm>
          <a:prstGeom prst="rect">
            <a:avLst/>
          </a:prstGeom>
          <a:noFill/>
          <a:ln>
            <a:noFill/>
          </a:ln>
        </p:spPr>
      </p:pic>
      <p:sp>
        <p:nvSpPr>
          <p:cNvPr id="4409" name="Shape 4409"/>
          <p:cNvSpPr txBox="1"/>
          <p:nvPr/>
        </p:nvSpPr>
        <p:spPr>
          <a:xfrm>
            <a:off x="26744" y="4316381"/>
            <a:ext cx="9117349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Font typeface="Open Sans"/>
              <a:buNone/>
            </a:pPr>
            <a:r>
              <a:rPr lang="en-US" sz="2700" b="1" i="0" u="none" strike="noStrike" cap="non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app = my-app</a:t>
            </a:r>
            <a:endParaRPr sz="1100"/>
          </a:p>
        </p:txBody>
      </p:sp>
      <p:sp>
        <p:nvSpPr>
          <p:cNvPr id="4410" name="Shape 4410"/>
          <p:cNvSpPr/>
          <p:nvPr/>
        </p:nvSpPr>
        <p:spPr>
          <a:xfrm>
            <a:off x="0" y="285750"/>
            <a:ext cx="2039255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Selectors    </a:t>
            </a:r>
            <a:endParaRPr sz="1100"/>
          </a:p>
        </p:txBody>
      </p:sp>
      <p:grpSp>
        <p:nvGrpSpPr>
          <p:cNvPr id="4411" name="Shape 4411"/>
          <p:cNvGrpSpPr/>
          <p:nvPr/>
        </p:nvGrpSpPr>
        <p:grpSpPr>
          <a:xfrm>
            <a:off x="2479258" y="1517232"/>
            <a:ext cx="206619" cy="864975"/>
            <a:chOff x="1120841" y="1873126"/>
            <a:chExt cx="275420" cy="1153300"/>
          </a:xfrm>
        </p:grpSpPr>
        <p:grpSp>
          <p:nvGrpSpPr>
            <p:cNvPr id="4412" name="Shape 4412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413" name="Shape 4413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4" name="Shape 4414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5" name="Shape 4415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416" name="Shape 4416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7" name="Shape 4417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8" name="Shape 4418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419" name="Shape 4419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Shape 4420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21" name="Shape 4421"/>
          <p:cNvGrpSpPr/>
          <p:nvPr/>
        </p:nvGrpSpPr>
        <p:grpSpPr>
          <a:xfrm>
            <a:off x="2479249" y="2995838"/>
            <a:ext cx="206619" cy="864975"/>
            <a:chOff x="1120841" y="1873126"/>
            <a:chExt cx="275420" cy="1153300"/>
          </a:xfrm>
        </p:grpSpPr>
        <p:grpSp>
          <p:nvGrpSpPr>
            <p:cNvPr id="4422" name="Shape 4422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423" name="Shape 4423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Shape 4424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5" name="Shape 4425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7" name="Shape 4427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8" name="Shape 4428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429" name="Shape 4429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0" name="Shape 4430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31" name="Shape 4431"/>
          <p:cNvGrpSpPr/>
          <p:nvPr/>
        </p:nvGrpSpPr>
        <p:grpSpPr>
          <a:xfrm>
            <a:off x="6458144" y="1477988"/>
            <a:ext cx="206619" cy="864975"/>
            <a:chOff x="1120841" y="1873126"/>
            <a:chExt cx="275420" cy="1153300"/>
          </a:xfrm>
        </p:grpSpPr>
        <p:grpSp>
          <p:nvGrpSpPr>
            <p:cNvPr id="4432" name="Shape 4432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433" name="Shape 4433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4" name="Shape 4434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5" name="Shape 4435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436" name="Shape 4436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7" name="Shape 4437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8" name="Shape 4438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439" name="Shape 4439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0" name="Shape 4440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41" name="Shape 4441"/>
          <p:cNvGrpSpPr/>
          <p:nvPr/>
        </p:nvGrpSpPr>
        <p:grpSpPr>
          <a:xfrm>
            <a:off x="6458135" y="2950584"/>
            <a:ext cx="206619" cy="864975"/>
            <a:chOff x="1120841" y="1873126"/>
            <a:chExt cx="275420" cy="1153300"/>
          </a:xfrm>
        </p:grpSpPr>
        <p:grpSp>
          <p:nvGrpSpPr>
            <p:cNvPr id="4442" name="Shape 4442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443" name="Shape 4443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4" name="Shape 4444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5" name="Shape 4445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446" name="Shape 4446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7" name="Shape 4447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8" name="Shape 4448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449" name="Shape 4449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Shape 4450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51" name="Shape 4451"/>
          <p:cNvGrpSpPr/>
          <p:nvPr/>
        </p:nvGrpSpPr>
        <p:grpSpPr>
          <a:xfrm flipH="1">
            <a:off x="972966" y="1477987"/>
            <a:ext cx="1401957" cy="288294"/>
            <a:chOff x="1098994" y="2601237"/>
            <a:chExt cx="1262611" cy="339900"/>
          </a:xfrm>
        </p:grpSpPr>
        <p:sp>
          <p:nvSpPr>
            <p:cNvPr id="4452" name="Shape 4452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453" name="Shape 4453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4" name="Shape 4454"/>
          <p:cNvGrpSpPr/>
          <p:nvPr/>
        </p:nvGrpSpPr>
        <p:grpSpPr>
          <a:xfrm flipH="1">
            <a:off x="972966" y="1805572"/>
            <a:ext cx="1401957" cy="288294"/>
            <a:chOff x="1098994" y="2586985"/>
            <a:chExt cx="1262611" cy="339900"/>
          </a:xfrm>
        </p:grpSpPr>
        <p:sp>
          <p:nvSpPr>
            <p:cNvPr id="4455" name="Shape 4455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stable</a:t>
              </a:r>
              <a:endParaRPr sz="1100"/>
            </a:p>
          </p:txBody>
        </p:sp>
        <p:sp>
          <p:nvSpPr>
            <p:cNvPr id="4456" name="Shape 4456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7" name="Shape 4457"/>
          <p:cNvGrpSpPr/>
          <p:nvPr/>
        </p:nvGrpSpPr>
        <p:grpSpPr>
          <a:xfrm flipH="1">
            <a:off x="972966" y="2137000"/>
            <a:ext cx="1401957" cy="288294"/>
            <a:chOff x="1098994" y="2601237"/>
            <a:chExt cx="1262611" cy="339900"/>
          </a:xfrm>
        </p:grpSpPr>
        <p:sp>
          <p:nvSpPr>
            <p:cNvPr id="4458" name="Shape 4458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459" name="Shape 4459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0" name="Shape 4460"/>
          <p:cNvGrpSpPr/>
          <p:nvPr/>
        </p:nvGrpSpPr>
        <p:grpSpPr>
          <a:xfrm flipH="1">
            <a:off x="972956" y="2956594"/>
            <a:ext cx="1401957" cy="288294"/>
            <a:chOff x="1098994" y="2601237"/>
            <a:chExt cx="1262611" cy="339900"/>
          </a:xfrm>
        </p:grpSpPr>
        <p:sp>
          <p:nvSpPr>
            <p:cNvPr id="4461" name="Shape 4461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462" name="Shape 4462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3" name="Shape 4463"/>
          <p:cNvGrpSpPr/>
          <p:nvPr/>
        </p:nvGrpSpPr>
        <p:grpSpPr>
          <a:xfrm flipH="1">
            <a:off x="972956" y="3284177"/>
            <a:ext cx="1401957" cy="288294"/>
            <a:chOff x="1098994" y="2586985"/>
            <a:chExt cx="1262611" cy="339900"/>
          </a:xfrm>
        </p:grpSpPr>
        <p:sp>
          <p:nvSpPr>
            <p:cNvPr id="4464" name="Shape 4464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canary</a:t>
              </a:r>
              <a:endParaRPr sz="1100"/>
            </a:p>
          </p:txBody>
        </p:sp>
        <p:sp>
          <p:nvSpPr>
            <p:cNvPr id="4465" name="Shape 4465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6" name="Shape 4466"/>
          <p:cNvGrpSpPr/>
          <p:nvPr/>
        </p:nvGrpSpPr>
        <p:grpSpPr>
          <a:xfrm flipH="1">
            <a:off x="972956" y="3615606"/>
            <a:ext cx="1401957" cy="288294"/>
            <a:chOff x="1098994" y="2601237"/>
            <a:chExt cx="1262611" cy="339900"/>
          </a:xfrm>
        </p:grpSpPr>
        <p:sp>
          <p:nvSpPr>
            <p:cNvPr id="4467" name="Shape 4467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468" name="Shape 4468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9" name="Shape 4469"/>
          <p:cNvGrpSpPr/>
          <p:nvPr/>
        </p:nvGrpSpPr>
        <p:grpSpPr>
          <a:xfrm flipH="1">
            <a:off x="6768135" y="1436822"/>
            <a:ext cx="1401957" cy="947306"/>
            <a:chOff x="9174175" y="1818250"/>
            <a:chExt cx="1868789" cy="1263075"/>
          </a:xfrm>
        </p:grpSpPr>
        <p:grpSp>
          <p:nvGrpSpPr>
            <p:cNvPr id="4470" name="Shape 4470"/>
            <p:cNvGrpSpPr/>
            <p:nvPr/>
          </p:nvGrpSpPr>
          <p:grpSpPr>
            <a:xfrm flipH="1">
              <a:off x="9174175" y="1818250"/>
              <a:ext cx="1868789" cy="384392"/>
              <a:chOff x="1098994" y="2601237"/>
              <a:chExt cx="1262611" cy="339900"/>
            </a:xfrm>
          </p:grpSpPr>
          <p:sp>
            <p:nvSpPr>
              <p:cNvPr id="4471" name="Shape 4471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472" name="Shape 4472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3" name="Shape 4473"/>
            <p:cNvGrpSpPr/>
            <p:nvPr/>
          </p:nvGrpSpPr>
          <p:grpSpPr>
            <a:xfrm flipH="1">
              <a:off x="9174175" y="2255029"/>
              <a:ext cx="1868789" cy="384392"/>
              <a:chOff x="1098994" y="2586985"/>
              <a:chExt cx="1262611" cy="339900"/>
            </a:xfrm>
          </p:grpSpPr>
          <p:sp>
            <p:nvSpPr>
              <p:cNvPr id="4474" name="Shape 4474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stable</a:t>
                </a:r>
                <a:endParaRPr sz="1100"/>
              </a:p>
            </p:txBody>
          </p:sp>
          <p:sp>
            <p:nvSpPr>
              <p:cNvPr id="4475" name="Shape 4475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6" name="Shape 4476"/>
            <p:cNvGrpSpPr/>
            <p:nvPr/>
          </p:nvGrpSpPr>
          <p:grpSpPr>
            <a:xfrm flipH="1">
              <a:off x="9174175" y="2696933"/>
              <a:ext cx="1868789" cy="384392"/>
              <a:chOff x="1098994" y="2601237"/>
              <a:chExt cx="1262611" cy="339900"/>
            </a:xfrm>
          </p:grpSpPr>
          <p:sp>
            <p:nvSpPr>
              <p:cNvPr id="4477" name="Shape 4477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478" name="Shape 4478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79" name="Shape 4479"/>
          <p:cNvGrpSpPr/>
          <p:nvPr/>
        </p:nvGrpSpPr>
        <p:grpSpPr>
          <a:xfrm flipH="1">
            <a:off x="6768135" y="2909419"/>
            <a:ext cx="1401957" cy="947306"/>
            <a:chOff x="9174161" y="4246925"/>
            <a:chExt cx="1868789" cy="1263075"/>
          </a:xfrm>
        </p:grpSpPr>
        <p:grpSp>
          <p:nvGrpSpPr>
            <p:cNvPr id="4480" name="Shape 4480"/>
            <p:cNvGrpSpPr/>
            <p:nvPr/>
          </p:nvGrpSpPr>
          <p:grpSpPr>
            <a:xfrm flipH="1">
              <a:off x="9174161" y="4246925"/>
              <a:ext cx="1868789" cy="384392"/>
              <a:chOff x="1098994" y="2601237"/>
              <a:chExt cx="1262611" cy="339900"/>
            </a:xfrm>
          </p:grpSpPr>
          <p:sp>
            <p:nvSpPr>
              <p:cNvPr id="4481" name="Shape 4481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482" name="Shape 4482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3" name="Shape 4483"/>
            <p:cNvGrpSpPr/>
            <p:nvPr/>
          </p:nvGrpSpPr>
          <p:grpSpPr>
            <a:xfrm flipH="1">
              <a:off x="9174161" y="4683703"/>
              <a:ext cx="1868789" cy="384392"/>
              <a:chOff x="1098994" y="2586985"/>
              <a:chExt cx="1262611" cy="339900"/>
            </a:xfrm>
          </p:grpSpPr>
          <p:sp>
            <p:nvSpPr>
              <p:cNvPr id="4484" name="Shape 4484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canary</a:t>
                </a:r>
                <a:endParaRPr sz="1100"/>
              </a:p>
            </p:txBody>
          </p:sp>
          <p:sp>
            <p:nvSpPr>
              <p:cNvPr id="4485" name="Shape 4485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6" name="Shape 4486"/>
            <p:cNvGrpSpPr/>
            <p:nvPr/>
          </p:nvGrpSpPr>
          <p:grpSpPr>
            <a:xfrm flipH="1">
              <a:off x="9174161" y="5125608"/>
              <a:ext cx="1868789" cy="384392"/>
              <a:chOff x="1098994" y="2601237"/>
              <a:chExt cx="1262611" cy="339900"/>
            </a:xfrm>
          </p:grpSpPr>
          <p:sp>
            <p:nvSpPr>
              <p:cNvPr id="4487" name="Shape 4487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488" name="Shape 4488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555778"/>
      </p:ext>
    </p:extLst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Shape 4494"/>
          <p:cNvSpPr/>
          <p:nvPr/>
        </p:nvSpPr>
        <p:spPr>
          <a:xfrm>
            <a:off x="2790183" y="1119319"/>
            <a:ext cx="1488987" cy="3006900"/>
          </a:xfrm>
          <a:prstGeom prst="flowChartAlternateProcess">
            <a:avLst/>
          </a:prstGeom>
          <a:solidFill>
            <a:srgbClr val="F3F3F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6" name="Shape 44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6" y="129313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7" name="Shape 44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263" y="129314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8" name="Shape 44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3537" y="2771743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9" name="Shape 44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4263" y="2771747"/>
            <a:ext cx="1465696" cy="1317010"/>
          </a:xfrm>
          <a:prstGeom prst="rect">
            <a:avLst/>
          </a:prstGeom>
          <a:noFill/>
          <a:ln>
            <a:noFill/>
          </a:ln>
        </p:spPr>
      </p:pic>
      <p:sp>
        <p:nvSpPr>
          <p:cNvPr id="4500" name="Shape 4500"/>
          <p:cNvSpPr txBox="1"/>
          <p:nvPr/>
        </p:nvSpPr>
        <p:spPr>
          <a:xfrm>
            <a:off x="26744" y="4316381"/>
            <a:ext cx="9117349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Font typeface="Open Sans"/>
              <a:buNone/>
            </a:pPr>
            <a:r>
              <a:rPr lang="en-US" sz="2700" b="1" i="0" u="none" strike="noStrike" cap="non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app = my-app, tier = FE</a:t>
            </a:r>
            <a:endParaRPr sz="1100"/>
          </a:p>
        </p:txBody>
      </p:sp>
      <p:sp>
        <p:nvSpPr>
          <p:cNvPr id="4501" name="Shape 4501"/>
          <p:cNvSpPr/>
          <p:nvPr/>
        </p:nvSpPr>
        <p:spPr>
          <a:xfrm>
            <a:off x="0" y="285750"/>
            <a:ext cx="2039255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Selectors    </a:t>
            </a:r>
            <a:endParaRPr sz="1100"/>
          </a:p>
        </p:txBody>
      </p:sp>
      <p:grpSp>
        <p:nvGrpSpPr>
          <p:cNvPr id="4502" name="Shape 4502"/>
          <p:cNvGrpSpPr/>
          <p:nvPr/>
        </p:nvGrpSpPr>
        <p:grpSpPr>
          <a:xfrm>
            <a:off x="2479258" y="1517232"/>
            <a:ext cx="206619" cy="864975"/>
            <a:chOff x="1120841" y="1873126"/>
            <a:chExt cx="275420" cy="1153300"/>
          </a:xfrm>
        </p:grpSpPr>
        <p:grpSp>
          <p:nvGrpSpPr>
            <p:cNvPr id="4503" name="Shape 4503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504" name="Shape 4504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5" name="Shape 4505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6" name="Shape 4506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507" name="Shape 4507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8" name="Shape 4508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9" name="Shape 4509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510" name="Shape 4510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1" name="Shape 4511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12" name="Shape 4512"/>
          <p:cNvGrpSpPr/>
          <p:nvPr/>
        </p:nvGrpSpPr>
        <p:grpSpPr>
          <a:xfrm>
            <a:off x="2479249" y="2995838"/>
            <a:ext cx="206619" cy="864975"/>
            <a:chOff x="1120841" y="1873126"/>
            <a:chExt cx="275420" cy="1153300"/>
          </a:xfrm>
        </p:grpSpPr>
        <p:grpSp>
          <p:nvGrpSpPr>
            <p:cNvPr id="4513" name="Shape 4513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514" name="Shape 4514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5" name="Shape 4515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16" name="Shape 4516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517" name="Shape 4517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8" name="Shape 4518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19" name="Shape 4519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520" name="Shape 4520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1" name="Shape 4521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2" name="Shape 4522"/>
          <p:cNvGrpSpPr/>
          <p:nvPr/>
        </p:nvGrpSpPr>
        <p:grpSpPr>
          <a:xfrm>
            <a:off x="6458144" y="1477988"/>
            <a:ext cx="206619" cy="864975"/>
            <a:chOff x="1120841" y="1873126"/>
            <a:chExt cx="275420" cy="1153300"/>
          </a:xfrm>
        </p:grpSpPr>
        <p:grpSp>
          <p:nvGrpSpPr>
            <p:cNvPr id="4523" name="Shape 4523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524" name="Shape 4524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5" name="Shape 4525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6" name="Shape 4526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527" name="Shape 4527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8" name="Shape 4528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9" name="Shape 4529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530" name="Shape 4530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1" name="Shape 4531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2" name="Shape 4532"/>
          <p:cNvGrpSpPr/>
          <p:nvPr/>
        </p:nvGrpSpPr>
        <p:grpSpPr>
          <a:xfrm>
            <a:off x="6458135" y="2950584"/>
            <a:ext cx="206619" cy="864975"/>
            <a:chOff x="1120841" y="1873126"/>
            <a:chExt cx="275420" cy="1153300"/>
          </a:xfrm>
        </p:grpSpPr>
        <p:grpSp>
          <p:nvGrpSpPr>
            <p:cNvPr id="4533" name="Shape 4533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534" name="Shape 4534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5" name="Shape 4535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6" name="Shape 4536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537" name="Shape 4537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8" name="Shape 4538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9" name="Shape 4539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540" name="Shape 4540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1" name="Shape 4541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42" name="Shape 4542"/>
          <p:cNvGrpSpPr/>
          <p:nvPr/>
        </p:nvGrpSpPr>
        <p:grpSpPr>
          <a:xfrm flipH="1">
            <a:off x="972966" y="1477987"/>
            <a:ext cx="1401957" cy="288294"/>
            <a:chOff x="1098994" y="2601237"/>
            <a:chExt cx="1262611" cy="339900"/>
          </a:xfrm>
        </p:grpSpPr>
        <p:sp>
          <p:nvSpPr>
            <p:cNvPr id="4543" name="Shape 4543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544" name="Shape 4544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5" name="Shape 4545"/>
          <p:cNvGrpSpPr/>
          <p:nvPr/>
        </p:nvGrpSpPr>
        <p:grpSpPr>
          <a:xfrm flipH="1">
            <a:off x="972966" y="1805572"/>
            <a:ext cx="1401957" cy="288294"/>
            <a:chOff x="1098994" y="2586985"/>
            <a:chExt cx="1262611" cy="339900"/>
          </a:xfrm>
        </p:grpSpPr>
        <p:sp>
          <p:nvSpPr>
            <p:cNvPr id="4546" name="Shape 4546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stable</a:t>
              </a:r>
              <a:endParaRPr sz="1100"/>
            </a:p>
          </p:txBody>
        </p:sp>
        <p:sp>
          <p:nvSpPr>
            <p:cNvPr id="4547" name="Shape 4547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8" name="Shape 4548"/>
          <p:cNvGrpSpPr/>
          <p:nvPr/>
        </p:nvGrpSpPr>
        <p:grpSpPr>
          <a:xfrm flipH="1">
            <a:off x="972966" y="2137000"/>
            <a:ext cx="1401957" cy="288294"/>
            <a:chOff x="1098994" y="2601237"/>
            <a:chExt cx="1262611" cy="339900"/>
          </a:xfrm>
        </p:grpSpPr>
        <p:sp>
          <p:nvSpPr>
            <p:cNvPr id="4549" name="Shape 4549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550" name="Shape 4550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1" name="Shape 4551"/>
          <p:cNvGrpSpPr/>
          <p:nvPr/>
        </p:nvGrpSpPr>
        <p:grpSpPr>
          <a:xfrm flipH="1">
            <a:off x="972956" y="2956594"/>
            <a:ext cx="1401957" cy="288294"/>
            <a:chOff x="1098994" y="2601237"/>
            <a:chExt cx="1262611" cy="339900"/>
          </a:xfrm>
        </p:grpSpPr>
        <p:sp>
          <p:nvSpPr>
            <p:cNvPr id="4552" name="Shape 4552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553" name="Shape 4553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4" name="Shape 4554"/>
          <p:cNvGrpSpPr/>
          <p:nvPr/>
        </p:nvGrpSpPr>
        <p:grpSpPr>
          <a:xfrm flipH="1">
            <a:off x="972956" y="3284177"/>
            <a:ext cx="1401957" cy="288294"/>
            <a:chOff x="1098994" y="2586985"/>
            <a:chExt cx="1262611" cy="339900"/>
          </a:xfrm>
        </p:grpSpPr>
        <p:sp>
          <p:nvSpPr>
            <p:cNvPr id="4555" name="Shape 4555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canary</a:t>
              </a:r>
              <a:endParaRPr sz="1100"/>
            </a:p>
          </p:txBody>
        </p:sp>
        <p:sp>
          <p:nvSpPr>
            <p:cNvPr id="4556" name="Shape 4556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7" name="Shape 4557"/>
          <p:cNvGrpSpPr/>
          <p:nvPr/>
        </p:nvGrpSpPr>
        <p:grpSpPr>
          <a:xfrm flipH="1">
            <a:off x="972956" y="3615606"/>
            <a:ext cx="1401957" cy="288294"/>
            <a:chOff x="1098994" y="2601237"/>
            <a:chExt cx="1262611" cy="339900"/>
          </a:xfrm>
        </p:grpSpPr>
        <p:sp>
          <p:nvSpPr>
            <p:cNvPr id="4558" name="Shape 4558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559" name="Shape 4559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0" name="Shape 4560"/>
          <p:cNvGrpSpPr/>
          <p:nvPr/>
        </p:nvGrpSpPr>
        <p:grpSpPr>
          <a:xfrm flipH="1">
            <a:off x="6768135" y="1436822"/>
            <a:ext cx="1401957" cy="947306"/>
            <a:chOff x="9174175" y="1818250"/>
            <a:chExt cx="1868789" cy="1263075"/>
          </a:xfrm>
        </p:grpSpPr>
        <p:grpSp>
          <p:nvGrpSpPr>
            <p:cNvPr id="4561" name="Shape 4561"/>
            <p:cNvGrpSpPr/>
            <p:nvPr/>
          </p:nvGrpSpPr>
          <p:grpSpPr>
            <a:xfrm flipH="1">
              <a:off x="9174175" y="1818250"/>
              <a:ext cx="1868789" cy="384392"/>
              <a:chOff x="1098994" y="2601237"/>
              <a:chExt cx="1262611" cy="339900"/>
            </a:xfrm>
          </p:grpSpPr>
          <p:sp>
            <p:nvSpPr>
              <p:cNvPr id="4562" name="Shape 4562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563" name="Shape 4563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64" name="Shape 4564"/>
            <p:cNvGrpSpPr/>
            <p:nvPr/>
          </p:nvGrpSpPr>
          <p:grpSpPr>
            <a:xfrm flipH="1">
              <a:off x="9174175" y="2255029"/>
              <a:ext cx="1868789" cy="384392"/>
              <a:chOff x="1098994" y="2586985"/>
              <a:chExt cx="1262611" cy="339900"/>
            </a:xfrm>
          </p:grpSpPr>
          <p:sp>
            <p:nvSpPr>
              <p:cNvPr id="4565" name="Shape 4565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stable</a:t>
                </a:r>
                <a:endParaRPr sz="1100"/>
              </a:p>
            </p:txBody>
          </p:sp>
          <p:sp>
            <p:nvSpPr>
              <p:cNvPr id="4566" name="Shape 456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67" name="Shape 4567"/>
            <p:cNvGrpSpPr/>
            <p:nvPr/>
          </p:nvGrpSpPr>
          <p:grpSpPr>
            <a:xfrm flipH="1">
              <a:off x="9174175" y="2696933"/>
              <a:ext cx="1868789" cy="384392"/>
              <a:chOff x="1098994" y="2601237"/>
              <a:chExt cx="1262611" cy="339900"/>
            </a:xfrm>
          </p:grpSpPr>
          <p:sp>
            <p:nvSpPr>
              <p:cNvPr id="4568" name="Shape 4568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569" name="Shape 4569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70" name="Shape 4570"/>
          <p:cNvGrpSpPr/>
          <p:nvPr/>
        </p:nvGrpSpPr>
        <p:grpSpPr>
          <a:xfrm flipH="1">
            <a:off x="6768135" y="2909419"/>
            <a:ext cx="1401957" cy="947306"/>
            <a:chOff x="9174161" y="4246925"/>
            <a:chExt cx="1868789" cy="1263075"/>
          </a:xfrm>
        </p:grpSpPr>
        <p:grpSp>
          <p:nvGrpSpPr>
            <p:cNvPr id="4571" name="Shape 4571"/>
            <p:cNvGrpSpPr/>
            <p:nvPr/>
          </p:nvGrpSpPr>
          <p:grpSpPr>
            <a:xfrm flipH="1">
              <a:off x="9174161" y="4246925"/>
              <a:ext cx="1868789" cy="384392"/>
              <a:chOff x="1098994" y="2601237"/>
              <a:chExt cx="1262611" cy="339900"/>
            </a:xfrm>
          </p:grpSpPr>
          <p:sp>
            <p:nvSpPr>
              <p:cNvPr id="4572" name="Shape 4572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573" name="Shape 4573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4" name="Shape 4574"/>
            <p:cNvGrpSpPr/>
            <p:nvPr/>
          </p:nvGrpSpPr>
          <p:grpSpPr>
            <a:xfrm flipH="1">
              <a:off x="9174161" y="4683703"/>
              <a:ext cx="1868789" cy="384392"/>
              <a:chOff x="1098994" y="2586985"/>
              <a:chExt cx="1262611" cy="339900"/>
            </a:xfrm>
          </p:grpSpPr>
          <p:sp>
            <p:nvSpPr>
              <p:cNvPr id="4575" name="Shape 4575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canary</a:t>
                </a:r>
                <a:endParaRPr sz="1100"/>
              </a:p>
            </p:txBody>
          </p:sp>
          <p:sp>
            <p:nvSpPr>
              <p:cNvPr id="4576" name="Shape 457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7" name="Shape 4577"/>
            <p:cNvGrpSpPr/>
            <p:nvPr/>
          </p:nvGrpSpPr>
          <p:grpSpPr>
            <a:xfrm flipH="1">
              <a:off x="9174161" y="5125608"/>
              <a:ext cx="1868789" cy="384392"/>
              <a:chOff x="1098994" y="2601237"/>
              <a:chExt cx="1262611" cy="339900"/>
            </a:xfrm>
          </p:grpSpPr>
          <p:sp>
            <p:nvSpPr>
              <p:cNvPr id="4578" name="Shape 4578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579" name="Shape 4579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6510778"/>
      </p:ext>
    </p:extLst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Shape 4585"/>
          <p:cNvSpPr/>
          <p:nvPr/>
        </p:nvSpPr>
        <p:spPr>
          <a:xfrm>
            <a:off x="4790954" y="1119319"/>
            <a:ext cx="1488987" cy="3006900"/>
          </a:xfrm>
          <a:prstGeom prst="flowChartAlternateProcess">
            <a:avLst/>
          </a:prstGeom>
          <a:solidFill>
            <a:srgbClr val="F3F3F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6" name="Shape 4586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7" name="Shape 4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6" y="129313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Shape 45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263" y="129314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Shape 45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3537" y="2771743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0" name="Shape 45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4263" y="2771747"/>
            <a:ext cx="1465696" cy="1317010"/>
          </a:xfrm>
          <a:prstGeom prst="rect">
            <a:avLst/>
          </a:prstGeom>
          <a:noFill/>
          <a:ln>
            <a:noFill/>
          </a:ln>
        </p:spPr>
      </p:pic>
      <p:sp>
        <p:nvSpPr>
          <p:cNvPr id="4591" name="Shape 4591"/>
          <p:cNvSpPr txBox="1"/>
          <p:nvPr/>
        </p:nvSpPr>
        <p:spPr>
          <a:xfrm>
            <a:off x="26744" y="4316381"/>
            <a:ext cx="9117349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Font typeface="Open Sans"/>
              <a:buNone/>
            </a:pPr>
            <a:r>
              <a:rPr lang="en-US" sz="2700" b="1" i="0" u="none" strike="noStrike" cap="non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app = my-app, tier = BE</a:t>
            </a:r>
            <a:endParaRPr sz="1100"/>
          </a:p>
        </p:txBody>
      </p:sp>
      <p:sp>
        <p:nvSpPr>
          <p:cNvPr id="4592" name="Shape 4592"/>
          <p:cNvSpPr/>
          <p:nvPr/>
        </p:nvSpPr>
        <p:spPr>
          <a:xfrm>
            <a:off x="0" y="285750"/>
            <a:ext cx="2039255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Selectors    </a:t>
            </a:r>
            <a:endParaRPr sz="1100"/>
          </a:p>
        </p:txBody>
      </p:sp>
      <p:grpSp>
        <p:nvGrpSpPr>
          <p:cNvPr id="4593" name="Shape 4593"/>
          <p:cNvGrpSpPr/>
          <p:nvPr/>
        </p:nvGrpSpPr>
        <p:grpSpPr>
          <a:xfrm>
            <a:off x="2479258" y="1517232"/>
            <a:ext cx="206619" cy="864975"/>
            <a:chOff x="1120841" y="1873126"/>
            <a:chExt cx="275420" cy="1153300"/>
          </a:xfrm>
        </p:grpSpPr>
        <p:grpSp>
          <p:nvGrpSpPr>
            <p:cNvPr id="4594" name="Shape 4594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595" name="Shape 4595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6" name="Shape 4596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7" name="Shape 4597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598" name="Shape 4598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9" name="Shape 4599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0" name="Shape 4600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601" name="Shape 4601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2" name="Shape 4602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03" name="Shape 4603"/>
          <p:cNvGrpSpPr/>
          <p:nvPr/>
        </p:nvGrpSpPr>
        <p:grpSpPr>
          <a:xfrm>
            <a:off x="2479249" y="2995838"/>
            <a:ext cx="206619" cy="864975"/>
            <a:chOff x="1120841" y="1873126"/>
            <a:chExt cx="275420" cy="1153300"/>
          </a:xfrm>
        </p:grpSpPr>
        <p:grpSp>
          <p:nvGrpSpPr>
            <p:cNvPr id="4604" name="Shape 4604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605" name="Shape 4605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6" name="Shape 4606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7" name="Shape 4607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608" name="Shape 4608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9" name="Shape 4609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10" name="Shape 4610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611" name="Shape 4611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2" name="Shape 4612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3" name="Shape 4613"/>
          <p:cNvGrpSpPr/>
          <p:nvPr/>
        </p:nvGrpSpPr>
        <p:grpSpPr>
          <a:xfrm>
            <a:off x="6458144" y="1477988"/>
            <a:ext cx="206619" cy="864975"/>
            <a:chOff x="1120841" y="1873126"/>
            <a:chExt cx="275420" cy="1153300"/>
          </a:xfrm>
        </p:grpSpPr>
        <p:grpSp>
          <p:nvGrpSpPr>
            <p:cNvPr id="4614" name="Shape 4614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615" name="Shape 4615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6" name="Shape 4616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17" name="Shape 4617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618" name="Shape 4618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9" name="Shape 4619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0" name="Shape 4620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621" name="Shape 4621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2" name="Shape 4622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23" name="Shape 4623"/>
          <p:cNvGrpSpPr/>
          <p:nvPr/>
        </p:nvGrpSpPr>
        <p:grpSpPr>
          <a:xfrm>
            <a:off x="6458135" y="2950584"/>
            <a:ext cx="206619" cy="864975"/>
            <a:chOff x="1120841" y="1873126"/>
            <a:chExt cx="275420" cy="1153300"/>
          </a:xfrm>
        </p:grpSpPr>
        <p:grpSp>
          <p:nvGrpSpPr>
            <p:cNvPr id="4624" name="Shape 4624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625" name="Shape 4625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6" name="Shape 4626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7" name="Shape 4627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628" name="Shape 4628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9" name="Shape 4629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0" name="Shape 4630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631" name="Shape 4631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2" name="Shape 4632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33" name="Shape 4633"/>
          <p:cNvGrpSpPr/>
          <p:nvPr/>
        </p:nvGrpSpPr>
        <p:grpSpPr>
          <a:xfrm flipH="1">
            <a:off x="972966" y="1477987"/>
            <a:ext cx="1401957" cy="288294"/>
            <a:chOff x="1098994" y="2601237"/>
            <a:chExt cx="1262611" cy="339900"/>
          </a:xfrm>
        </p:grpSpPr>
        <p:sp>
          <p:nvSpPr>
            <p:cNvPr id="4634" name="Shape 4634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635" name="Shape 4635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6" name="Shape 4636"/>
          <p:cNvGrpSpPr/>
          <p:nvPr/>
        </p:nvGrpSpPr>
        <p:grpSpPr>
          <a:xfrm flipH="1">
            <a:off x="972966" y="1805572"/>
            <a:ext cx="1401957" cy="288294"/>
            <a:chOff x="1098994" y="2586985"/>
            <a:chExt cx="1262611" cy="339900"/>
          </a:xfrm>
        </p:grpSpPr>
        <p:sp>
          <p:nvSpPr>
            <p:cNvPr id="4637" name="Shape 4637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stable</a:t>
              </a:r>
              <a:endParaRPr sz="1100"/>
            </a:p>
          </p:txBody>
        </p:sp>
        <p:sp>
          <p:nvSpPr>
            <p:cNvPr id="4638" name="Shape 4638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9" name="Shape 4639"/>
          <p:cNvGrpSpPr/>
          <p:nvPr/>
        </p:nvGrpSpPr>
        <p:grpSpPr>
          <a:xfrm flipH="1">
            <a:off x="972966" y="2137000"/>
            <a:ext cx="1401957" cy="288294"/>
            <a:chOff x="1098994" y="2601237"/>
            <a:chExt cx="1262611" cy="339900"/>
          </a:xfrm>
        </p:grpSpPr>
        <p:sp>
          <p:nvSpPr>
            <p:cNvPr id="4640" name="Shape 4640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641" name="Shape 4641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2" name="Shape 4642"/>
          <p:cNvGrpSpPr/>
          <p:nvPr/>
        </p:nvGrpSpPr>
        <p:grpSpPr>
          <a:xfrm flipH="1">
            <a:off x="972956" y="2956594"/>
            <a:ext cx="1401957" cy="288294"/>
            <a:chOff x="1098994" y="2601237"/>
            <a:chExt cx="1262611" cy="339900"/>
          </a:xfrm>
        </p:grpSpPr>
        <p:sp>
          <p:nvSpPr>
            <p:cNvPr id="4643" name="Shape 4643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644" name="Shape 4644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5" name="Shape 4645"/>
          <p:cNvGrpSpPr/>
          <p:nvPr/>
        </p:nvGrpSpPr>
        <p:grpSpPr>
          <a:xfrm flipH="1">
            <a:off x="972956" y="3284177"/>
            <a:ext cx="1401957" cy="288294"/>
            <a:chOff x="1098994" y="2586985"/>
            <a:chExt cx="1262611" cy="339900"/>
          </a:xfrm>
        </p:grpSpPr>
        <p:sp>
          <p:nvSpPr>
            <p:cNvPr id="4646" name="Shape 4646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canary</a:t>
              </a:r>
              <a:endParaRPr sz="1100"/>
            </a:p>
          </p:txBody>
        </p:sp>
        <p:sp>
          <p:nvSpPr>
            <p:cNvPr id="4647" name="Shape 4647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8" name="Shape 4648"/>
          <p:cNvGrpSpPr/>
          <p:nvPr/>
        </p:nvGrpSpPr>
        <p:grpSpPr>
          <a:xfrm flipH="1">
            <a:off x="972956" y="3615606"/>
            <a:ext cx="1401957" cy="288294"/>
            <a:chOff x="1098994" y="2601237"/>
            <a:chExt cx="1262611" cy="339900"/>
          </a:xfrm>
        </p:grpSpPr>
        <p:sp>
          <p:nvSpPr>
            <p:cNvPr id="4649" name="Shape 4649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650" name="Shape 4650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1" name="Shape 4651"/>
          <p:cNvGrpSpPr/>
          <p:nvPr/>
        </p:nvGrpSpPr>
        <p:grpSpPr>
          <a:xfrm flipH="1">
            <a:off x="6768135" y="1436822"/>
            <a:ext cx="1401957" cy="947306"/>
            <a:chOff x="9174175" y="1818250"/>
            <a:chExt cx="1868789" cy="1263075"/>
          </a:xfrm>
        </p:grpSpPr>
        <p:grpSp>
          <p:nvGrpSpPr>
            <p:cNvPr id="4652" name="Shape 4652"/>
            <p:cNvGrpSpPr/>
            <p:nvPr/>
          </p:nvGrpSpPr>
          <p:grpSpPr>
            <a:xfrm flipH="1">
              <a:off x="9174175" y="1818250"/>
              <a:ext cx="1868789" cy="384392"/>
              <a:chOff x="1098994" y="2601237"/>
              <a:chExt cx="1262611" cy="339900"/>
            </a:xfrm>
          </p:grpSpPr>
          <p:sp>
            <p:nvSpPr>
              <p:cNvPr id="4653" name="Shape 4653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654" name="Shape 4654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5" name="Shape 4655"/>
            <p:cNvGrpSpPr/>
            <p:nvPr/>
          </p:nvGrpSpPr>
          <p:grpSpPr>
            <a:xfrm flipH="1">
              <a:off x="9174175" y="2255029"/>
              <a:ext cx="1868789" cy="384392"/>
              <a:chOff x="1098994" y="2586985"/>
              <a:chExt cx="1262611" cy="339900"/>
            </a:xfrm>
          </p:grpSpPr>
          <p:sp>
            <p:nvSpPr>
              <p:cNvPr id="4656" name="Shape 4656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stable</a:t>
                </a:r>
                <a:endParaRPr sz="1100"/>
              </a:p>
            </p:txBody>
          </p:sp>
          <p:sp>
            <p:nvSpPr>
              <p:cNvPr id="4657" name="Shape 4657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8" name="Shape 4658"/>
            <p:cNvGrpSpPr/>
            <p:nvPr/>
          </p:nvGrpSpPr>
          <p:grpSpPr>
            <a:xfrm flipH="1">
              <a:off x="9174175" y="2696933"/>
              <a:ext cx="1868789" cy="384392"/>
              <a:chOff x="1098994" y="2601237"/>
              <a:chExt cx="1262611" cy="339900"/>
            </a:xfrm>
          </p:grpSpPr>
          <p:sp>
            <p:nvSpPr>
              <p:cNvPr id="4659" name="Shape 4659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660" name="Shape 4660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1" name="Shape 4661"/>
          <p:cNvGrpSpPr/>
          <p:nvPr/>
        </p:nvGrpSpPr>
        <p:grpSpPr>
          <a:xfrm flipH="1">
            <a:off x="6768135" y="2909419"/>
            <a:ext cx="1401957" cy="947306"/>
            <a:chOff x="9174161" y="4246925"/>
            <a:chExt cx="1868789" cy="1263075"/>
          </a:xfrm>
        </p:grpSpPr>
        <p:grpSp>
          <p:nvGrpSpPr>
            <p:cNvPr id="4662" name="Shape 4662"/>
            <p:cNvGrpSpPr/>
            <p:nvPr/>
          </p:nvGrpSpPr>
          <p:grpSpPr>
            <a:xfrm flipH="1">
              <a:off x="9174161" y="4246925"/>
              <a:ext cx="1868789" cy="384392"/>
              <a:chOff x="1098994" y="2601237"/>
              <a:chExt cx="1262611" cy="339900"/>
            </a:xfrm>
          </p:grpSpPr>
          <p:sp>
            <p:nvSpPr>
              <p:cNvPr id="4663" name="Shape 4663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664" name="Shape 4664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5" name="Shape 4665"/>
            <p:cNvGrpSpPr/>
            <p:nvPr/>
          </p:nvGrpSpPr>
          <p:grpSpPr>
            <a:xfrm flipH="1">
              <a:off x="9174161" y="4683703"/>
              <a:ext cx="1868789" cy="384392"/>
              <a:chOff x="1098994" y="2586985"/>
              <a:chExt cx="1262611" cy="339900"/>
            </a:xfrm>
          </p:grpSpPr>
          <p:sp>
            <p:nvSpPr>
              <p:cNvPr id="4666" name="Shape 4666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canary</a:t>
                </a:r>
                <a:endParaRPr sz="1100"/>
              </a:p>
            </p:txBody>
          </p:sp>
          <p:sp>
            <p:nvSpPr>
              <p:cNvPr id="4667" name="Shape 4667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8" name="Shape 4668"/>
            <p:cNvGrpSpPr/>
            <p:nvPr/>
          </p:nvGrpSpPr>
          <p:grpSpPr>
            <a:xfrm flipH="1">
              <a:off x="9174161" y="5125608"/>
              <a:ext cx="1868789" cy="384392"/>
              <a:chOff x="1098994" y="2601237"/>
              <a:chExt cx="1262611" cy="339900"/>
            </a:xfrm>
          </p:grpSpPr>
          <p:sp>
            <p:nvSpPr>
              <p:cNvPr id="4669" name="Shape 4669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670" name="Shape 4670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59323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00087"/>
            <a:ext cx="8001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3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6" name="Shape 4676"/>
          <p:cNvSpPr/>
          <p:nvPr/>
        </p:nvSpPr>
        <p:spPr>
          <a:xfrm>
            <a:off x="2813533" y="1119319"/>
            <a:ext cx="3466352" cy="1559025"/>
          </a:xfrm>
          <a:prstGeom prst="flowChartAlternateProcess">
            <a:avLst/>
          </a:prstGeom>
          <a:solidFill>
            <a:srgbClr val="F3F3F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7" name="Shape 4677"/>
          <p:cNvSpPr/>
          <p:nvPr/>
        </p:nvSpPr>
        <p:spPr>
          <a:xfrm>
            <a:off x="0" y="285750"/>
            <a:ext cx="2039255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Selectors    </a:t>
            </a:r>
            <a:endParaRPr sz="1100"/>
          </a:p>
        </p:txBody>
      </p:sp>
      <p:sp>
        <p:nvSpPr>
          <p:cNvPr id="4678" name="Shape 4678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9" name="Shape 46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6" y="129313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0" name="Shape 46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263" y="129314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1" name="Shape 46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3537" y="2771743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2" name="Shape 46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4263" y="2771747"/>
            <a:ext cx="1465696" cy="1317010"/>
          </a:xfrm>
          <a:prstGeom prst="rect">
            <a:avLst/>
          </a:prstGeom>
          <a:noFill/>
          <a:ln>
            <a:noFill/>
          </a:ln>
        </p:spPr>
      </p:pic>
      <p:sp>
        <p:nvSpPr>
          <p:cNvPr id="4683" name="Shape 4683"/>
          <p:cNvSpPr txBox="1"/>
          <p:nvPr/>
        </p:nvSpPr>
        <p:spPr>
          <a:xfrm>
            <a:off x="26744" y="4316381"/>
            <a:ext cx="9117349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Font typeface="Open Sans"/>
              <a:buNone/>
            </a:pPr>
            <a:r>
              <a:rPr lang="en-US" sz="2700" b="1" i="0" u="none" strike="noStrike" cap="non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app = my-app, track = stable</a:t>
            </a:r>
            <a:endParaRPr sz="1100"/>
          </a:p>
        </p:txBody>
      </p:sp>
      <p:grpSp>
        <p:nvGrpSpPr>
          <p:cNvPr id="4684" name="Shape 4684"/>
          <p:cNvGrpSpPr/>
          <p:nvPr/>
        </p:nvGrpSpPr>
        <p:grpSpPr>
          <a:xfrm>
            <a:off x="2479258" y="1517232"/>
            <a:ext cx="206619" cy="864975"/>
            <a:chOff x="1120841" y="1873126"/>
            <a:chExt cx="275420" cy="1153300"/>
          </a:xfrm>
        </p:grpSpPr>
        <p:grpSp>
          <p:nvGrpSpPr>
            <p:cNvPr id="4685" name="Shape 468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686" name="Shape 468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7" name="Shape 468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8" name="Shape 468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689" name="Shape 468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0" name="Shape 469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1" name="Shape 469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692" name="Shape 469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3" name="Shape 469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94" name="Shape 4694"/>
          <p:cNvGrpSpPr/>
          <p:nvPr/>
        </p:nvGrpSpPr>
        <p:grpSpPr>
          <a:xfrm>
            <a:off x="2479249" y="2995838"/>
            <a:ext cx="206619" cy="864975"/>
            <a:chOff x="1120841" y="1873126"/>
            <a:chExt cx="275420" cy="1153300"/>
          </a:xfrm>
        </p:grpSpPr>
        <p:grpSp>
          <p:nvGrpSpPr>
            <p:cNvPr id="4695" name="Shape 469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696" name="Shape 469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7" name="Shape 469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8" name="Shape 469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699" name="Shape 469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0" name="Shape 470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1" name="Shape 470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702" name="Shape 470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3" name="Shape 470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04" name="Shape 4704"/>
          <p:cNvGrpSpPr/>
          <p:nvPr/>
        </p:nvGrpSpPr>
        <p:grpSpPr>
          <a:xfrm>
            <a:off x="6458144" y="1477988"/>
            <a:ext cx="206619" cy="864975"/>
            <a:chOff x="1120841" y="1873126"/>
            <a:chExt cx="275420" cy="1153300"/>
          </a:xfrm>
        </p:grpSpPr>
        <p:grpSp>
          <p:nvGrpSpPr>
            <p:cNvPr id="4705" name="Shape 470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706" name="Shape 470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7" name="Shape 470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8" name="Shape 470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709" name="Shape 470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0" name="Shape 471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1" name="Shape 471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712" name="Shape 471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3" name="Shape 471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14" name="Shape 4714"/>
          <p:cNvGrpSpPr/>
          <p:nvPr/>
        </p:nvGrpSpPr>
        <p:grpSpPr>
          <a:xfrm>
            <a:off x="6458135" y="2950584"/>
            <a:ext cx="206619" cy="864975"/>
            <a:chOff x="1120841" y="1873126"/>
            <a:chExt cx="275420" cy="1153300"/>
          </a:xfrm>
        </p:grpSpPr>
        <p:grpSp>
          <p:nvGrpSpPr>
            <p:cNvPr id="4715" name="Shape 471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716" name="Shape 471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7" name="Shape 471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8" name="Shape 471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719" name="Shape 471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0" name="Shape 472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1" name="Shape 472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722" name="Shape 472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3" name="Shape 472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24" name="Shape 4724"/>
          <p:cNvGrpSpPr/>
          <p:nvPr/>
        </p:nvGrpSpPr>
        <p:grpSpPr>
          <a:xfrm flipH="1">
            <a:off x="972966" y="1477987"/>
            <a:ext cx="1401957" cy="288294"/>
            <a:chOff x="1098994" y="2601237"/>
            <a:chExt cx="1262611" cy="339900"/>
          </a:xfrm>
        </p:grpSpPr>
        <p:sp>
          <p:nvSpPr>
            <p:cNvPr id="4725" name="Shape 4725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726" name="Shape 4726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7" name="Shape 4727"/>
          <p:cNvGrpSpPr/>
          <p:nvPr/>
        </p:nvGrpSpPr>
        <p:grpSpPr>
          <a:xfrm flipH="1">
            <a:off x="972966" y="1805572"/>
            <a:ext cx="1401957" cy="288294"/>
            <a:chOff x="1098994" y="2586985"/>
            <a:chExt cx="1262611" cy="339900"/>
          </a:xfrm>
        </p:grpSpPr>
        <p:sp>
          <p:nvSpPr>
            <p:cNvPr id="4728" name="Shape 4728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stable</a:t>
              </a:r>
              <a:endParaRPr sz="1100"/>
            </a:p>
          </p:txBody>
        </p:sp>
        <p:sp>
          <p:nvSpPr>
            <p:cNvPr id="4729" name="Shape 4729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0" name="Shape 4730"/>
          <p:cNvGrpSpPr/>
          <p:nvPr/>
        </p:nvGrpSpPr>
        <p:grpSpPr>
          <a:xfrm flipH="1">
            <a:off x="972966" y="2137000"/>
            <a:ext cx="1401957" cy="288294"/>
            <a:chOff x="1098994" y="2601237"/>
            <a:chExt cx="1262611" cy="339900"/>
          </a:xfrm>
        </p:grpSpPr>
        <p:sp>
          <p:nvSpPr>
            <p:cNvPr id="4731" name="Shape 4731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732" name="Shape 4732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3" name="Shape 4733"/>
          <p:cNvGrpSpPr/>
          <p:nvPr/>
        </p:nvGrpSpPr>
        <p:grpSpPr>
          <a:xfrm flipH="1">
            <a:off x="972956" y="2956594"/>
            <a:ext cx="1401957" cy="288294"/>
            <a:chOff x="1098994" y="2601237"/>
            <a:chExt cx="1262611" cy="339900"/>
          </a:xfrm>
        </p:grpSpPr>
        <p:sp>
          <p:nvSpPr>
            <p:cNvPr id="4734" name="Shape 4734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735" name="Shape 4735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6" name="Shape 4736"/>
          <p:cNvGrpSpPr/>
          <p:nvPr/>
        </p:nvGrpSpPr>
        <p:grpSpPr>
          <a:xfrm flipH="1">
            <a:off x="972956" y="3284177"/>
            <a:ext cx="1401957" cy="288294"/>
            <a:chOff x="1098994" y="2586985"/>
            <a:chExt cx="1262611" cy="339900"/>
          </a:xfrm>
        </p:grpSpPr>
        <p:sp>
          <p:nvSpPr>
            <p:cNvPr id="4737" name="Shape 4737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canary</a:t>
              </a:r>
              <a:endParaRPr sz="1100"/>
            </a:p>
          </p:txBody>
        </p:sp>
        <p:sp>
          <p:nvSpPr>
            <p:cNvPr id="4738" name="Shape 4738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9" name="Shape 4739"/>
          <p:cNvGrpSpPr/>
          <p:nvPr/>
        </p:nvGrpSpPr>
        <p:grpSpPr>
          <a:xfrm flipH="1">
            <a:off x="972956" y="3615606"/>
            <a:ext cx="1401957" cy="288294"/>
            <a:chOff x="1098994" y="2601237"/>
            <a:chExt cx="1262611" cy="339900"/>
          </a:xfrm>
        </p:grpSpPr>
        <p:sp>
          <p:nvSpPr>
            <p:cNvPr id="4740" name="Shape 4740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741" name="Shape 4741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2" name="Shape 4742"/>
          <p:cNvGrpSpPr/>
          <p:nvPr/>
        </p:nvGrpSpPr>
        <p:grpSpPr>
          <a:xfrm flipH="1">
            <a:off x="6768135" y="1436822"/>
            <a:ext cx="1401957" cy="947306"/>
            <a:chOff x="9174175" y="1818250"/>
            <a:chExt cx="1868789" cy="1263075"/>
          </a:xfrm>
        </p:grpSpPr>
        <p:grpSp>
          <p:nvGrpSpPr>
            <p:cNvPr id="4743" name="Shape 4743"/>
            <p:cNvGrpSpPr/>
            <p:nvPr/>
          </p:nvGrpSpPr>
          <p:grpSpPr>
            <a:xfrm flipH="1">
              <a:off x="9174175" y="1818250"/>
              <a:ext cx="1868789" cy="384392"/>
              <a:chOff x="1098994" y="2601237"/>
              <a:chExt cx="1262611" cy="339900"/>
            </a:xfrm>
          </p:grpSpPr>
          <p:sp>
            <p:nvSpPr>
              <p:cNvPr id="4744" name="Shape 4744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745" name="Shape 4745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46" name="Shape 4746"/>
            <p:cNvGrpSpPr/>
            <p:nvPr/>
          </p:nvGrpSpPr>
          <p:grpSpPr>
            <a:xfrm flipH="1">
              <a:off x="9174175" y="2255029"/>
              <a:ext cx="1868789" cy="384392"/>
              <a:chOff x="1098994" y="2586985"/>
              <a:chExt cx="1262611" cy="339900"/>
            </a:xfrm>
          </p:grpSpPr>
          <p:sp>
            <p:nvSpPr>
              <p:cNvPr id="4747" name="Shape 4747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stable</a:t>
                </a:r>
                <a:endParaRPr sz="1100"/>
              </a:p>
            </p:txBody>
          </p:sp>
          <p:sp>
            <p:nvSpPr>
              <p:cNvPr id="4748" name="Shape 4748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49" name="Shape 4749"/>
            <p:cNvGrpSpPr/>
            <p:nvPr/>
          </p:nvGrpSpPr>
          <p:grpSpPr>
            <a:xfrm flipH="1">
              <a:off x="9174175" y="2696933"/>
              <a:ext cx="1868789" cy="384392"/>
              <a:chOff x="1098994" y="2601237"/>
              <a:chExt cx="1262611" cy="339900"/>
            </a:xfrm>
          </p:grpSpPr>
          <p:sp>
            <p:nvSpPr>
              <p:cNvPr id="4750" name="Shape 4750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751" name="Shape 4751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52" name="Shape 4752"/>
          <p:cNvGrpSpPr/>
          <p:nvPr/>
        </p:nvGrpSpPr>
        <p:grpSpPr>
          <a:xfrm flipH="1">
            <a:off x="6768135" y="2909419"/>
            <a:ext cx="1401957" cy="947306"/>
            <a:chOff x="9174161" y="4246925"/>
            <a:chExt cx="1868789" cy="1263075"/>
          </a:xfrm>
        </p:grpSpPr>
        <p:grpSp>
          <p:nvGrpSpPr>
            <p:cNvPr id="4753" name="Shape 4753"/>
            <p:cNvGrpSpPr/>
            <p:nvPr/>
          </p:nvGrpSpPr>
          <p:grpSpPr>
            <a:xfrm flipH="1">
              <a:off x="9174161" y="4246925"/>
              <a:ext cx="1868789" cy="384392"/>
              <a:chOff x="1098994" y="2601237"/>
              <a:chExt cx="1262611" cy="339900"/>
            </a:xfrm>
          </p:grpSpPr>
          <p:sp>
            <p:nvSpPr>
              <p:cNvPr id="4754" name="Shape 4754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755" name="Shape 4755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6" name="Shape 4756"/>
            <p:cNvGrpSpPr/>
            <p:nvPr/>
          </p:nvGrpSpPr>
          <p:grpSpPr>
            <a:xfrm flipH="1">
              <a:off x="9174161" y="4683703"/>
              <a:ext cx="1868789" cy="384392"/>
              <a:chOff x="1098994" y="2586985"/>
              <a:chExt cx="1262611" cy="339900"/>
            </a:xfrm>
          </p:grpSpPr>
          <p:sp>
            <p:nvSpPr>
              <p:cNvPr id="4757" name="Shape 4757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canary</a:t>
                </a:r>
                <a:endParaRPr sz="1100"/>
              </a:p>
            </p:txBody>
          </p:sp>
          <p:sp>
            <p:nvSpPr>
              <p:cNvPr id="4758" name="Shape 4758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9" name="Shape 4759"/>
            <p:cNvGrpSpPr/>
            <p:nvPr/>
          </p:nvGrpSpPr>
          <p:grpSpPr>
            <a:xfrm flipH="1">
              <a:off x="9174161" y="5125608"/>
              <a:ext cx="1868789" cy="384392"/>
              <a:chOff x="1098994" y="2601237"/>
              <a:chExt cx="1262611" cy="339900"/>
            </a:xfrm>
          </p:grpSpPr>
          <p:sp>
            <p:nvSpPr>
              <p:cNvPr id="4760" name="Shape 4760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761" name="Shape 4761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485025"/>
      </p:ext>
    </p:extLst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7" name="Shape 4767"/>
          <p:cNvSpPr/>
          <p:nvPr/>
        </p:nvSpPr>
        <p:spPr>
          <a:xfrm>
            <a:off x="2813533" y="2662369"/>
            <a:ext cx="3466352" cy="1559025"/>
          </a:xfrm>
          <a:prstGeom prst="flowChartAlternateProcess">
            <a:avLst/>
          </a:prstGeom>
          <a:solidFill>
            <a:srgbClr val="F3F3F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8" name="Shape 4768"/>
          <p:cNvSpPr/>
          <p:nvPr/>
        </p:nvSpPr>
        <p:spPr>
          <a:xfrm>
            <a:off x="6882405" y="4953506"/>
            <a:ext cx="2261613" cy="19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9" name="Shape 47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6" y="129313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0" name="Shape 47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263" y="1293142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1" name="Shape 47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3537" y="2771743"/>
            <a:ext cx="1465696" cy="131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2" name="Shape 47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4263" y="2771747"/>
            <a:ext cx="1465696" cy="1317010"/>
          </a:xfrm>
          <a:prstGeom prst="rect">
            <a:avLst/>
          </a:prstGeom>
          <a:noFill/>
          <a:ln>
            <a:noFill/>
          </a:ln>
        </p:spPr>
      </p:pic>
      <p:sp>
        <p:nvSpPr>
          <p:cNvPr id="4773" name="Shape 4773"/>
          <p:cNvSpPr txBox="1"/>
          <p:nvPr/>
        </p:nvSpPr>
        <p:spPr>
          <a:xfrm>
            <a:off x="26744" y="4316381"/>
            <a:ext cx="9117349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Font typeface="Open Sans"/>
              <a:buNone/>
            </a:pPr>
            <a:r>
              <a:rPr lang="en-US" sz="2700" b="1" i="0" u="none" strike="noStrike" cap="non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app = my-app, track = canary</a:t>
            </a:r>
            <a:endParaRPr sz="1100"/>
          </a:p>
        </p:txBody>
      </p:sp>
      <p:grpSp>
        <p:nvGrpSpPr>
          <p:cNvPr id="4774" name="Shape 4774"/>
          <p:cNvGrpSpPr/>
          <p:nvPr/>
        </p:nvGrpSpPr>
        <p:grpSpPr>
          <a:xfrm>
            <a:off x="2479258" y="1517232"/>
            <a:ext cx="206619" cy="864975"/>
            <a:chOff x="1120841" y="1873126"/>
            <a:chExt cx="275420" cy="1153300"/>
          </a:xfrm>
        </p:grpSpPr>
        <p:grpSp>
          <p:nvGrpSpPr>
            <p:cNvPr id="4775" name="Shape 477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776" name="Shape 477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7" name="Shape 477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78" name="Shape 477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779" name="Shape 477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0" name="Shape 478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1" name="Shape 478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782" name="Shape 478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3" name="Shape 478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84" name="Shape 4784"/>
          <p:cNvGrpSpPr/>
          <p:nvPr/>
        </p:nvGrpSpPr>
        <p:grpSpPr>
          <a:xfrm>
            <a:off x="2479249" y="2995838"/>
            <a:ext cx="206619" cy="864975"/>
            <a:chOff x="1120841" y="1873126"/>
            <a:chExt cx="275420" cy="1153300"/>
          </a:xfrm>
        </p:grpSpPr>
        <p:grpSp>
          <p:nvGrpSpPr>
            <p:cNvPr id="4785" name="Shape 478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786" name="Shape 478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7" name="Shape 478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8" name="Shape 478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789" name="Shape 478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0" name="Shape 479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1" name="Shape 479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792" name="Shape 479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3" name="Shape 479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94" name="Shape 4794"/>
          <p:cNvGrpSpPr/>
          <p:nvPr/>
        </p:nvGrpSpPr>
        <p:grpSpPr>
          <a:xfrm>
            <a:off x="6458144" y="1477988"/>
            <a:ext cx="206619" cy="864975"/>
            <a:chOff x="1120841" y="1873126"/>
            <a:chExt cx="275420" cy="1153300"/>
          </a:xfrm>
        </p:grpSpPr>
        <p:grpSp>
          <p:nvGrpSpPr>
            <p:cNvPr id="4795" name="Shape 479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796" name="Shape 479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7" name="Shape 479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8" name="Shape 479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799" name="Shape 479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0" name="Shape 480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1" name="Shape 480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802" name="Shape 480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3" name="Shape 480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04" name="Shape 4804"/>
          <p:cNvGrpSpPr/>
          <p:nvPr/>
        </p:nvGrpSpPr>
        <p:grpSpPr>
          <a:xfrm>
            <a:off x="6458135" y="2950584"/>
            <a:ext cx="206619" cy="864975"/>
            <a:chOff x="1120841" y="1873126"/>
            <a:chExt cx="275420" cy="1153300"/>
          </a:xfrm>
        </p:grpSpPr>
        <p:grpSp>
          <p:nvGrpSpPr>
            <p:cNvPr id="4805" name="Shape 4805"/>
            <p:cNvGrpSpPr/>
            <p:nvPr/>
          </p:nvGrpSpPr>
          <p:grpSpPr>
            <a:xfrm>
              <a:off x="1120841" y="1873126"/>
              <a:ext cx="275108" cy="274619"/>
              <a:chOff x="802316" y="2728369"/>
              <a:chExt cx="239100" cy="238799"/>
            </a:xfrm>
          </p:grpSpPr>
          <p:sp>
            <p:nvSpPr>
              <p:cNvPr id="4806" name="Shape 4806"/>
              <p:cNvSpPr/>
              <p:nvPr/>
            </p:nvSpPr>
            <p:spPr>
              <a:xfrm>
                <a:off x="802316" y="2728369"/>
                <a:ext cx="239100" cy="238799"/>
              </a:xfrm>
              <a:prstGeom prst="ellipse">
                <a:avLst/>
              </a:prstGeom>
              <a:noFill/>
              <a:ln w="38100" cap="flat" cmpd="sng">
                <a:solidFill>
                  <a:srgbClr val="D844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7" name="Shape 4807"/>
              <p:cNvSpPr/>
              <p:nvPr/>
            </p:nvSpPr>
            <p:spPr>
              <a:xfrm>
                <a:off x="881833" y="2807798"/>
                <a:ext cx="80099" cy="80099"/>
              </a:xfrm>
              <a:prstGeom prst="ellipse">
                <a:avLst/>
              </a:prstGeom>
              <a:solidFill>
                <a:srgbClr val="D84437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8" name="Shape 4808"/>
            <p:cNvGrpSpPr/>
            <p:nvPr/>
          </p:nvGrpSpPr>
          <p:grpSpPr>
            <a:xfrm>
              <a:off x="1121111" y="2751812"/>
              <a:ext cx="275150" cy="274614"/>
              <a:chOff x="6538624" y="2964771"/>
              <a:chExt cx="307499" cy="306900"/>
            </a:xfrm>
          </p:grpSpPr>
          <p:sp>
            <p:nvSpPr>
              <p:cNvPr id="4809" name="Shape 4809"/>
              <p:cNvSpPr/>
              <p:nvPr/>
            </p:nvSpPr>
            <p:spPr>
              <a:xfrm>
                <a:off x="6538624" y="2964771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0" name="Shape 4810"/>
              <p:cNvSpPr/>
              <p:nvPr/>
            </p:nvSpPr>
            <p:spPr>
              <a:xfrm>
                <a:off x="6640876" y="3066854"/>
                <a:ext cx="102899" cy="102899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1" name="Shape 4811"/>
            <p:cNvGrpSpPr/>
            <p:nvPr/>
          </p:nvGrpSpPr>
          <p:grpSpPr>
            <a:xfrm>
              <a:off x="1121111" y="2309907"/>
              <a:ext cx="275150" cy="274614"/>
              <a:chOff x="6538624" y="2487676"/>
              <a:chExt cx="307499" cy="306900"/>
            </a:xfrm>
          </p:grpSpPr>
          <p:sp>
            <p:nvSpPr>
              <p:cNvPr id="4812" name="Shape 4812"/>
              <p:cNvSpPr/>
              <p:nvPr/>
            </p:nvSpPr>
            <p:spPr>
              <a:xfrm>
                <a:off x="6538624" y="2487676"/>
                <a:ext cx="307499" cy="306900"/>
              </a:xfrm>
              <a:prstGeom prst="ellipse">
                <a:avLst/>
              </a:prstGeom>
              <a:noFill/>
              <a:ln w="38100" cap="flat" cmpd="sng">
                <a:solidFill>
                  <a:srgbClr val="0099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3" name="Shape 4813"/>
              <p:cNvSpPr/>
              <p:nvPr/>
            </p:nvSpPr>
            <p:spPr>
              <a:xfrm>
                <a:off x="6640876" y="2589759"/>
                <a:ext cx="102899" cy="102899"/>
              </a:xfrm>
              <a:prstGeom prst="ellipse">
                <a:avLst/>
              </a:prstGeom>
              <a:solidFill>
                <a:srgbClr val="009925"/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14" name="Shape 4814"/>
          <p:cNvSpPr/>
          <p:nvPr/>
        </p:nvSpPr>
        <p:spPr>
          <a:xfrm>
            <a:off x="0" y="285750"/>
            <a:ext cx="2039255" cy="598950"/>
          </a:xfrm>
          <a:prstGeom prst="rect">
            <a:avLst/>
          </a:prstGeom>
          <a:solidFill>
            <a:srgbClr val="4285F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Selectors    </a:t>
            </a:r>
            <a:endParaRPr sz="1100"/>
          </a:p>
        </p:txBody>
      </p:sp>
      <p:grpSp>
        <p:nvGrpSpPr>
          <p:cNvPr id="4815" name="Shape 4815"/>
          <p:cNvGrpSpPr/>
          <p:nvPr/>
        </p:nvGrpSpPr>
        <p:grpSpPr>
          <a:xfrm flipH="1">
            <a:off x="972966" y="1477987"/>
            <a:ext cx="1401957" cy="288294"/>
            <a:chOff x="1098994" y="2601237"/>
            <a:chExt cx="1262611" cy="339900"/>
          </a:xfrm>
        </p:grpSpPr>
        <p:sp>
          <p:nvSpPr>
            <p:cNvPr id="4816" name="Shape 4816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817" name="Shape 4817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8" name="Shape 4818"/>
          <p:cNvGrpSpPr/>
          <p:nvPr/>
        </p:nvGrpSpPr>
        <p:grpSpPr>
          <a:xfrm flipH="1">
            <a:off x="972966" y="1805572"/>
            <a:ext cx="1401957" cy="288294"/>
            <a:chOff x="1098994" y="2586985"/>
            <a:chExt cx="1262611" cy="339900"/>
          </a:xfrm>
        </p:grpSpPr>
        <p:sp>
          <p:nvSpPr>
            <p:cNvPr id="4819" name="Shape 4819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stable</a:t>
              </a:r>
              <a:endParaRPr sz="1100"/>
            </a:p>
          </p:txBody>
        </p:sp>
        <p:sp>
          <p:nvSpPr>
            <p:cNvPr id="4820" name="Shape 4820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1" name="Shape 4821"/>
          <p:cNvGrpSpPr/>
          <p:nvPr/>
        </p:nvGrpSpPr>
        <p:grpSpPr>
          <a:xfrm flipH="1">
            <a:off x="972966" y="2137000"/>
            <a:ext cx="1401957" cy="288294"/>
            <a:chOff x="1098994" y="2601237"/>
            <a:chExt cx="1262611" cy="339900"/>
          </a:xfrm>
        </p:grpSpPr>
        <p:sp>
          <p:nvSpPr>
            <p:cNvPr id="4822" name="Shape 4822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823" name="Shape 4823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4" name="Shape 4824"/>
          <p:cNvGrpSpPr/>
          <p:nvPr/>
        </p:nvGrpSpPr>
        <p:grpSpPr>
          <a:xfrm flipH="1">
            <a:off x="972956" y="2956594"/>
            <a:ext cx="1401957" cy="288294"/>
            <a:chOff x="1098994" y="2601237"/>
            <a:chExt cx="1262611" cy="339900"/>
          </a:xfrm>
        </p:grpSpPr>
        <p:sp>
          <p:nvSpPr>
            <p:cNvPr id="4825" name="Shape 4825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app: my-app</a:t>
              </a:r>
              <a:endParaRPr sz="1100"/>
            </a:p>
          </p:txBody>
        </p:sp>
        <p:sp>
          <p:nvSpPr>
            <p:cNvPr id="4826" name="Shape 4826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D84437">
                <a:alpha val="10588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7" name="Shape 4827"/>
          <p:cNvGrpSpPr/>
          <p:nvPr/>
        </p:nvGrpSpPr>
        <p:grpSpPr>
          <a:xfrm flipH="1">
            <a:off x="972956" y="3284177"/>
            <a:ext cx="1401957" cy="288294"/>
            <a:chOff x="1098994" y="2586985"/>
            <a:chExt cx="1262611" cy="339900"/>
          </a:xfrm>
        </p:grpSpPr>
        <p:sp>
          <p:nvSpPr>
            <p:cNvPr id="4828" name="Shape 4828"/>
            <p:cNvSpPr/>
            <p:nvPr/>
          </p:nvSpPr>
          <p:spPr>
            <a:xfrm>
              <a:off x="1194005" y="2586985"/>
              <a:ext cx="1167600" cy="339900"/>
            </a:xfrm>
            <a:prstGeom prst="rect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track: canary</a:t>
              </a:r>
              <a:endParaRPr sz="1100"/>
            </a:p>
          </p:txBody>
        </p:sp>
        <p:sp>
          <p:nvSpPr>
            <p:cNvPr id="4829" name="Shape 4829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7BCFA9">
                <a:alpha val="42745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0" name="Shape 4830"/>
          <p:cNvGrpSpPr/>
          <p:nvPr/>
        </p:nvGrpSpPr>
        <p:grpSpPr>
          <a:xfrm flipH="1">
            <a:off x="972956" y="3615606"/>
            <a:ext cx="1401957" cy="288294"/>
            <a:chOff x="1098994" y="2601237"/>
            <a:chExt cx="1262611" cy="339900"/>
          </a:xfrm>
        </p:grpSpPr>
        <p:sp>
          <p:nvSpPr>
            <p:cNvPr id="4831" name="Shape 4831"/>
            <p:cNvSpPr/>
            <p:nvPr/>
          </p:nvSpPr>
          <p:spPr>
            <a:xfrm>
              <a:off x="1194005" y="2601237"/>
              <a:ext cx="1167600" cy="339900"/>
            </a:xfrm>
            <a:prstGeom prst="rect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pen Sans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tier: FE</a:t>
              </a:r>
              <a:endParaRPr sz="1100"/>
            </a:p>
          </p:txBody>
        </p:sp>
        <p:sp>
          <p:nvSpPr>
            <p:cNvPr id="4832" name="Shape 4832"/>
            <p:cNvSpPr/>
            <p:nvPr/>
          </p:nvSpPr>
          <p:spPr>
            <a:xfrm rot="2774261">
              <a:off x="1125303" y="2694995"/>
              <a:ext cx="137493" cy="131555"/>
            </a:xfrm>
            <a:prstGeom prst="rtTriangle">
              <a:avLst/>
            </a:prstGeom>
            <a:solidFill>
              <a:srgbClr val="A0C3FF">
                <a:alpha val="49803"/>
              </a:srgbClr>
            </a:solidFill>
            <a:ln>
              <a:noFill/>
            </a:ln>
          </p:spPr>
          <p:txBody>
            <a:bodyPr spcFirstLastPara="1" wrap="square" lIns="51450" tIns="51450" rIns="51450" bIns="5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3" name="Shape 4833"/>
          <p:cNvGrpSpPr/>
          <p:nvPr/>
        </p:nvGrpSpPr>
        <p:grpSpPr>
          <a:xfrm flipH="1">
            <a:off x="6768135" y="1436822"/>
            <a:ext cx="1401957" cy="947306"/>
            <a:chOff x="9174175" y="1818250"/>
            <a:chExt cx="1868789" cy="1263075"/>
          </a:xfrm>
        </p:grpSpPr>
        <p:grpSp>
          <p:nvGrpSpPr>
            <p:cNvPr id="4834" name="Shape 4834"/>
            <p:cNvGrpSpPr/>
            <p:nvPr/>
          </p:nvGrpSpPr>
          <p:grpSpPr>
            <a:xfrm flipH="1">
              <a:off x="9174175" y="1818250"/>
              <a:ext cx="1868789" cy="384392"/>
              <a:chOff x="1098994" y="2601237"/>
              <a:chExt cx="1262611" cy="339900"/>
            </a:xfrm>
          </p:grpSpPr>
          <p:sp>
            <p:nvSpPr>
              <p:cNvPr id="4835" name="Shape 4835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836" name="Shape 483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37" name="Shape 4837"/>
            <p:cNvGrpSpPr/>
            <p:nvPr/>
          </p:nvGrpSpPr>
          <p:grpSpPr>
            <a:xfrm flipH="1">
              <a:off x="9174175" y="2255029"/>
              <a:ext cx="1868789" cy="384392"/>
              <a:chOff x="1098994" y="2586985"/>
              <a:chExt cx="1262611" cy="339900"/>
            </a:xfrm>
          </p:grpSpPr>
          <p:sp>
            <p:nvSpPr>
              <p:cNvPr id="4838" name="Shape 4838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stable</a:t>
                </a:r>
                <a:endParaRPr sz="1100"/>
              </a:p>
            </p:txBody>
          </p:sp>
          <p:sp>
            <p:nvSpPr>
              <p:cNvPr id="4839" name="Shape 4839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0" name="Shape 4840"/>
            <p:cNvGrpSpPr/>
            <p:nvPr/>
          </p:nvGrpSpPr>
          <p:grpSpPr>
            <a:xfrm flipH="1">
              <a:off x="9174175" y="2696933"/>
              <a:ext cx="1868789" cy="384392"/>
              <a:chOff x="1098994" y="2601237"/>
              <a:chExt cx="1262611" cy="339900"/>
            </a:xfrm>
          </p:grpSpPr>
          <p:sp>
            <p:nvSpPr>
              <p:cNvPr id="4841" name="Shape 4841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842" name="Shape 4842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43" name="Shape 4843"/>
          <p:cNvGrpSpPr/>
          <p:nvPr/>
        </p:nvGrpSpPr>
        <p:grpSpPr>
          <a:xfrm flipH="1">
            <a:off x="6768135" y="2909419"/>
            <a:ext cx="1401957" cy="947306"/>
            <a:chOff x="9174161" y="4246925"/>
            <a:chExt cx="1868789" cy="1263075"/>
          </a:xfrm>
        </p:grpSpPr>
        <p:grpSp>
          <p:nvGrpSpPr>
            <p:cNvPr id="4844" name="Shape 4844"/>
            <p:cNvGrpSpPr/>
            <p:nvPr/>
          </p:nvGrpSpPr>
          <p:grpSpPr>
            <a:xfrm flipH="1">
              <a:off x="9174161" y="4246925"/>
              <a:ext cx="1868789" cy="384392"/>
              <a:chOff x="1098994" y="2601237"/>
              <a:chExt cx="1262611" cy="339900"/>
            </a:xfrm>
          </p:grpSpPr>
          <p:sp>
            <p:nvSpPr>
              <p:cNvPr id="4845" name="Shape 4845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app: my-app</a:t>
                </a:r>
                <a:endParaRPr sz="1100"/>
              </a:p>
            </p:txBody>
          </p:sp>
          <p:sp>
            <p:nvSpPr>
              <p:cNvPr id="4846" name="Shape 4846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D84437">
                  <a:alpha val="10588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7" name="Shape 4847"/>
            <p:cNvGrpSpPr/>
            <p:nvPr/>
          </p:nvGrpSpPr>
          <p:grpSpPr>
            <a:xfrm flipH="1">
              <a:off x="9174161" y="4683703"/>
              <a:ext cx="1868789" cy="384392"/>
              <a:chOff x="1098994" y="2586985"/>
              <a:chExt cx="1262611" cy="339900"/>
            </a:xfrm>
          </p:grpSpPr>
          <p:sp>
            <p:nvSpPr>
              <p:cNvPr id="4848" name="Shape 4848"/>
              <p:cNvSpPr/>
              <p:nvPr/>
            </p:nvSpPr>
            <p:spPr>
              <a:xfrm>
                <a:off x="1194005" y="2586985"/>
                <a:ext cx="1167600" cy="339900"/>
              </a:xfrm>
              <a:prstGeom prst="rect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track: canary</a:t>
                </a:r>
                <a:endParaRPr sz="1100"/>
              </a:p>
            </p:txBody>
          </p:sp>
          <p:sp>
            <p:nvSpPr>
              <p:cNvPr id="4849" name="Shape 4849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7BCFA9">
                  <a:alpha val="42745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0" name="Shape 4850"/>
            <p:cNvGrpSpPr/>
            <p:nvPr/>
          </p:nvGrpSpPr>
          <p:grpSpPr>
            <a:xfrm flipH="1">
              <a:off x="9174161" y="5125608"/>
              <a:ext cx="1868789" cy="384392"/>
              <a:chOff x="1098994" y="2601237"/>
              <a:chExt cx="1262611" cy="339900"/>
            </a:xfrm>
          </p:grpSpPr>
          <p:sp>
            <p:nvSpPr>
              <p:cNvPr id="4851" name="Shape 4851"/>
              <p:cNvSpPr/>
              <p:nvPr/>
            </p:nvSpPr>
            <p:spPr>
              <a:xfrm>
                <a:off x="1194005" y="2601237"/>
                <a:ext cx="1167600" cy="339900"/>
              </a:xfrm>
              <a:prstGeom prst="rect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Open Sans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tier: BE</a:t>
                </a:r>
                <a:endParaRPr sz="1100"/>
              </a:p>
            </p:txBody>
          </p:sp>
          <p:sp>
            <p:nvSpPr>
              <p:cNvPr id="4852" name="Shape 4852"/>
              <p:cNvSpPr/>
              <p:nvPr/>
            </p:nvSpPr>
            <p:spPr>
              <a:xfrm rot="2774261">
                <a:off x="1125303" y="2694995"/>
                <a:ext cx="137493" cy="131555"/>
              </a:xfrm>
              <a:prstGeom prst="rtTriangle">
                <a:avLst/>
              </a:prstGeom>
              <a:solidFill>
                <a:srgbClr val="A0C3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51450" tIns="51450" rIns="51450" bIns="5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8460148"/>
      </p:ext>
    </p:extLst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742950"/>
            <a:ext cx="8651790" cy="16619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First Step, add a </a:t>
            </a:r>
            <a:r>
              <a:rPr lang="en-US" sz="1800" dirty="0" smtClean="0"/>
              <a:t>label </a:t>
            </a:r>
            <a:r>
              <a:rPr lang="en-US" sz="1800" dirty="0"/>
              <a:t>or multiple labels to your nodes</a:t>
            </a:r>
            <a:r>
              <a:rPr lang="en-US" sz="18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Secondly</a:t>
            </a:r>
            <a:r>
              <a:rPr lang="en-US" sz="1800" dirty="0"/>
              <a:t>, add a pod that uses those labels: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3951"/>
            <a:ext cx="5138642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4" y="1962152"/>
            <a:ext cx="5083037" cy="3644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612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72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5200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Node Selector using labels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979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>
                <a:solidFill>
                  <a:srgbClr val="FFFFFF"/>
                </a:solidFill>
                <a:latin typeface="Trebuchet MS"/>
                <a:cs typeface="Trebuchet MS"/>
              </a:rPr>
              <a:t>Health Checks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88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387798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your application </a:t>
            </a:r>
            <a:r>
              <a:rPr lang="en-US" sz="1800" b="1" dirty="0"/>
              <a:t>malfunctions</a:t>
            </a:r>
            <a:r>
              <a:rPr lang="en-US" sz="1800" dirty="0"/>
              <a:t>, the pod &amp; container can still be running, but the application might not work anymore</a:t>
            </a:r>
            <a:r>
              <a:rPr lang="en-US" sz="1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</a:t>
            </a:r>
            <a:r>
              <a:rPr lang="en-US" sz="1800" b="1" dirty="0"/>
              <a:t>detect</a:t>
            </a:r>
            <a:r>
              <a:rPr lang="en-US" sz="1800" dirty="0"/>
              <a:t> &amp; </a:t>
            </a:r>
            <a:r>
              <a:rPr lang="en-US" sz="1800" b="1" dirty="0"/>
              <a:t>resolve</a:t>
            </a:r>
            <a:r>
              <a:rPr lang="en-US" sz="1800" dirty="0"/>
              <a:t> problems with your application, you can run </a:t>
            </a:r>
            <a:r>
              <a:rPr lang="en-US" sz="1800" b="1" dirty="0"/>
              <a:t>health checks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can run 2 different type of </a:t>
            </a:r>
            <a:r>
              <a:rPr lang="en-US" sz="1800" dirty="0" smtClean="0"/>
              <a:t>health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a </a:t>
            </a:r>
            <a:r>
              <a:rPr lang="en-US" b="1" dirty="0"/>
              <a:t>command</a:t>
            </a:r>
            <a:r>
              <a:rPr lang="en-US" dirty="0"/>
              <a:t> in the container </a:t>
            </a:r>
            <a:r>
              <a:rPr lang="en-US" b="1" dirty="0"/>
              <a:t>periodically 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Periodic checks on the a </a:t>
            </a:r>
            <a:r>
              <a:rPr lang="en-US" b="1" dirty="0"/>
              <a:t>URL</a:t>
            </a:r>
            <a:r>
              <a:rPr lang="en-US" dirty="0"/>
              <a:t> ( HTTP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Typical production application behind a load balancer should always have </a:t>
            </a:r>
            <a:r>
              <a:rPr lang="en-US" sz="1800" b="1" dirty="0"/>
              <a:t>health checks </a:t>
            </a:r>
            <a:r>
              <a:rPr lang="en-US" sz="1800" dirty="0"/>
              <a:t>implemented in some way to ensure </a:t>
            </a:r>
            <a:r>
              <a:rPr lang="en-US" sz="1800" b="1" dirty="0"/>
              <a:t>availability</a:t>
            </a:r>
            <a:r>
              <a:rPr lang="en-US" sz="1800" dirty="0"/>
              <a:t> &amp; </a:t>
            </a:r>
            <a:r>
              <a:rPr lang="en-US" sz="1800" b="1" dirty="0"/>
              <a:t>resiliency</a:t>
            </a:r>
            <a:r>
              <a:rPr lang="en-US" sz="1800" dirty="0"/>
              <a:t> of the app. </a:t>
            </a:r>
          </a:p>
        </p:txBody>
      </p:sp>
    </p:spTree>
    <p:extLst>
      <p:ext uri="{BB962C8B-B14F-4D97-AF65-F5344CB8AC3E}">
        <p14:creationId xmlns:p14="http://schemas.microsoft.com/office/powerpoint/2010/main" val="13752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742950"/>
            <a:ext cx="8651790" cy="36420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is how a health check looks like on our example container: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0355"/>
            <a:ext cx="4038600" cy="3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72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5200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Performing health checks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>
                <a:solidFill>
                  <a:srgbClr val="FFFFFF"/>
                </a:solidFill>
                <a:latin typeface="Trebuchet MS"/>
                <a:cs typeface="Trebuchet MS"/>
              </a:rPr>
              <a:t>Secrets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37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373948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Secrets provides a way in kubernetes to distribute </a:t>
            </a:r>
            <a:r>
              <a:rPr lang="en-US" sz="1800" b="1" dirty="0"/>
              <a:t>credentials</a:t>
            </a:r>
            <a:r>
              <a:rPr lang="en-US" sz="1800" dirty="0"/>
              <a:t>, </a:t>
            </a:r>
            <a:r>
              <a:rPr lang="en-US" sz="1800" b="1" dirty="0"/>
              <a:t>Keys</a:t>
            </a:r>
            <a:r>
              <a:rPr lang="en-US" sz="1800" dirty="0"/>
              <a:t>, </a:t>
            </a:r>
            <a:r>
              <a:rPr lang="en-US" sz="1800" b="1" dirty="0"/>
              <a:t>passwords</a:t>
            </a:r>
            <a:r>
              <a:rPr lang="en-US" sz="1800" dirty="0"/>
              <a:t> or "</a:t>
            </a:r>
            <a:r>
              <a:rPr lang="en-US" sz="1800" b="1" dirty="0"/>
              <a:t>secret</a:t>
            </a:r>
            <a:r>
              <a:rPr lang="en-US" sz="1800" dirty="0"/>
              <a:t>" </a:t>
            </a:r>
            <a:r>
              <a:rPr lang="en-US" sz="1800" b="1" dirty="0"/>
              <a:t>data</a:t>
            </a:r>
            <a:r>
              <a:rPr lang="en-US" sz="1800" dirty="0"/>
              <a:t> to the pods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Kubernetes itself uses this Secrets </a:t>
            </a:r>
            <a:r>
              <a:rPr lang="en-US" sz="1800" dirty="0" smtClean="0"/>
              <a:t>mechanism </a:t>
            </a:r>
            <a:r>
              <a:rPr lang="en-US" sz="1800" dirty="0"/>
              <a:t>to provide the credentials to access the internal </a:t>
            </a:r>
            <a:r>
              <a:rPr lang="en-US" sz="1800" dirty="0" smtClean="0"/>
              <a:t>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You can also use the </a:t>
            </a:r>
            <a:r>
              <a:rPr lang="en-US" sz="1800" b="1" dirty="0"/>
              <a:t>same mechanism </a:t>
            </a:r>
            <a:r>
              <a:rPr lang="en-US" sz="1800" dirty="0"/>
              <a:t>to provide secret to your </a:t>
            </a:r>
            <a:r>
              <a:rPr lang="en-US" sz="1800" dirty="0" smtClean="0"/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Secrets is one way to provide secret, native to </a:t>
            </a:r>
            <a:r>
              <a:rPr lang="en-US" sz="1800" dirty="0" smtClean="0"/>
              <a:t>Kubernetes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are still </a:t>
            </a:r>
            <a:r>
              <a:rPr lang="en-US" sz="1600" b="1" dirty="0"/>
              <a:t>other ways </a:t>
            </a:r>
            <a:r>
              <a:rPr lang="en-US" sz="1600" dirty="0"/>
              <a:t>your container can get the its secrets if you don't want to use Secrets ( </a:t>
            </a:r>
            <a:r>
              <a:rPr lang="en-US" sz="1600" dirty="0" err="1"/>
              <a:t>e.g</a:t>
            </a:r>
            <a:r>
              <a:rPr lang="en-US" sz="1600" dirty="0"/>
              <a:t> using an </a:t>
            </a:r>
            <a:r>
              <a:rPr lang="en-US" sz="1600" b="1" dirty="0"/>
              <a:t>external vault services </a:t>
            </a:r>
            <a:r>
              <a:rPr lang="en-US" sz="1600" dirty="0"/>
              <a:t>in your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8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704850"/>
            <a:ext cx="7943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37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26215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Secrets can be used in the following ways: </a:t>
            </a:r>
            <a:endParaRPr lang="en-US" sz="18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Secrets as </a:t>
            </a:r>
            <a:r>
              <a:rPr lang="en-US" sz="1600" b="1" dirty="0"/>
              <a:t>environment </a:t>
            </a:r>
            <a:r>
              <a:rPr lang="en-US" sz="1600" b="1" dirty="0" smtClean="0"/>
              <a:t>varia</a:t>
            </a:r>
            <a:r>
              <a:rPr lang="en-US" sz="1600" dirty="0" smtClean="0"/>
              <a:t>bles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secrets </a:t>
            </a:r>
            <a:r>
              <a:rPr lang="en-US" sz="1600" b="1" dirty="0"/>
              <a:t>as a file</a:t>
            </a:r>
            <a:r>
              <a:rPr lang="en-US" sz="1600" dirty="0"/>
              <a:t> in a </a:t>
            </a:r>
            <a:r>
              <a:rPr lang="en-US" sz="1600" dirty="0" smtClean="0"/>
              <a:t>pod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This </a:t>
            </a:r>
            <a:r>
              <a:rPr lang="en-US" sz="1600" dirty="0"/>
              <a:t>setup uses </a:t>
            </a:r>
            <a:r>
              <a:rPr lang="en-US" sz="1600" b="1" dirty="0"/>
              <a:t>volumes</a:t>
            </a:r>
            <a:r>
              <a:rPr lang="en-US" sz="1600" dirty="0"/>
              <a:t> to be mounted in a container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 </a:t>
            </a:r>
            <a:r>
              <a:rPr lang="en-US" sz="1600" dirty="0"/>
              <a:t>this volume you have </a:t>
            </a:r>
            <a:r>
              <a:rPr lang="en-US" sz="1600" b="1" dirty="0"/>
              <a:t>files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Can </a:t>
            </a:r>
            <a:r>
              <a:rPr lang="en-US" sz="1600" dirty="0"/>
              <a:t>be used for instance for </a:t>
            </a:r>
            <a:r>
              <a:rPr lang="en-US" sz="1600" b="1" dirty="0" err="1"/>
              <a:t>dotenv</a:t>
            </a:r>
            <a:r>
              <a:rPr lang="en-US" sz="1600" dirty="0"/>
              <a:t> files or you app can just read this file </a:t>
            </a:r>
          </a:p>
        </p:txBody>
      </p:sp>
    </p:spTree>
    <p:extLst>
      <p:ext uri="{BB962C8B-B14F-4D97-AF65-F5344CB8AC3E}">
        <p14:creationId xmlns:p14="http://schemas.microsoft.com/office/powerpoint/2010/main" val="22824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249299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generate secrets using files</a:t>
            </a:r>
            <a:r>
              <a:rPr lang="en-US" sz="18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Secret can also be an SSH Key or an SSL </a:t>
            </a:r>
            <a:r>
              <a:rPr lang="en-US" sz="1800" dirty="0" smtClean="0"/>
              <a:t>certificate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8686800" cy="906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14345"/>
            <a:ext cx="8686800" cy="34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2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457048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generate secret using </a:t>
            </a:r>
            <a:r>
              <a:rPr lang="en-US" sz="1800" dirty="0" err="1"/>
              <a:t>yaml</a:t>
            </a:r>
            <a:r>
              <a:rPr lang="en-US" sz="1800" dirty="0"/>
              <a:t> definitions: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secrets-</a:t>
            </a:r>
            <a:r>
              <a:rPr lang="en-US" sz="1800" dirty="0" err="1" smtClean="0"/>
              <a:t>db</a:t>
            </a:r>
            <a:r>
              <a:rPr lang="en-US" sz="1800" dirty="0" smtClean="0"/>
              <a:t>-</a:t>
            </a:r>
            <a:r>
              <a:rPr lang="en-US" sz="1800" dirty="0" err="1" smtClean="0"/>
              <a:t>secret.yml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After </a:t>
            </a:r>
            <a:r>
              <a:rPr lang="en-US" sz="1800" dirty="0"/>
              <a:t>creating the </a:t>
            </a:r>
            <a:r>
              <a:rPr lang="en-US" sz="1800" dirty="0" err="1"/>
              <a:t>yml</a:t>
            </a:r>
            <a:r>
              <a:rPr lang="en-US" sz="1800" dirty="0"/>
              <a:t> file, you can use kubectl create: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0" y="1733550"/>
            <a:ext cx="34671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77" y="2280236"/>
            <a:ext cx="3469612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0" y="4343400"/>
            <a:ext cx="418147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Secrets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2210" y="895350"/>
            <a:ext cx="8651790" cy="36420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You can </a:t>
            </a:r>
            <a:r>
              <a:rPr lang="en-US" sz="1800" dirty="0" smtClean="0"/>
              <a:t>create </a:t>
            </a:r>
            <a:r>
              <a:rPr lang="en-US" sz="1800" dirty="0"/>
              <a:t>a pod that expose the secret as environment </a:t>
            </a:r>
            <a:r>
              <a:rPr lang="en-US" sz="1800" dirty="0" smtClean="0"/>
              <a:t>variables: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994"/>
            <a:ext cx="430530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1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72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123110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Secrets</a:t>
            </a:r>
          </a:p>
          <a:p>
            <a:pPr>
              <a:lnSpc>
                <a:spcPct val="200000"/>
              </a:lnSpc>
            </a:pPr>
            <a:r>
              <a:rPr lang="en-US" dirty="0"/>
              <a:t>Setting up </a:t>
            </a:r>
            <a:r>
              <a:rPr lang="en-US" dirty="0" err="1"/>
              <a:t>Wordpress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3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 smtClean="0">
                <a:solidFill>
                  <a:schemeClr val="bg1"/>
                </a:solidFill>
              </a:rPr>
              <a:t>Thank You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95325"/>
            <a:ext cx="8020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4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704850"/>
            <a:ext cx="7943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30887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38175"/>
            <a:ext cx="80391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2041</Words>
  <Application>Microsoft Office PowerPoint</Application>
  <PresentationFormat>On-screen Show (16:9)</PresentationFormat>
  <Paragraphs>503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Open Sans</vt:lpstr>
      <vt:lpstr>Trebuchet MS</vt:lpstr>
      <vt:lpstr>Office Theme</vt:lpstr>
      <vt:lpstr>Kubernetes Basics</vt:lpstr>
      <vt:lpstr>Node Architecture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Scaling pods</vt:lpstr>
      <vt:lpstr>Scaling </vt:lpstr>
      <vt:lpstr>Scaling </vt:lpstr>
      <vt:lpstr>Scaling </vt:lpstr>
      <vt:lpstr>Scaling </vt:lpstr>
      <vt:lpstr>Demo Placeholder</vt:lpstr>
      <vt:lpstr>Deployments</vt:lpstr>
      <vt:lpstr>Replica Set</vt:lpstr>
      <vt:lpstr>Deployment</vt:lpstr>
      <vt:lpstr>Deployment</vt:lpstr>
      <vt:lpstr>Deployment</vt:lpstr>
      <vt:lpstr>Useful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Placeholder</vt:lpstr>
      <vt:lpstr>Services</vt:lpstr>
      <vt:lpstr>Services</vt:lpstr>
      <vt:lpstr>Services</vt:lpstr>
      <vt:lpstr>Services</vt:lpstr>
      <vt:lpstr>Services</vt:lpstr>
      <vt:lpstr>Demo Placeholder</vt:lpstr>
      <vt:lpstr>Labels</vt:lpstr>
      <vt:lpstr>Labels</vt:lpstr>
      <vt:lpstr>Labels</vt:lpstr>
      <vt:lpstr>Node 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Labels</vt:lpstr>
      <vt:lpstr>Demo Placeholder</vt:lpstr>
      <vt:lpstr>Health Checks</vt:lpstr>
      <vt:lpstr>Health Checks</vt:lpstr>
      <vt:lpstr>Health Checks</vt:lpstr>
      <vt:lpstr>Demo Placeholder</vt:lpstr>
      <vt:lpstr>Secrets</vt:lpstr>
      <vt:lpstr>Secrets</vt:lpstr>
      <vt:lpstr>Secrets</vt:lpstr>
      <vt:lpstr>Secrets</vt:lpstr>
      <vt:lpstr>Secrets</vt:lpstr>
      <vt:lpstr>Using Secrets</vt:lpstr>
      <vt:lpstr>Demo Placeholder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OpenShift</dc:title>
  <cp:lastModifiedBy>Amit Kumar</cp:lastModifiedBy>
  <cp:revision>49</cp:revision>
  <dcterms:created xsi:type="dcterms:W3CDTF">2018-02-05T11:29:38Z</dcterms:created>
  <dcterms:modified xsi:type="dcterms:W3CDTF">2018-06-19T03:51:48Z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2018-02-05T00:00:00Z</vt:filetime>
  </property>
</Properties>
</file>