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99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4" r:id="rId17"/>
    <p:sldId id="265" r:id="rId18"/>
    <p:sldId id="266" r:id="rId19"/>
    <p:sldId id="267" r:id="rId20"/>
    <p:sldId id="302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21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21548" y="3260552"/>
            <a:ext cx="317418" cy="317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21548" y="3728720"/>
            <a:ext cx="317418" cy="317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21548" y="4196887"/>
            <a:ext cx="317418" cy="31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722126" y="3260552"/>
            <a:ext cx="317411" cy="31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722126" y="3728720"/>
            <a:ext cx="317411" cy="317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9305" y="1947735"/>
            <a:ext cx="54253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77226"/>
            <a:ext cx="9144000" cy="2160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42249" y="258229"/>
            <a:ext cx="7259497" cy="4391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76200" y="-45720"/>
            <a:ext cx="9601200" cy="55130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2210" y="199021"/>
            <a:ext cx="815957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606" y="1122743"/>
            <a:ext cx="7992786" cy="253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2319110"/>
            <a:ext cx="4767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43" dirty="0">
                <a:solidFill>
                  <a:schemeClr val="bg1"/>
                </a:solidFill>
              </a:rPr>
              <a:t>I</a:t>
            </a:r>
            <a:r>
              <a:rPr lang="en-US" sz="3200" spc="43" dirty="0" smtClean="0">
                <a:solidFill>
                  <a:schemeClr val="bg1"/>
                </a:solidFill>
              </a:rPr>
              <a:t>ntroduction </a:t>
            </a:r>
            <a:r>
              <a:rPr lang="en-US" sz="3200" spc="43" dirty="0">
                <a:solidFill>
                  <a:schemeClr val="bg1"/>
                </a:solidFill>
              </a:rPr>
              <a:t>to OpenShift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638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89" y="521924"/>
            <a:ext cx="6467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VIRTUAL </a:t>
            </a:r>
            <a:r>
              <a:rPr spc="-90" dirty="0"/>
              <a:t>MACHINES </a:t>
            </a:r>
            <a:r>
              <a:rPr spc="-40" dirty="0"/>
              <a:t>AND</a:t>
            </a:r>
            <a:r>
              <a:rPr spc="-295" dirty="0"/>
              <a:t> </a:t>
            </a:r>
            <a:r>
              <a:rPr spc="-100" dirty="0"/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2905" y="1397333"/>
            <a:ext cx="1691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VIRTUAL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MACHINES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9811" y="1397333"/>
            <a:ext cx="1129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CONTAINERS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861" y="4015055"/>
            <a:ext cx="23088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61035" marR="5080" indent="-648970">
              <a:lnSpc>
                <a:spcPts val="1650"/>
              </a:lnSpc>
              <a:spcBef>
                <a:spcPts val="180"/>
              </a:spcBef>
            </a:pPr>
            <a:r>
              <a:rPr lang="en-US" sz="1400" spc="40" dirty="0">
                <a:latin typeface="Arial"/>
                <a:cs typeface="Arial"/>
              </a:rPr>
              <a:t>V</a:t>
            </a:r>
            <a:r>
              <a:rPr sz="1400" spc="40" dirty="0" smtClean="0">
                <a:latin typeface="Arial"/>
                <a:cs typeface="Arial"/>
              </a:rPr>
              <a:t>irtual </a:t>
            </a:r>
            <a:r>
              <a:rPr sz="1400" spc="-5" dirty="0">
                <a:latin typeface="Arial"/>
                <a:cs typeface="Arial"/>
              </a:rPr>
              <a:t>machines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isolated  </a:t>
            </a:r>
            <a:r>
              <a:rPr sz="1400" spc="-20" dirty="0">
                <a:latin typeface="Arial"/>
                <a:cs typeface="Arial"/>
              </a:rPr>
              <a:t>apps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not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2029" y="4015055"/>
            <a:ext cx="183896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6230" marR="5080" indent="-304165">
              <a:lnSpc>
                <a:spcPts val="1650"/>
              </a:lnSpc>
              <a:spcBef>
                <a:spcPts val="180"/>
              </a:spcBef>
            </a:pPr>
            <a:r>
              <a:rPr sz="1400" spc="15" dirty="0">
                <a:latin typeface="Arial"/>
                <a:cs typeface="Arial"/>
              </a:rPr>
              <a:t>containers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19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isolated  </a:t>
            </a:r>
            <a:r>
              <a:rPr sz="1400" spc="-25" dirty="0">
                <a:latin typeface="Arial"/>
                <a:cs typeface="Arial"/>
              </a:rPr>
              <a:t>so </a:t>
            </a:r>
            <a:r>
              <a:rPr sz="1400" dirty="0">
                <a:latin typeface="Arial"/>
                <a:cs typeface="Arial"/>
              </a:rPr>
              <a:t>are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2389" y="1877446"/>
          <a:ext cx="2436494" cy="1964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645"/>
                <a:gridCol w="603249"/>
                <a:gridCol w="603250"/>
                <a:gridCol w="641350"/>
              </a:tblGrid>
              <a:tr h="286385">
                <a:tc gridSpan="4"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00" spc="-20" dirty="0">
                          <a:solidFill>
                            <a:srgbClr val="1F114D"/>
                          </a:solidFill>
                          <a:latin typeface="Arial"/>
                          <a:cs typeface="Arial"/>
                        </a:rPr>
                        <a:t>VM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solidFill>
                      <a:srgbClr val="B3A7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305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7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3875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7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38751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7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38751C"/>
                    </a:solidFill>
                  </a:tcPr>
                </a:tc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7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38751C"/>
                    </a:solidFill>
                  </a:tcPr>
                </a:tc>
              </a:tr>
              <a:tr h="39624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90575">
                        <a:lnSpc>
                          <a:spcPct val="100000"/>
                        </a:lnSpc>
                      </a:pPr>
                      <a:r>
                        <a:rPr sz="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</a:t>
                      </a:r>
                      <a:r>
                        <a:rPr sz="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Dependencies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155D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3525">
                <a:tc gridSpan="4"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8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Kernel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D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8862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0165" algn="ctr">
                        <a:lnSpc>
                          <a:spcPct val="100000"/>
                        </a:lnSpc>
                      </a:pPr>
                      <a:r>
                        <a:rPr sz="9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Hypervisor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56870">
                <a:tc gridSpan="4"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Hardware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6666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129814" y="3128543"/>
            <a:ext cx="2491740" cy="716280"/>
          </a:xfrm>
          <a:custGeom>
            <a:avLst/>
            <a:gdLst/>
            <a:ahLst/>
            <a:cxnLst/>
            <a:rect l="l" t="t" r="r" b="b"/>
            <a:pathLst>
              <a:path w="2491740" h="716279">
                <a:moveTo>
                  <a:pt x="0" y="0"/>
                </a:moveTo>
                <a:lnTo>
                  <a:pt x="2491495" y="0"/>
                </a:lnTo>
                <a:lnTo>
                  <a:pt x="2491495" y="716098"/>
                </a:lnTo>
                <a:lnTo>
                  <a:pt x="0" y="7160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7239" y="3402648"/>
            <a:ext cx="509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9814" y="2846794"/>
            <a:ext cx="2491740" cy="260350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8419" rIns="0" bIns="0" rtlCol="0">
            <a:spAutoFit/>
          </a:bodyPr>
          <a:lstStyle/>
          <a:p>
            <a:pPr marL="638810">
              <a:lnSpc>
                <a:spcPct val="100000"/>
              </a:lnSpc>
              <a:spcBef>
                <a:spcPts val="459"/>
              </a:spcBef>
            </a:pP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Container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9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(Kernel)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9814" y="1877446"/>
            <a:ext cx="604520" cy="948055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819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645"/>
              </a:spcBef>
            </a:pPr>
            <a:r>
              <a:rPr sz="7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700">
              <a:latin typeface="Arial"/>
              <a:cs typeface="Arial"/>
            </a:endParaRPr>
          </a:p>
          <a:p>
            <a:pPr marL="162560" marR="151765" indent="71755">
              <a:lnSpc>
                <a:spcPct val="309400"/>
              </a:lnSpc>
              <a:spcBef>
                <a:spcPts val="46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App 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8863" y="1877446"/>
            <a:ext cx="604520" cy="948055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819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645"/>
              </a:spcBef>
            </a:pPr>
            <a:r>
              <a:rPr sz="7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700">
              <a:latin typeface="Arial"/>
              <a:cs typeface="Arial"/>
            </a:endParaRPr>
          </a:p>
          <a:p>
            <a:pPr marL="162560" marR="151765" indent="71755">
              <a:lnSpc>
                <a:spcPct val="309400"/>
              </a:lnSpc>
              <a:spcBef>
                <a:spcPts val="46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App 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87937" y="1877446"/>
            <a:ext cx="604520" cy="948055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819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645"/>
              </a:spcBef>
            </a:pPr>
            <a:r>
              <a:rPr sz="7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700">
              <a:latin typeface="Arial"/>
              <a:cs typeface="Arial"/>
            </a:endParaRPr>
          </a:p>
          <a:p>
            <a:pPr marL="162560" marR="151765" indent="71755">
              <a:lnSpc>
                <a:spcPct val="309400"/>
              </a:lnSpc>
              <a:spcBef>
                <a:spcPts val="46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App  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6986" y="1877446"/>
            <a:ext cx="604520" cy="948055"/>
          </a:xfrm>
          <a:prstGeom prst="rect">
            <a:avLst/>
          </a:prstGeom>
          <a:solidFill>
            <a:srgbClr val="93C37C"/>
          </a:solidFill>
        </p:spPr>
        <p:txBody>
          <a:bodyPr vert="horz" wrap="square" lIns="0" tIns="8191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645"/>
              </a:spcBef>
            </a:pPr>
            <a:r>
              <a:rPr sz="7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8610" y="2243570"/>
            <a:ext cx="484505" cy="248285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730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75"/>
              </a:spcBef>
            </a:pPr>
            <a:r>
              <a:rPr sz="600" spc="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8610" y="2526520"/>
            <a:ext cx="484505" cy="248285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7302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75"/>
              </a:spcBef>
            </a:pPr>
            <a:r>
              <a:rPr sz="600" spc="-3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deps</a:t>
            </a:r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86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5489" y="2581394"/>
            <a:ext cx="1506855" cy="360045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9842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775"/>
              </a:spcBef>
            </a:pP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Container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5489" y="1295234"/>
            <a:ext cx="1506855" cy="1257935"/>
          </a:xfrm>
          <a:custGeom>
            <a:avLst/>
            <a:gdLst/>
            <a:ahLst/>
            <a:cxnLst/>
            <a:rect l="l" t="t" r="r" b="b"/>
            <a:pathLst>
              <a:path w="1506854" h="1257935">
                <a:moveTo>
                  <a:pt x="0" y="0"/>
                </a:moveTo>
                <a:lnTo>
                  <a:pt x="1506297" y="0"/>
                </a:lnTo>
                <a:lnTo>
                  <a:pt x="1506297" y="1257585"/>
                </a:lnTo>
                <a:lnTo>
                  <a:pt x="0" y="1257585"/>
                </a:lnTo>
                <a:lnTo>
                  <a:pt x="0" y="0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8590" y="1363180"/>
            <a:ext cx="5734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9988" y="1698311"/>
            <a:ext cx="1377315" cy="360045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08585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855"/>
              </a:spcBef>
            </a:pP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988" y="2122310"/>
            <a:ext cx="1377315" cy="360045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0858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855"/>
              </a:spcBef>
            </a:pP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6371" y="1295262"/>
            <a:ext cx="1506855" cy="1645920"/>
          </a:xfrm>
          <a:custGeom>
            <a:avLst/>
            <a:gdLst/>
            <a:ahLst/>
            <a:cxnLst/>
            <a:rect l="l" t="t" r="r" b="b"/>
            <a:pathLst>
              <a:path w="1506854" h="1645920">
                <a:moveTo>
                  <a:pt x="0" y="0"/>
                </a:moveTo>
                <a:lnTo>
                  <a:pt x="1506297" y="0"/>
                </a:lnTo>
                <a:lnTo>
                  <a:pt x="1506297" y="1645806"/>
                </a:lnTo>
                <a:lnTo>
                  <a:pt x="0" y="1645806"/>
                </a:lnTo>
                <a:lnTo>
                  <a:pt x="0" y="0"/>
                </a:lnTo>
                <a:close/>
              </a:path>
            </a:pathLst>
          </a:custGeom>
          <a:solidFill>
            <a:srgbClr val="B3A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35320" y="1716874"/>
            <a:ext cx="1328420" cy="356870"/>
          </a:xfrm>
          <a:custGeom>
            <a:avLst/>
            <a:gdLst/>
            <a:ahLst/>
            <a:cxnLst/>
            <a:rect l="l" t="t" r="r" b="b"/>
            <a:pathLst>
              <a:path w="1328420" h="356869">
                <a:moveTo>
                  <a:pt x="0" y="0"/>
                </a:moveTo>
                <a:lnTo>
                  <a:pt x="1328397" y="0"/>
                </a:lnTo>
                <a:lnTo>
                  <a:pt x="1328397" y="356391"/>
                </a:lnTo>
                <a:lnTo>
                  <a:pt x="0" y="356391"/>
                </a:lnTo>
                <a:lnTo>
                  <a:pt x="0" y="0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5320" y="2107063"/>
            <a:ext cx="1328420" cy="356870"/>
          </a:xfrm>
          <a:custGeom>
            <a:avLst/>
            <a:gdLst/>
            <a:ahLst/>
            <a:cxnLst/>
            <a:rect l="l" t="t" r="r" b="b"/>
            <a:pathLst>
              <a:path w="1328420" h="356869">
                <a:moveTo>
                  <a:pt x="0" y="0"/>
                </a:moveTo>
                <a:lnTo>
                  <a:pt x="1328397" y="0"/>
                </a:lnTo>
                <a:lnTo>
                  <a:pt x="1328397" y="356389"/>
                </a:lnTo>
                <a:lnTo>
                  <a:pt x="0" y="356389"/>
                </a:lnTo>
                <a:lnTo>
                  <a:pt x="0" y="0"/>
                </a:lnTo>
                <a:close/>
              </a:path>
            </a:pathLst>
          </a:custGeom>
          <a:solidFill>
            <a:srgbClr val="155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5320" y="2500445"/>
            <a:ext cx="1328420" cy="356870"/>
          </a:xfrm>
          <a:custGeom>
            <a:avLst/>
            <a:gdLst/>
            <a:ahLst/>
            <a:cxnLst/>
            <a:rect l="l" t="t" r="r" b="b"/>
            <a:pathLst>
              <a:path w="1328420" h="356869">
                <a:moveTo>
                  <a:pt x="0" y="0"/>
                </a:moveTo>
                <a:lnTo>
                  <a:pt x="1328397" y="0"/>
                </a:lnTo>
                <a:lnTo>
                  <a:pt x="1328397" y="356374"/>
                </a:lnTo>
                <a:lnTo>
                  <a:pt x="0" y="356374"/>
                </a:lnTo>
                <a:lnTo>
                  <a:pt x="0" y="0"/>
                </a:lnTo>
                <a:close/>
              </a:path>
            </a:pathLst>
          </a:custGeom>
          <a:solidFill>
            <a:srgbClr val="155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46371" y="1363209"/>
            <a:ext cx="150685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00"/>
              </a:spcBef>
            </a:pPr>
            <a:r>
              <a:rPr sz="1000" spc="25" dirty="0">
                <a:solidFill>
                  <a:srgbClr val="1F114D"/>
                </a:solidFill>
                <a:latin typeface="Arial"/>
                <a:cs typeface="Arial"/>
              </a:rPr>
              <a:t>Virtual</a:t>
            </a:r>
            <a:r>
              <a:rPr sz="1000" spc="-135" dirty="0">
                <a:solidFill>
                  <a:srgbClr val="1F114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14D"/>
                </a:solidFill>
                <a:latin typeface="Arial"/>
                <a:cs typeface="Arial"/>
              </a:rPr>
              <a:t>Machine</a:t>
            </a:r>
            <a:endParaRPr sz="1000">
              <a:latin typeface="Arial"/>
              <a:cs typeface="Arial"/>
            </a:endParaRPr>
          </a:p>
          <a:p>
            <a:pPr marL="290195" marR="282575" indent="170815">
              <a:lnSpc>
                <a:spcPct val="285600"/>
              </a:lnSpc>
              <a:spcBef>
                <a:spcPts val="320"/>
              </a:spcBef>
            </a:pP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dependencies 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9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VIRTUAL </a:t>
            </a:r>
            <a:r>
              <a:rPr spc="-90" dirty="0"/>
              <a:t>MACHINES </a:t>
            </a:r>
            <a:r>
              <a:rPr spc="-40" dirty="0"/>
              <a:t>AND</a:t>
            </a:r>
            <a:r>
              <a:rPr spc="-295" dirty="0"/>
              <a:t> </a:t>
            </a:r>
            <a:r>
              <a:rPr spc="-100" dirty="0"/>
              <a:t>CONTAINERS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60399" y="3129454"/>
            <a:ext cx="196723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3400">
              <a:lnSpc>
                <a:spcPct val="113300"/>
              </a:lnSpc>
              <a:spcBef>
                <a:spcPts val="100"/>
              </a:spcBef>
            </a:pPr>
            <a:r>
              <a:rPr sz="1600" spc="-40" dirty="0">
                <a:latin typeface="Arial"/>
                <a:cs typeface="Arial"/>
              </a:rPr>
              <a:t>VM </a:t>
            </a:r>
            <a:r>
              <a:rPr sz="1600" spc="20" dirty="0">
                <a:latin typeface="Arial"/>
                <a:cs typeface="Arial"/>
              </a:rPr>
              <a:t>Isolation  </a:t>
            </a:r>
            <a:r>
              <a:rPr sz="1600" spc="5" dirty="0">
                <a:latin typeface="Arial"/>
                <a:cs typeface="Arial"/>
              </a:rPr>
              <a:t>Complete </a:t>
            </a:r>
            <a:r>
              <a:rPr sz="1600" spc="-95" dirty="0">
                <a:latin typeface="Arial"/>
                <a:cs typeface="Arial"/>
              </a:rPr>
              <a:t>OS  </a:t>
            </a:r>
            <a:r>
              <a:rPr sz="1600" spc="30" dirty="0">
                <a:latin typeface="Arial"/>
                <a:cs typeface="Arial"/>
              </a:rPr>
              <a:t>Static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Compute  </a:t>
            </a:r>
            <a:r>
              <a:rPr sz="1600" spc="30" dirty="0">
                <a:latin typeface="Arial"/>
                <a:cs typeface="Arial"/>
              </a:rPr>
              <a:t>Static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Memory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Arial"/>
                <a:cs typeface="Arial"/>
              </a:rPr>
              <a:t>High </a:t>
            </a:r>
            <a:r>
              <a:rPr sz="1600" spc="-15" dirty="0">
                <a:latin typeface="Arial"/>
                <a:cs typeface="Arial"/>
              </a:rPr>
              <a:t>Resource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Usage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0694" y="3223068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9" y="62824"/>
                </a:moveTo>
                <a:lnTo>
                  <a:pt x="0" y="62824"/>
                </a:lnTo>
                <a:lnTo>
                  <a:pt x="0" y="0"/>
                </a:lnTo>
                <a:lnTo>
                  <a:pt x="59129" y="0"/>
                </a:lnTo>
                <a:lnTo>
                  <a:pt x="59129" y="62824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87881" y="3315455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54" y="0"/>
                </a:lnTo>
              </a:path>
            </a:pathLst>
          </a:custGeom>
          <a:ln w="59124">
            <a:solidFill>
              <a:srgbClr val="3F9C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0694" y="3345018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9" y="62799"/>
                </a:moveTo>
                <a:lnTo>
                  <a:pt x="0" y="62799"/>
                </a:lnTo>
                <a:lnTo>
                  <a:pt x="0" y="0"/>
                </a:lnTo>
                <a:lnTo>
                  <a:pt x="59129" y="0"/>
                </a:lnTo>
                <a:lnTo>
                  <a:pt x="59129" y="62799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7881" y="3592305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54" y="0"/>
                </a:lnTo>
              </a:path>
            </a:pathLst>
          </a:custGeom>
          <a:ln w="591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7881" y="3869167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54" y="0"/>
                </a:lnTo>
              </a:path>
            </a:pathLst>
          </a:custGeom>
          <a:ln w="59149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7881" y="414602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54" y="0"/>
                </a:lnTo>
              </a:path>
            </a:pathLst>
          </a:custGeom>
          <a:ln w="591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7881" y="442287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54" y="0"/>
                </a:lnTo>
              </a:path>
            </a:pathLst>
          </a:custGeom>
          <a:ln w="591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04185" y="3129454"/>
            <a:ext cx="1917064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10" dirty="0">
                <a:latin typeface="Arial"/>
                <a:cs typeface="Arial"/>
              </a:rPr>
              <a:t>Container </a:t>
            </a:r>
            <a:r>
              <a:rPr sz="1600" spc="20" dirty="0">
                <a:latin typeface="Arial"/>
                <a:cs typeface="Arial"/>
              </a:rPr>
              <a:t>Isolation  </a:t>
            </a:r>
            <a:r>
              <a:rPr sz="1600" spc="-15" dirty="0">
                <a:latin typeface="Arial"/>
                <a:cs typeface="Arial"/>
              </a:rPr>
              <a:t>Shared </a:t>
            </a:r>
            <a:r>
              <a:rPr sz="1600" spc="15" dirty="0">
                <a:latin typeface="Arial"/>
                <a:cs typeface="Arial"/>
              </a:rPr>
              <a:t>Kernel  </a:t>
            </a:r>
            <a:r>
              <a:rPr sz="1600" spc="20" dirty="0">
                <a:latin typeface="Arial"/>
                <a:cs typeface="Arial"/>
              </a:rPr>
              <a:t>Burstable </a:t>
            </a:r>
            <a:r>
              <a:rPr sz="1600" spc="5" dirty="0">
                <a:latin typeface="Arial"/>
                <a:cs typeface="Arial"/>
              </a:rPr>
              <a:t>Compute  </a:t>
            </a:r>
            <a:r>
              <a:rPr sz="1600" spc="20" dirty="0">
                <a:latin typeface="Arial"/>
                <a:cs typeface="Arial"/>
              </a:rPr>
              <a:t>Burstable </a:t>
            </a:r>
            <a:r>
              <a:rPr sz="1600" spc="10" dirty="0">
                <a:latin typeface="Arial"/>
                <a:cs typeface="Arial"/>
              </a:rPr>
              <a:t>Memory  </a:t>
            </a:r>
            <a:r>
              <a:rPr sz="1600" spc="-5" dirty="0">
                <a:latin typeface="Arial"/>
                <a:cs typeface="Arial"/>
              </a:rPr>
              <a:t>Low </a:t>
            </a:r>
            <a:r>
              <a:rPr sz="1600" spc="-15" dirty="0">
                <a:latin typeface="Arial"/>
                <a:cs typeface="Arial"/>
              </a:rPr>
              <a:t>Resource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Usage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94289" y="3511668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799"/>
                </a:moveTo>
                <a:lnTo>
                  <a:pt x="0" y="62799"/>
                </a:lnTo>
                <a:lnTo>
                  <a:pt x="0" y="0"/>
                </a:lnTo>
                <a:lnTo>
                  <a:pt x="59124" y="0"/>
                </a:lnTo>
                <a:lnTo>
                  <a:pt x="59124" y="62799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31464" y="3604030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49" y="0"/>
                </a:lnTo>
              </a:path>
            </a:pathLst>
          </a:custGeom>
          <a:ln w="59124">
            <a:solidFill>
              <a:srgbClr val="3F9C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94289" y="3633592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824"/>
                </a:moveTo>
                <a:lnTo>
                  <a:pt x="0" y="62824"/>
                </a:lnTo>
                <a:lnTo>
                  <a:pt x="0" y="0"/>
                </a:lnTo>
                <a:lnTo>
                  <a:pt x="59124" y="0"/>
                </a:lnTo>
                <a:lnTo>
                  <a:pt x="59124" y="62824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4289" y="3237668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799"/>
                </a:moveTo>
                <a:lnTo>
                  <a:pt x="0" y="62799"/>
                </a:lnTo>
                <a:lnTo>
                  <a:pt x="0" y="0"/>
                </a:lnTo>
                <a:lnTo>
                  <a:pt x="59124" y="0"/>
                </a:lnTo>
                <a:lnTo>
                  <a:pt x="59124" y="62799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1464" y="3330030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49" y="0"/>
                </a:lnTo>
              </a:path>
            </a:pathLst>
          </a:custGeom>
          <a:ln w="59124">
            <a:solidFill>
              <a:srgbClr val="3F9C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4289" y="3359593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824"/>
                </a:moveTo>
                <a:lnTo>
                  <a:pt x="0" y="62824"/>
                </a:lnTo>
                <a:lnTo>
                  <a:pt x="0" y="0"/>
                </a:lnTo>
                <a:lnTo>
                  <a:pt x="59124" y="0"/>
                </a:lnTo>
                <a:lnTo>
                  <a:pt x="59124" y="62824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94289" y="4059642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824"/>
                </a:moveTo>
                <a:lnTo>
                  <a:pt x="0" y="62824"/>
                </a:lnTo>
                <a:lnTo>
                  <a:pt x="0" y="0"/>
                </a:lnTo>
                <a:lnTo>
                  <a:pt x="59124" y="0"/>
                </a:lnTo>
                <a:lnTo>
                  <a:pt x="59124" y="62824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31464" y="415202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49" y="0"/>
                </a:lnTo>
              </a:path>
            </a:pathLst>
          </a:custGeom>
          <a:ln w="59124">
            <a:solidFill>
              <a:srgbClr val="3F9C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4289" y="4181591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799"/>
                </a:moveTo>
                <a:lnTo>
                  <a:pt x="0" y="62799"/>
                </a:lnTo>
                <a:lnTo>
                  <a:pt x="0" y="0"/>
                </a:lnTo>
                <a:lnTo>
                  <a:pt x="59124" y="0"/>
                </a:lnTo>
                <a:lnTo>
                  <a:pt x="59124" y="62799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4289" y="3785642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824"/>
                </a:moveTo>
                <a:lnTo>
                  <a:pt x="0" y="62824"/>
                </a:lnTo>
                <a:lnTo>
                  <a:pt x="0" y="0"/>
                </a:lnTo>
                <a:lnTo>
                  <a:pt x="59124" y="0"/>
                </a:lnTo>
                <a:lnTo>
                  <a:pt x="59124" y="62824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31464" y="387802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49" y="0"/>
                </a:lnTo>
              </a:path>
            </a:pathLst>
          </a:custGeom>
          <a:ln w="59124">
            <a:solidFill>
              <a:srgbClr val="3F9C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94289" y="3907592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824"/>
                </a:moveTo>
                <a:lnTo>
                  <a:pt x="0" y="62824"/>
                </a:lnTo>
                <a:lnTo>
                  <a:pt x="0" y="0"/>
                </a:lnTo>
                <a:lnTo>
                  <a:pt x="59124" y="0"/>
                </a:lnTo>
                <a:lnTo>
                  <a:pt x="59124" y="62824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94289" y="4333641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824"/>
                </a:moveTo>
                <a:lnTo>
                  <a:pt x="0" y="62824"/>
                </a:lnTo>
                <a:lnTo>
                  <a:pt x="0" y="0"/>
                </a:lnTo>
                <a:lnTo>
                  <a:pt x="59124" y="0"/>
                </a:lnTo>
                <a:lnTo>
                  <a:pt x="59124" y="62824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31464" y="4426028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749" y="0"/>
                </a:lnTo>
              </a:path>
            </a:pathLst>
          </a:custGeom>
          <a:ln w="59124">
            <a:solidFill>
              <a:srgbClr val="3F9C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94289" y="4455591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89" h="62864">
                <a:moveTo>
                  <a:pt x="59124" y="62799"/>
                </a:moveTo>
                <a:lnTo>
                  <a:pt x="0" y="62799"/>
                </a:lnTo>
                <a:lnTo>
                  <a:pt x="0" y="0"/>
                </a:lnTo>
                <a:lnTo>
                  <a:pt x="59124" y="0"/>
                </a:lnTo>
                <a:lnTo>
                  <a:pt x="59124" y="62799"/>
                </a:lnTo>
                <a:close/>
              </a:path>
            </a:pathLst>
          </a:custGeom>
          <a:solidFill>
            <a:srgbClr val="3F9C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9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600200" y="1428565"/>
            <a:ext cx="5955102" cy="235321"/>
          </a:xfrm>
          <a:prstGeom prst="rect">
            <a:avLst/>
          </a:prstGeom>
          <a:solidFill>
            <a:srgbClr val="B3A7D6"/>
          </a:solidFill>
        </p:spPr>
        <p:txBody>
          <a:bodyPr vert="horz" wrap="square" lIns="0" tIns="8064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635"/>
              </a:spcBef>
              <a:tabLst>
                <a:tab pos="4921885" algn="l"/>
              </a:tabLst>
            </a:pPr>
            <a:r>
              <a:rPr sz="1000" spc="25" dirty="0">
                <a:solidFill>
                  <a:srgbClr val="1F114D"/>
                </a:solidFill>
                <a:latin typeface="Arial"/>
                <a:cs typeface="Arial"/>
              </a:rPr>
              <a:t>Virtual</a:t>
            </a:r>
            <a:r>
              <a:rPr sz="1000" spc="-45" dirty="0">
                <a:solidFill>
                  <a:srgbClr val="1F114D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1F114D"/>
                </a:solidFill>
                <a:latin typeface="Arial"/>
                <a:cs typeface="Arial"/>
              </a:rPr>
              <a:t>Machine	</a:t>
            </a:r>
            <a:r>
              <a:rPr sz="10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6" name="object 5"/>
          <p:cNvSpPr/>
          <p:nvPr/>
        </p:nvSpPr>
        <p:spPr>
          <a:xfrm>
            <a:off x="1629967" y="1819973"/>
            <a:ext cx="1456574" cy="1578690"/>
          </a:xfrm>
          <a:custGeom>
            <a:avLst/>
            <a:gdLst/>
            <a:ahLst/>
            <a:cxnLst/>
            <a:rect l="l" t="t" r="r" b="b"/>
            <a:pathLst>
              <a:path w="1506854" h="1257935">
                <a:moveTo>
                  <a:pt x="0" y="0"/>
                </a:moveTo>
                <a:lnTo>
                  <a:pt x="1506297" y="0"/>
                </a:lnTo>
                <a:lnTo>
                  <a:pt x="1506297" y="1257597"/>
                </a:lnTo>
                <a:lnTo>
                  <a:pt x="0" y="1257597"/>
                </a:lnTo>
                <a:lnTo>
                  <a:pt x="0" y="0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89" y="521924"/>
            <a:ext cx="6467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VIRTUAL </a:t>
            </a:r>
            <a:r>
              <a:rPr spc="-90" dirty="0"/>
              <a:t>MACHINES </a:t>
            </a:r>
            <a:r>
              <a:rPr spc="-40" dirty="0"/>
              <a:t>AND</a:t>
            </a:r>
            <a:r>
              <a:rPr spc="-295" dirty="0"/>
              <a:t> </a:t>
            </a:r>
            <a:r>
              <a:rPr spc="-100" dirty="0"/>
              <a:t>CONTAINERS</a:t>
            </a:r>
          </a:p>
        </p:txBody>
      </p:sp>
      <p:sp>
        <p:nvSpPr>
          <p:cNvPr id="3" name="object 3"/>
          <p:cNvSpPr/>
          <p:nvPr/>
        </p:nvSpPr>
        <p:spPr>
          <a:xfrm>
            <a:off x="7634684" y="1759913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8651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4363" y="3038618"/>
            <a:ext cx="1506855" cy="360045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98425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775"/>
              </a:spcBef>
            </a:pP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Container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4363" y="1832798"/>
            <a:ext cx="1506855" cy="1148677"/>
          </a:xfrm>
          <a:custGeom>
            <a:avLst/>
            <a:gdLst/>
            <a:ahLst/>
            <a:cxnLst/>
            <a:rect l="l" t="t" r="r" b="b"/>
            <a:pathLst>
              <a:path w="1506854" h="1257935">
                <a:moveTo>
                  <a:pt x="0" y="0"/>
                </a:moveTo>
                <a:lnTo>
                  <a:pt x="1506297" y="0"/>
                </a:lnTo>
                <a:lnTo>
                  <a:pt x="1506297" y="1257597"/>
                </a:lnTo>
                <a:lnTo>
                  <a:pt x="0" y="1257597"/>
                </a:lnTo>
                <a:lnTo>
                  <a:pt x="0" y="0"/>
                </a:lnTo>
                <a:close/>
              </a:path>
            </a:pathLst>
          </a:custGeom>
          <a:solidFill>
            <a:srgbClr val="93C3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18862" y="2155523"/>
            <a:ext cx="1377315" cy="360045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08585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855"/>
              </a:spcBef>
            </a:pP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8862" y="2579519"/>
            <a:ext cx="1377315" cy="360045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0858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855"/>
              </a:spcBef>
            </a:pP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3007" y="2257067"/>
            <a:ext cx="333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Dev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34684" y="3824592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8651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4684" y="3022893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4">
                <a:moveTo>
                  <a:pt x="8651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82073" y="3269563"/>
            <a:ext cx="535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"/>
                <a:cs typeface="Arial"/>
              </a:rPr>
              <a:t>IT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4363" y="3426893"/>
            <a:ext cx="1506855" cy="393700"/>
          </a:xfrm>
          <a:prstGeom prst="rect">
            <a:avLst/>
          </a:prstGeom>
          <a:solidFill>
            <a:srgbClr val="666666"/>
          </a:solidFill>
        </p:spPr>
        <p:txBody>
          <a:bodyPr vert="horz" wrap="square" lIns="0" tIns="11557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10"/>
              </a:spcBef>
            </a:pP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4044" y="2174073"/>
            <a:ext cx="1328420" cy="356870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10668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840"/>
              </a:spcBef>
            </a:pP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4044" y="2564269"/>
            <a:ext cx="1328420" cy="393700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840"/>
              </a:spcBef>
            </a:pP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4044" y="2957644"/>
            <a:ext cx="1328420" cy="356870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10668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84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130" y="2519861"/>
            <a:ext cx="1098550" cy="40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0"/>
              </a:lnSpc>
              <a:spcBef>
                <a:spcPts val="100"/>
              </a:spcBef>
            </a:pPr>
            <a:r>
              <a:rPr sz="1400" spc="-15" dirty="0">
                <a:latin typeface="Arial"/>
                <a:cs typeface="Arial"/>
              </a:rPr>
              <a:t>IT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Ops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10"/>
              </a:lnSpc>
            </a:pPr>
            <a:r>
              <a:rPr sz="1100" spc="-5" dirty="0">
                <a:latin typeface="Arial"/>
                <a:cs typeface="Arial"/>
              </a:rPr>
              <a:t>(and </a:t>
            </a:r>
            <a:r>
              <a:rPr sz="1100" spc="-30" dirty="0">
                <a:latin typeface="Arial"/>
                <a:cs typeface="Arial"/>
              </a:rPr>
              <a:t>Dev, </a:t>
            </a:r>
            <a:r>
              <a:rPr sz="1100" spc="30" dirty="0">
                <a:latin typeface="Arial"/>
                <a:cs typeface="Arial"/>
              </a:rPr>
              <a:t>sort</a:t>
            </a:r>
            <a:r>
              <a:rPr sz="1100" spc="-1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of)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5101" y="3426893"/>
            <a:ext cx="1506855" cy="393700"/>
          </a:xfrm>
          <a:prstGeom prst="rect">
            <a:avLst/>
          </a:prstGeom>
          <a:solidFill>
            <a:srgbClr val="666666"/>
          </a:solidFill>
        </p:spPr>
        <p:txBody>
          <a:bodyPr vert="horz" wrap="square" lIns="0" tIns="11557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10"/>
              </a:spcBef>
            </a:pP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9336" y="1759901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5">
                <a:moveTo>
                  <a:pt x="8651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9336" y="3824592"/>
            <a:ext cx="865505" cy="0"/>
          </a:xfrm>
          <a:custGeom>
            <a:avLst/>
            <a:gdLst/>
            <a:ahLst/>
            <a:cxnLst/>
            <a:rect l="l" t="t" r="r" b="b"/>
            <a:pathLst>
              <a:path w="865505">
                <a:moveTo>
                  <a:pt x="865198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80387" y="2274771"/>
            <a:ext cx="240284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latin typeface="Arial"/>
                <a:cs typeface="Arial"/>
              </a:rPr>
              <a:t>Clear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ownership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boundary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between </a:t>
            </a:r>
            <a:r>
              <a:rPr sz="1600" spc="-25" dirty="0">
                <a:latin typeface="Arial"/>
                <a:cs typeface="Arial"/>
              </a:rPr>
              <a:t>Dev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-15" dirty="0">
                <a:latin typeface="Arial"/>
                <a:cs typeface="Arial"/>
              </a:rPr>
              <a:t>IT </a:t>
            </a:r>
            <a:r>
              <a:rPr sz="1600" spc="-40" dirty="0">
                <a:latin typeface="Arial"/>
                <a:cs typeface="Arial"/>
              </a:rPr>
              <a:t>Ops  </a:t>
            </a:r>
            <a:r>
              <a:rPr sz="1600" spc="15" dirty="0">
                <a:latin typeface="Arial"/>
                <a:cs typeface="Arial"/>
              </a:rPr>
              <a:t>drives </a:t>
            </a:r>
            <a:r>
              <a:rPr sz="1600" spc="-35" dirty="0">
                <a:latin typeface="Arial"/>
                <a:cs typeface="Arial"/>
              </a:rPr>
              <a:t>DevOps </a:t>
            </a:r>
            <a:r>
              <a:rPr sz="1600" spc="20" dirty="0">
                <a:latin typeface="Arial"/>
                <a:cs typeface="Arial"/>
              </a:rPr>
              <a:t>adoption  </a:t>
            </a:r>
            <a:r>
              <a:rPr sz="1600" spc="-10" dirty="0">
                <a:latin typeface="Arial"/>
                <a:cs typeface="Arial"/>
              </a:rPr>
              <a:t>and </a:t>
            </a:r>
            <a:r>
              <a:rPr sz="1600" spc="25" dirty="0">
                <a:latin typeface="Arial"/>
                <a:cs typeface="Arial"/>
              </a:rPr>
              <a:t>fosters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agility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76038" y="4191725"/>
            <a:ext cx="1040130" cy="38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400"/>
              </a:lnSpc>
              <a:spcBef>
                <a:spcPts val="100"/>
              </a:spcBef>
            </a:pPr>
            <a:r>
              <a:rPr sz="800" spc="10" dirty="0">
                <a:latin typeface="Arial"/>
                <a:cs typeface="Arial"/>
              </a:rPr>
              <a:t>Optimized </a:t>
            </a:r>
            <a:r>
              <a:rPr sz="800" spc="30" dirty="0">
                <a:latin typeface="Arial"/>
                <a:cs typeface="Arial"/>
              </a:rPr>
              <a:t>for</a:t>
            </a:r>
            <a:r>
              <a:rPr sz="800" spc="-13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stability  </a:t>
            </a:r>
            <a:r>
              <a:rPr sz="800" spc="10" dirty="0">
                <a:latin typeface="Arial"/>
                <a:cs typeface="Arial"/>
              </a:rPr>
              <a:t>Optimized </a:t>
            </a:r>
            <a:r>
              <a:rPr sz="800" spc="30" dirty="0">
                <a:latin typeface="Arial"/>
                <a:cs typeface="Arial"/>
              </a:rPr>
              <a:t>for</a:t>
            </a:r>
            <a:r>
              <a:rPr sz="800" spc="-105" dirty="0">
                <a:latin typeface="Arial"/>
                <a:cs typeface="Arial"/>
              </a:rPr>
              <a:t> </a:t>
            </a:r>
            <a:r>
              <a:rPr sz="800" spc="20" dirty="0">
                <a:latin typeface="Arial"/>
                <a:cs typeface="Arial"/>
              </a:rPr>
              <a:t>agility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12167" y="427559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0"/>
                </a:moveTo>
                <a:lnTo>
                  <a:pt x="130499" y="0"/>
                </a:lnTo>
                <a:lnTo>
                  <a:pt x="130499" y="130499"/>
                </a:lnTo>
                <a:lnTo>
                  <a:pt x="0" y="130499"/>
                </a:lnTo>
                <a:lnTo>
                  <a:pt x="0" y="0"/>
                </a:lnTo>
                <a:close/>
              </a:path>
            </a:pathLst>
          </a:custGeom>
          <a:solidFill>
            <a:srgbClr val="155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2167" y="4453116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0" y="0"/>
                </a:moveTo>
                <a:lnTo>
                  <a:pt x="130499" y="0"/>
                </a:lnTo>
                <a:lnTo>
                  <a:pt x="130499" y="130499"/>
                </a:lnTo>
                <a:lnTo>
                  <a:pt x="0" y="130499"/>
                </a:lnTo>
                <a:lnTo>
                  <a:pt x="0" y="0"/>
                </a:lnTo>
                <a:close/>
              </a:path>
            </a:pathLst>
          </a:custGeom>
          <a:solidFill>
            <a:srgbClr val="38751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77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5897" y="1442774"/>
            <a:ext cx="585470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720" marR="5080" indent="-287655">
              <a:lnSpc>
                <a:spcPct val="100699"/>
              </a:lnSpc>
              <a:spcBef>
                <a:spcPts val="85"/>
              </a:spcBef>
            </a:pPr>
            <a:r>
              <a:rPr sz="1800" spc="45" dirty="0">
                <a:latin typeface="Arial"/>
                <a:cs typeface="Arial"/>
              </a:rPr>
              <a:t>Virtual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machines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CC0000"/>
                </a:solidFill>
                <a:latin typeface="Arial"/>
                <a:cs typeface="Arial"/>
              </a:rPr>
              <a:t>NOT</a:t>
            </a:r>
            <a:r>
              <a:rPr sz="1800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portable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across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hypervisor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and  </a:t>
            </a:r>
            <a:r>
              <a:rPr sz="1800" spc="5" dirty="0">
                <a:latin typeface="Arial"/>
                <a:cs typeface="Arial"/>
              </a:rPr>
              <a:t>do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5" dirty="0">
                <a:solidFill>
                  <a:srgbClr val="CC0000"/>
                </a:solidFill>
                <a:latin typeface="Arial"/>
                <a:cs typeface="Arial"/>
              </a:rPr>
              <a:t>NOT</a:t>
            </a:r>
            <a:r>
              <a:rPr sz="1800" spc="-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provide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portable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packaging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for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731" y="521924"/>
            <a:ext cx="6173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APPLICATION </a:t>
            </a:r>
            <a:r>
              <a:rPr spc="-55" dirty="0"/>
              <a:t>PORTABILITY </a:t>
            </a:r>
            <a:r>
              <a:rPr spc="-105" dirty="0"/>
              <a:t>WITH</a:t>
            </a:r>
            <a:r>
              <a:rPr spc="-290" dirty="0"/>
              <a:t> </a:t>
            </a:r>
            <a:r>
              <a:rPr spc="-65" dirty="0"/>
              <a:t>VM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49341" y="2689694"/>
            <a:ext cx="1098550" cy="1020444"/>
          </a:xfrm>
          <a:prstGeom prst="rect">
            <a:avLst/>
          </a:prstGeom>
          <a:solidFill>
            <a:srgbClr val="B3A7D6"/>
          </a:solidFill>
        </p:spPr>
        <p:txBody>
          <a:bodyPr vert="horz" wrap="square" lIns="0" tIns="8128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640"/>
              </a:spcBef>
            </a:pPr>
            <a:r>
              <a:rPr sz="800" spc="-20" dirty="0">
                <a:solidFill>
                  <a:srgbClr val="1F114D"/>
                </a:solidFill>
                <a:latin typeface="Arial"/>
                <a:cs typeface="Arial"/>
              </a:rPr>
              <a:t>VM </a:t>
            </a:r>
            <a:r>
              <a:rPr sz="800" spc="-5" dirty="0">
                <a:solidFill>
                  <a:srgbClr val="1F114D"/>
                </a:solidFill>
                <a:latin typeface="Arial"/>
                <a:cs typeface="Arial"/>
              </a:rPr>
              <a:t>Type</a:t>
            </a:r>
            <a:r>
              <a:rPr sz="800" spc="-65" dirty="0">
                <a:solidFill>
                  <a:srgbClr val="1F114D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1F114D"/>
                </a:solidFill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3841" y="2951044"/>
            <a:ext cx="965200" cy="220979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5461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430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3841" y="3192918"/>
            <a:ext cx="965200" cy="220979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461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430"/>
              </a:spcBef>
            </a:pP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3841" y="3436768"/>
            <a:ext cx="965200" cy="201295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461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430"/>
              </a:spcBef>
            </a:pP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6454" y="37386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87" y="0"/>
                </a:lnTo>
                <a:lnTo>
                  <a:pt x="109798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96454" y="40753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BARE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METAL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02244" y="3883017"/>
            <a:ext cx="286399" cy="114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2213" y="37386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97" y="0"/>
                </a:lnTo>
                <a:lnTo>
                  <a:pt x="109799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02213" y="40753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9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1838" y="3843638"/>
            <a:ext cx="278749" cy="1930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5085" y="37386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97" y="0"/>
                </a:lnTo>
                <a:lnTo>
                  <a:pt x="109799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55085" y="40753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64709" y="3843638"/>
            <a:ext cx="278766" cy="1930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49341" y="37386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97" y="0"/>
                </a:lnTo>
                <a:lnTo>
                  <a:pt x="109799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9341" y="40753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VIRTUALIZATION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55141" y="3872117"/>
            <a:ext cx="286399" cy="136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3573" y="37386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97" y="0"/>
                </a:lnTo>
                <a:lnTo>
                  <a:pt x="109799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43573" y="40753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LAPTOP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65672" y="3847017"/>
            <a:ext cx="253799" cy="186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96454" y="3025693"/>
            <a:ext cx="1098550" cy="214629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5143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405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96454" y="3260618"/>
            <a:ext cx="1098550" cy="214629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143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405"/>
              </a:spcBef>
            </a:pP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6454" y="3497443"/>
            <a:ext cx="1098550" cy="214629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143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405"/>
              </a:spcBef>
            </a:pP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02213" y="2689694"/>
            <a:ext cx="1098550" cy="1020444"/>
          </a:xfrm>
          <a:prstGeom prst="rect">
            <a:avLst/>
          </a:prstGeom>
          <a:solidFill>
            <a:srgbClr val="A1C3C8"/>
          </a:solidFill>
        </p:spPr>
        <p:txBody>
          <a:bodyPr vert="horz" wrap="square" lIns="0" tIns="8128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640"/>
              </a:spcBef>
            </a:pPr>
            <a:r>
              <a:rPr sz="800" spc="-20" dirty="0">
                <a:solidFill>
                  <a:srgbClr val="1F114D"/>
                </a:solidFill>
                <a:latin typeface="Arial"/>
                <a:cs typeface="Arial"/>
              </a:rPr>
              <a:t>VM </a:t>
            </a:r>
            <a:r>
              <a:rPr sz="800" spc="-5" dirty="0">
                <a:solidFill>
                  <a:srgbClr val="1F114D"/>
                </a:solidFill>
                <a:latin typeface="Arial"/>
                <a:cs typeface="Arial"/>
              </a:rPr>
              <a:t>Type</a:t>
            </a:r>
            <a:r>
              <a:rPr sz="800" spc="-65" dirty="0">
                <a:solidFill>
                  <a:srgbClr val="1F114D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1F114D"/>
                </a:solidFill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67038" y="2951044"/>
            <a:ext cx="965200" cy="220979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5461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430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67038" y="3192918"/>
            <a:ext cx="965200" cy="220979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461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430"/>
              </a:spcBef>
            </a:pP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67038" y="3436768"/>
            <a:ext cx="965200" cy="201295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461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430"/>
              </a:spcBef>
            </a:pP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55085" y="2689694"/>
            <a:ext cx="1098550" cy="1020444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81280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640"/>
              </a:spcBef>
            </a:pPr>
            <a:r>
              <a:rPr sz="800" spc="-20" dirty="0">
                <a:solidFill>
                  <a:srgbClr val="1F114D"/>
                </a:solidFill>
                <a:latin typeface="Arial"/>
                <a:cs typeface="Arial"/>
              </a:rPr>
              <a:t>VM </a:t>
            </a:r>
            <a:r>
              <a:rPr sz="800" spc="-5" dirty="0">
                <a:solidFill>
                  <a:srgbClr val="1F114D"/>
                </a:solidFill>
                <a:latin typeface="Arial"/>
                <a:cs typeface="Arial"/>
              </a:rPr>
              <a:t>Type</a:t>
            </a:r>
            <a:r>
              <a:rPr sz="800" spc="-65" dirty="0">
                <a:solidFill>
                  <a:srgbClr val="1F114D"/>
                </a:solidFill>
                <a:latin typeface="Arial"/>
                <a:cs typeface="Arial"/>
              </a:rPr>
              <a:t> </a:t>
            </a:r>
            <a:r>
              <a:rPr sz="800" spc="30" dirty="0">
                <a:solidFill>
                  <a:srgbClr val="1F114D"/>
                </a:solidFill>
                <a:latin typeface="Arial"/>
                <a:cs typeface="Arial"/>
              </a:rPr>
              <a:t>Z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20210" y="2951044"/>
            <a:ext cx="965200" cy="220979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5461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430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20210" y="3192918"/>
            <a:ext cx="965200" cy="220979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461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430"/>
              </a:spcBef>
            </a:pP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20210" y="3436768"/>
            <a:ext cx="965200" cy="201295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461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430"/>
              </a:spcBef>
            </a:pP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3573" y="2689694"/>
            <a:ext cx="1098550" cy="1020444"/>
          </a:xfrm>
          <a:prstGeom prst="rect">
            <a:avLst/>
          </a:prstGeom>
          <a:solidFill>
            <a:srgbClr val="B3A7D6"/>
          </a:solidFill>
        </p:spPr>
        <p:txBody>
          <a:bodyPr vert="horz" wrap="square" lIns="0" tIns="8128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640"/>
              </a:spcBef>
            </a:pPr>
            <a:r>
              <a:rPr sz="800" spc="-10" dirty="0">
                <a:solidFill>
                  <a:srgbClr val="1F114D"/>
                </a:solidFill>
                <a:latin typeface="Arial"/>
                <a:cs typeface="Arial"/>
              </a:rPr>
              <a:t>Guest</a:t>
            </a:r>
            <a:r>
              <a:rPr sz="800" spc="-40" dirty="0">
                <a:solidFill>
                  <a:srgbClr val="1F114D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F114D"/>
                </a:solidFill>
                <a:latin typeface="Arial"/>
                <a:cs typeface="Arial"/>
              </a:rPr>
              <a:t>VM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1540" y="2951044"/>
            <a:ext cx="965200" cy="220979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5461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430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1540" y="3192918"/>
            <a:ext cx="965200" cy="220979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461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430"/>
              </a:spcBef>
            </a:pP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1540" y="3436768"/>
            <a:ext cx="965200" cy="220979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5461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430"/>
              </a:spcBef>
            </a:pP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3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48" y="521924"/>
            <a:ext cx="7862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APPLICATION </a:t>
            </a:r>
            <a:r>
              <a:rPr spc="-55" dirty="0"/>
              <a:t>PORTABILITY </a:t>
            </a:r>
            <a:r>
              <a:rPr spc="-105" dirty="0"/>
              <a:t>WITH</a:t>
            </a:r>
            <a:r>
              <a:rPr spc="-275" dirty="0"/>
              <a:t> </a:t>
            </a:r>
            <a:r>
              <a:rPr spc="-100" dirty="0"/>
              <a:t>CONTAINERS</a:t>
            </a:r>
          </a:p>
        </p:txBody>
      </p:sp>
      <p:sp>
        <p:nvSpPr>
          <p:cNvPr id="3" name="object 3"/>
          <p:cNvSpPr/>
          <p:nvPr/>
        </p:nvSpPr>
        <p:spPr>
          <a:xfrm>
            <a:off x="943573" y="38910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97" y="0"/>
                </a:lnTo>
                <a:lnTo>
                  <a:pt x="109799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3573" y="42277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LAPTOP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5672" y="3999417"/>
            <a:ext cx="253799" cy="18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3573" y="2617544"/>
            <a:ext cx="1098550" cy="708660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8128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640"/>
              </a:spcBef>
            </a:pPr>
            <a:r>
              <a:rPr sz="8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800">
              <a:latin typeface="Arial"/>
              <a:cs typeface="Arial"/>
            </a:endParaRPr>
          </a:p>
          <a:p>
            <a:pPr marL="206375" marR="194310" indent="117475">
              <a:lnSpc>
                <a:spcPct val="196500"/>
              </a:lnSpc>
              <a:spcBef>
                <a:spcPts val="40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3573" y="3657117"/>
            <a:ext cx="1098550" cy="214629"/>
          </a:xfrm>
          <a:prstGeom prst="rect">
            <a:avLst/>
          </a:prstGeom>
          <a:solidFill>
            <a:srgbClr val="8E7CC3"/>
          </a:solidFill>
        </p:spPr>
        <p:txBody>
          <a:bodyPr vert="horz" wrap="square" lIns="0" tIns="5143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405"/>
              </a:spcBef>
            </a:pPr>
            <a:r>
              <a:rPr sz="700" spc="-5" dirty="0">
                <a:solidFill>
                  <a:srgbClr val="1F114D"/>
                </a:solidFill>
                <a:latin typeface="Arial"/>
                <a:cs typeface="Arial"/>
              </a:rPr>
              <a:t>Guest</a:t>
            </a:r>
            <a:r>
              <a:rPr sz="700" spc="-35" dirty="0">
                <a:solidFill>
                  <a:srgbClr val="1F114D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1F114D"/>
                </a:solidFill>
                <a:latin typeface="Arial"/>
                <a:cs typeface="Arial"/>
              </a:rPr>
              <a:t>VM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573" y="3424868"/>
            <a:ext cx="1098550" cy="214629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RHEL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6454" y="38910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87" y="0"/>
                </a:lnTo>
                <a:lnTo>
                  <a:pt x="109798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96454" y="42277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BARE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METAL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2244" y="4035416"/>
            <a:ext cx="286399" cy="114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6752" y="2617544"/>
            <a:ext cx="1098550" cy="708660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8128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640"/>
              </a:spcBef>
            </a:pPr>
            <a:r>
              <a:rPr sz="8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800">
              <a:latin typeface="Arial"/>
              <a:cs typeface="Arial"/>
            </a:endParaRPr>
          </a:p>
          <a:p>
            <a:pPr marL="206375" marR="194310" indent="117475">
              <a:lnSpc>
                <a:spcPct val="196500"/>
              </a:lnSpc>
              <a:spcBef>
                <a:spcPts val="40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6454" y="3424868"/>
            <a:ext cx="1098550" cy="447040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RHEL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49341" y="38910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97" y="0"/>
                </a:lnTo>
                <a:lnTo>
                  <a:pt x="109799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49341" y="42277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VIRTUALIZATION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5141" y="4024516"/>
            <a:ext cx="286399" cy="136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49967" y="2617544"/>
            <a:ext cx="1098550" cy="708660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8128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640"/>
              </a:spcBef>
            </a:pPr>
            <a:r>
              <a:rPr sz="8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800">
              <a:latin typeface="Arial"/>
              <a:cs typeface="Arial"/>
            </a:endParaRPr>
          </a:p>
          <a:p>
            <a:pPr marL="206375" marR="194310" indent="117475">
              <a:lnSpc>
                <a:spcPct val="196500"/>
              </a:lnSpc>
              <a:spcBef>
                <a:spcPts val="40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9341" y="3658242"/>
            <a:ext cx="1098550" cy="214629"/>
          </a:xfrm>
          <a:prstGeom prst="rect">
            <a:avLst/>
          </a:prstGeom>
          <a:solidFill>
            <a:srgbClr val="8E7CC3"/>
          </a:solidFill>
        </p:spPr>
        <p:txBody>
          <a:bodyPr vert="horz" wrap="square" lIns="0" tIns="5143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405"/>
              </a:spcBef>
            </a:pPr>
            <a:r>
              <a:rPr sz="700" spc="15" dirty="0">
                <a:solidFill>
                  <a:srgbClr val="1F114D"/>
                </a:solidFill>
                <a:latin typeface="Arial"/>
                <a:cs typeface="Arial"/>
              </a:rPr>
              <a:t>Virtual</a:t>
            </a:r>
            <a:r>
              <a:rPr sz="700" spc="-40" dirty="0">
                <a:solidFill>
                  <a:srgbClr val="1F114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1F114D"/>
                </a:solidFill>
                <a:latin typeface="Arial"/>
                <a:cs typeface="Arial"/>
              </a:rPr>
              <a:t>Machine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9341" y="3424868"/>
            <a:ext cx="1098550" cy="214629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RHEL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02213" y="38910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97" y="0"/>
                </a:lnTo>
                <a:lnTo>
                  <a:pt x="109799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02213" y="42277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r>
              <a:rPr sz="9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11838" y="3996038"/>
            <a:ext cx="278749" cy="193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03963" y="2617544"/>
            <a:ext cx="1098550" cy="708660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8128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640"/>
              </a:spcBef>
            </a:pPr>
            <a:r>
              <a:rPr sz="8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800">
              <a:latin typeface="Arial"/>
              <a:cs typeface="Arial"/>
            </a:endParaRPr>
          </a:p>
          <a:p>
            <a:pPr marL="206375" marR="194310" indent="117475">
              <a:lnSpc>
                <a:spcPct val="196500"/>
              </a:lnSpc>
              <a:spcBef>
                <a:spcPts val="40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02213" y="3658242"/>
            <a:ext cx="1098550" cy="214629"/>
          </a:xfrm>
          <a:prstGeom prst="rect">
            <a:avLst/>
          </a:prstGeom>
          <a:solidFill>
            <a:srgbClr val="A1C3C8"/>
          </a:solidFill>
        </p:spPr>
        <p:txBody>
          <a:bodyPr vert="horz" wrap="square" lIns="0" tIns="508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400"/>
              </a:spcBef>
            </a:pPr>
            <a:r>
              <a:rPr sz="700" spc="15" dirty="0">
                <a:solidFill>
                  <a:srgbClr val="0B343D"/>
                </a:solidFill>
                <a:latin typeface="Arial"/>
                <a:cs typeface="Arial"/>
              </a:rPr>
              <a:t>Virtual</a:t>
            </a:r>
            <a:r>
              <a:rPr sz="700" spc="-40" dirty="0">
                <a:solidFill>
                  <a:srgbClr val="0B343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0B343D"/>
                </a:solidFill>
                <a:latin typeface="Arial"/>
                <a:cs typeface="Arial"/>
              </a:rPr>
              <a:t>Machine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02213" y="3424868"/>
            <a:ext cx="1098550" cy="214629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RHEL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55085" y="3891067"/>
            <a:ext cx="1098550" cy="573405"/>
          </a:xfrm>
          <a:custGeom>
            <a:avLst/>
            <a:gdLst/>
            <a:ahLst/>
            <a:cxnLst/>
            <a:rect l="l" t="t" r="r" b="b"/>
            <a:pathLst>
              <a:path w="1098550" h="573404">
                <a:moveTo>
                  <a:pt x="0" y="0"/>
                </a:moveTo>
                <a:lnTo>
                  <a:pt x="1097997" y="0"/>
                </a:lnTo>
                <a:lnTo>
                  <a:pt x="1097997" y="572998"/>
                </a:lnTo>
                <a:lnTo>
                  <a:pt x="0" y="572998"/>
                </a:lnTo>
                <a:lnTo>
                  <a:pt x="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55085" y="4227721"/>
            <a:ext cx="1098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564709" y="3996038"/>
            <a:ext cx="278766" cy="1930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58735" y="2617544"/>
            <a:ext cx="1098550" cy="708660"/>
          </a:xfrm>
          <a:prstGeom prst="rect">
            <a:avLst/>
          </a:prstGeom>
          <a:solidFill>
            <a:srgbClr val="38751C"/>
          </a:solidFill>
        </p:spPr>
        <p:txBody>
          <a:bodyPr vert="horz" wrap="square" lIns="0" tIns="8128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640"/>
              </a:spcBef>
            </a:pPr>
            <a:r>
              <a:rPr sz="800" spc="5" dirty="0">
                <a:solidFill>
                  <a:srgbClr val="264D12"/>
                </a:solidFill>
                <a:latin typeface="Arial"/>
                <a:cs typeface="Arial"/>
              </a:rPr>
              <a:t>Container</a:t>
            </a:r>
            <a:endParaRPr sz="800">
              <a:latin typeface="Arial"/>
              <a:cs typeface="Arial"/>
            </a:endParaRPr>
          </a:p>
          <a:p>
            <a:pPr marL="206375" marR="194310" indent="117475">
              <a:lnSpc>
                <a:spcPct val="196500"/>
              </a:lnSpc>
              <a:spcBef>
                <a:spcPts val="40"/>
              </a:spcBef>
            </a:pPr>
            <a:r>
              <a:rPr sz="700" spc="10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700" spc="-4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7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dependencies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55085" y="3657142"/>
            <a:ext cx="1098550" cy="214629"/>
          </a:xfrm>
          <a:prstGeom prst="rect">
            <a:avLst/>
          </a:prstGeom>
          <a:solidFill>
            <a:srgbClr val="F9CA9C"/>
          </a:solidFill>
        </p:spPr>
        <p:txBody>
          <a:bodyPr vert="horz" wrap="square" lIns="0" tIns="508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400"/>
              </a:spcBef>
            </a:pPr>
            <a:r>
              <a:rPr sz="700" spc="15" dirty="0">
                <a:solidFill>
                  <a:srgbClr val="773F04"/>
                </a:solidFill>
                <a:latin typeface="Arial"/>
                <a:cs typeface="Arial"/>
              </a:rPr>
              <a:t>Virtual</a:t>
            </a:r>
            <a:r>
              <a:rPr sz="700" spc="-40" dirty="0">
                <a:solidFill>
                  <a:srgbClr val="773F04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773F04"/>
                </a:solidFill>
                <a:latin typeface="Arial"/>
                <a:cs typeface="Arial"/>
              </a:rPr>
              <a:t>Machine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55085" y="3424868"/>
            <a:ext cx="1098550" cy="214629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5143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05"/>
              </a:spcBef>
            </a:pP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RHEL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04172" y="1442774"/>
            <a:ext cx="51784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66825" marR="5080" indent="-1254760">
              <a:lnSpc>
                <a:spcPct val="100699"/>
              </a:lnSpc>
              <a:spcBef>
                <a:spcPts val="85"/>
              </a:spcBef>
            </a:pPr>
            <a:r>
              <a:rPr sz="1800" spc="20" dirty="0">
                <a:latin typeface="Arial"/>
                <a:cs typeface="Arial"/>
              </a:rPr>
              <a:t>Linux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Containers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+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RHEL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=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Guaranteed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Portability  </a:t>
            </a:r>
            <a:r>
              <a:rPr sz="1800" dirty="0">
                <a:latin typeface="Arial"/>
                <a:cs typeface="Arial"/>
              </a:rPr>
              <a:t>Across </a:t>
            </a:r>
            <a:r>
              <a:rPr sz="1800" spc="25" dirty="0">
                <a:latin typeface="Arial"/>
                <a:cs typeface="Arial"/>
              </a:rPr>
              <a:t>Any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Infrastructure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44098" y="3376118"/>
            <a:ext cx="7319009" cy="0"/>
          </a:xfrm>
          <a:custGeom>
            <a:avLst/>
            <a:gdLst/>
            <a:ahLst/>
            <a:cxnLst/>
            <a:rect l="l" t="t" r="r" b="b"/>
            <a:pathLst>
              <a:path w="7319009">
                <a:moveTo>
                  <a:pt x="0" y="0"/>
                </a:moveTo>
                <a:lnTo>
                  <a:pt x="7318785" y="0"/>
                </a:lnTo>
              </a:path>
            </a:pathLst>
          </a:custGeom>
          <a:ln w="9524">
            <a:solidFill>
              <a:srgbClr val="66666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8487" y="1927653"/>
            <a:ext cx="1802130" cy="1805939"/>
          </a:xfrm>
          <a:custGeom>
            <a:avLst/>
            <a:gdLst/>
            <a:ahLst/>
            <a:cxnLst/>
            <a:rect l="l" t="t" r="r" b="b"/>
            <a:pathLst>
              <a:path w="1802129" h="1805939">
                <a:moveTo>
                  <a:pt x="0" y="0"/>
                </a:moveTo>
                <a:lnTo>
                  <a:pt x="1802096" y="0"/>
                </a:lnTo>
                <a:lnTo>
                  <a:pt x="1802096" y="1805388"/>
                </a:lnTo>
                <a:lnTo>
                  <a:pt x="0" y="180538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0997" y="3260668"/>
            <a:ext cx="1673225" cy="397510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919"/>
              </a:spcBef>
            </a:pP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8197" y="2816344"/>
            <a:ext cx="1673225" cy="397510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446405">
              <a:lnSpc>
                <a:spcPct val="100000"/>
              </a:lnSpc>
              <a:spcBef>
                <a:spcPts val="919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5396" y="2371995"/>
            <a:ext cx="1673225" cy="397510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919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2595" y="1927658"/>
            <a:ext cx="1673225" cy="397510"/>
          </a:xfrm>
          <a:prstGeom prst="rect">
            <a:avLst/>
          </a:prstGeom>
          <a:solidFill>
            <a:srgbClr val="155D80"/>
          </a:solidFill>
        </p:spPr>
        <p:txBody>
          <a:bodyPr vert="horz" wrap="square" lIns="0" tIns="116839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919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7295" y="2081945"/>
            <a:ext cx="223492" cy="224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9861" y="2526244"/>
            <a:ext cx="223492" cy="22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0725" y="2970594"/>
            <a:ext cx="223492" cy="224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293962" y="1998160"/>
          <a:ext cx="1673225" cy="166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3225"/>
              </a:tblGrid>
              <a:tr h="408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0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6839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155D80"/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Java </a:t>
                      </a:r>
                      <a:r>
                        <a:rPr sz="10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155D80"/>
                    </a:solidFill>
                  </a:tcPr>
                </a:tc>
              </a:tr>
              <a:tr h="421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Update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Layer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155D80"/>
                    </a:solidFill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Base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RHEL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T w="28575">
                      <a:solidFill>
                        <a:srgbClr val="FFFFFF"/>
                      </a:solidFill>
                      <a:prstDash val="solid"/>
                    </a:lnT>
                    <a:solidFill>
                      <a:srgbClr val="155D80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4577490" y="2668694"/>
            <a:ext cx="794385" cy="397510"/>
          </a:xfrm>
          <a:custGeom>
            <a:avLst/>
            <a:gdLst/>
            <a:ahLst/>
            <a:cxnLst/>
            <a:rect l="l" t="t" r="r" b="b"/>
            <a:pathLst>
              <a:path w="794385" h="397510">
                <a:moveTo>
                  <a:pt x="595348" y="396899"/>
                </a:moveTo>
                <a:lnTo>
                  <a:pt x="595348" y="297674"/>
                </a:lnTo>
                <a:lnTo>
                  <a:pt x="0" y="297674"/>
                </a:lnTo>
                <a:lnTo>
                  <a:pt x="0" y="99224"/>
                </a:lnTo>
                <a:lnTo>
                  <a:pt x="595348" y="99224"/>
                </a:lnTo>
                <a:lnTo>
                  <a:pt x="595348" y="0"/>
                </a:lnTo>
                <a:lnTo>
                  <a:pt x="793798" y="198449"/>
                </a:lnTo>
                <a:lnTo>
                  <a:pt x="595348" y="396899"/>
                </a:lnTo>
                <a:close/>
              </a:path>
            </a:pathLst>
          </a:custGeom>
          <a:solidFill>
            <a:srgbClr val="0E8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6123" y="4032086"/>
            <a:ext cx="1919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Arial"/>
                <a:cs typeface="Arial"/>
              </a:rPr>
              <a:t>Container </a:t>
            </a:r>
            <a:r>
              <a:rPr sz="1400" spc="-10" dirty="0">
                <a:latin typeface="Arial"/>
                <a:cs typeface="Arial"/>
              </a:rPr>
              <a:t>Image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1213" y="4032086"/>
            <a:ext cx="206946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Example </a:t>
            </a:r>
            <a:r>
              <a:rPr sz="1400" spc="10" dirty="0">
                <a:latin typeface="Arial"/>
                <a:cs typeface="Arial"/>
              </a:rPr>
              <a:t>Container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670262" y="245700"/>
            <a:ext cx="5804535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9734" marR="5080" indent="-407670">
              <a:lnSpc>
                <a:spcPct val="100400"/>
              </a:lnSpc>
              <a:spcBef>
                <a:spcPts val="85"/>
              </a:spcBef>
            </a:pPr>
            <a:r>
              <a:rPr spc="-65" dirty="0"/>
              <a:t>RAPID </a:t>
            </a:r>
            <a:r>
              <a:rPr spc="-125" dirty="0"/>
              <a:t>SECURITY </a:t>
            </a:r>
            <a:r>
              <a:rPr spc="-90" dirty="0"/>
              <a:t>PATCHING</a:t>
            </a:r>
            <a:r>
              <a:rPr spc="-200" dirty="0"/>
              <a:t> </a:t>
            </a:r>
            <a:r>
              <a:rPr spc="-110" dirty="0"/>
              <a:t>USING  </a:t>
            </a:r>
            <a:r>
              <a:rPr spc="-90" dirty="0"/>
              <a:t>CONTAINER </a:t>
            </a:r>
            <a:r>
              <a:rPr spc="-95" dirty="0"/>
              <a:t>IMAGE</a:t>
            </a:r>
            <a:r>
              <a:rPr spc="-165" dirty="0"/>
              <a:t> </a:t>
            </a:r>
            <a:r>
              <a:rPr spc="-85" dirty="0"/>
              <a:t>LAYERING</a:t>
            </a:r>
          </a:p>
        </p:txBody>
      </p:sp>
    </p:spTree>
    <p:extLst>
      <p:ext uri="{BB962C8B-B14F-4D97-AF65-F5344CB8AC3E}">
        <p14:creationId xmlns:p14="http://schemas.microsoft.com/office/powerpoint/2010/main" val="33440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8743" y="1046543"/>
            <a:ext cx="4615815" cy="301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155575" indent="-381635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latin typeface="Arial"/>
                <a:cs typeface="Arial"/>
              </a:rPr>
              <a:t>Enable </a:t>
            </a:r>
            <a:r>
              <a:rPr sz="2000" dirty="0">
                <a:latin typeface="Arial"/>
                <a:cs typeface="Arial"/>
              </a:rPr>
              <a:t>efficiency </a:t>
            </a:r>
            <a:r>
              <a:rPr sz="2000" spc="-15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automation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for  </a:t>
            </a:r>
            <a:r>
              <a:rPr sz="2000" spc="-20" dirty="0">
                <a:latin typeface="Arial"/>
                <a:cs typeface="Arial"/>
              </a:rPr>
              <a:t>microservices, </a:t>
            </a:r>
            <a:r>
              <a:rPr sz="2000" spc="15" dirty="0">
                <a:latin typeface="Arial"/>
                <a:cs typeface="Arial"/>
              </a:rPr>
              <a:t>but </a:t>
            </a:r>
            <a:r>
              <a:rPr sz="2000" spc="-25" dirty="0">
                <a:latin typeface="Arial"/>
                <a:cs typeface="Arial"/>
              </a:rPr>
              <a:t>also </a:t>
            </a:r>
            <a:r>
              <a:rPr sz="2000" spc="5" dirty="0">
                <a:latin typeface="Arial"/>
                <a:cs typeface="Arial"/>
              </a:rPr>
              <a:t>support  </a:t>
            </a:r>
            <a:r>
              <a:rPr sz="2000" dirty="0">
                <a:latin typeface="Arial"/>
                <a:cs typeface="Arial"/>
              </a:rPr>
              <a:t>traditional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394335" marR="349250" indent="-381635">
              <a:lnSpc>
                <a:spcPct val="100000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latin typeface="Arial"/>
                <a:cs typeface="Arial"/>
              </a:rPr>
              <a:t>Enable </a:t>
            </a:r>
            <a:r>
              <a:rPr sz="2000" spc="-15" dirty="0">
                <a:latin typeface="Arial"/>
                <a:cs typeface="Arial"/>
              </a:rPr>
              <a:t>faster and </a:t>
            </a:r>
            <a:r>
              <a:rPr sz="2000" spc="-5" dirty="0">
                <a:latin typeface="Arial"/>
                <a:cs typeface="Arial"/>
              </a:rPr>
              <a:t>more </a:t>
            </a:r>
            <a:r>
              <a:rPr sz="2000" spc="-10" dirty="0">
                <a:latin typeface="Arial"/>
                <a:cs typeface="Arial"/>
              </a:rPr>
              <a:t>consistent  </a:t>
            </a:r>
            <a:r>
              <a:rPr sz="2000" dirty="0">
                <a:latin typeface="Arial"/>
                <a:cs typeface="Arial"/>
              </a:rPr>
              <a:t>deployments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Development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  </a:t>
            </a:r>
            <a:r>
              <a:rPr sz="2000" spc="-10" dirty="0">
                <a:latin typeface="Arial"/>
                <a:cs typeface="Arial"/>
              </a:rPr>
              <a:t>Production</a:t>
            </a:r>
            <a:endParaRPr sz="2000">
              <a:latin typeface="Arial"/>
              <a:cs typeface="Arial"/>
            </a:endParaRPr>
          </a:p>
          <a:p>
            <a:pPr marL="394335" marR="5080" indent="-381635">
              <a:lnSpc>
                <a:spcPct val="100000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35" dirty="0">
                <a:latin typeface="Arial"/>
                <a:cs typeface="Arial"/>
              </a:rPr>
              <a:t>Enable </a:t>
            </a:r>
            <a:r>
              <a:rPr sz="2000" dirty="0">
                <a:latin typeface="Arial"/>
                <a:cs typeface="Arial"/>
              </a:rPr>
              <a:t>application </a:t>
            </a:r>
            <a:r>
              <a:rPr sz="2000" spc="5" dirty="0">
                <a:latin typeface="Arial"/>
                <a:cs typeface="Arial"/>
              </a:rPr>
              <a:t>portability </a:t>
            </a:r>
            <a:r>
              <a:rPr sz="2000" spc="-35" dirty="0">
                <a:latin typeface="Arial"/>
                <a:cs typeface="Arial"/>
              </a:rPr>
              <a:t>across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  </a:t>
            </a:r>
            <a:r>
              <a:rPr sz="2000" spc="-10" dirty="0">
                <a:latin typeface="Arial"/>
                <a:cs typeface="Arial"/>
              </a:rPr>
              <a:t>infrastructure </a:t>
            </a:r>
            <a:r>
              <a:rPr sz="2000" spc="-5" dirty="0">
                <a:latin typeface="Arial"/>
                <a:cs typeface="Arial"/>
              </a:rPr>
              <a:t>footprints: </a:t>
            </a:r>
            <a:r>
              <a:rPr sz="2000" spc="-50" dirty="0">
                <a:latin typeface="Arial"/>
                <a:cs typeface="Arial"/>
              </a:rPr>
              <a:t>Physical,  </a:t>
            </a:r>
            <a:r>
              <a:rPr sz="2000" spc="-20" dirty="0">
                <a:latin typeface="Arial"/>
                <a:cs typeface="Arial"/>
              </a:rPr>
              <a:t>Virtual, </a:t>
            </a:r>
            <a:r>
              <a:rPr sz="2000" spc="-30" dirty="0">
                <a:latin typeface="Arial"/>
                <a:cs typeface="Arial"/>
              </a:rPr>
              <a:t>Private </a:t>
            </a:r>
            <a:r>
              <a:rPr sz="2000" spc="-55" dirty="0">
                <a:latin typeface="Arial"/>
                <a:cs typeface="Arial"/>
              </a:rPr>
              <a:t>&amp; </a:t>
            </a:r>
            <a:r>
              <a:rPr sz="2000" spc="-25" dirty="0">
                <a:latin typeface="Arial"/>
                <a:cs typeface="Arial"/>
              </a:rPr>
              <a:t>Public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124" y="199021"/>
            <a:ext cx="8165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Containers </a:t>
            </a:r>
            <a:r>
              <a:rPr spc="-95" dirty="0"/>
              <a:t>- </a:t>
            </a:r>
            <a:r>
              <a:rPr spc="-20" dirty="0"/>
              <a:t>An </a:t>
            </a:r>
            <a:r>
              <a:rPr spc="-25" dirty="0"/>
              <a:t>Evolution </a:t>
            </a:r>
            <a:r>
              <a:rPr spc="-5" dirty="0"/>
              <a:t>in </a:t>
            </a:r>
            <a:r>
              <a:rPr spc="5" dirty="0"/>
              <a:t>Application</a:t>
            </a:r>
            <a:r>
              <a:rPr spc="-204" dirty="0"/>
              <a:t> </a:t>
            </a:r>
            <a:r>
              <a:rPr dirty="0"/>
              <a:t>Deployment</a:t>
            </a:r>
          </a:p>
        </p:txBody>
      </p:sp>
      <p:sp>
        <p:nvSpPr>
          <p:cNvPr id="4" name="object 4"/>
          <p:cNvSpPr/>
          <p:nvPr/>
        </p:nvSpPr>
        <p:spPr>
          <a:xfrm>
            <a:off x="766792" y="781112"/>
            <a:ext cx="2150752" cy="4015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5762" y="3891075"/>
            <a:ext cx="4277385" cy="50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4022" y="3423145"/>
            <a:ext cx="4277995" cy="496570"/>
          </a:xfrm>
          <a:custGeom>
            <a:avLst/>
            <a:gdLst/>
            <a:ahLst/>
            <a:cxnLst/>
            <a:rect l="l" t="t" r="r" b="b"/>
            <a:pathLst>
              <a:path w="4277995" h="496570">
                <a:moveTo>
                  <a:pt x="0" y="0"/>
                </a:moveTo>
                <a:lnTo>
                  <a:pt x="4277398" y="0"/>
                </a:lnTo>
                <a:lnTo>
                  <a:pt x="4277398" y="496205"/>
                </a:lnTo>
                <a:lnTo>
                  <a:pt x="0" y="496205"/>
                </a:lnTo>
                <a:lnTo>
                  <a:pt x="0" y="0"/>
                </a:lnTo>
                <a:close/>
              </a:path>
            </a:pathLst>
          </a:custGeom>
          <a:solidFill>
            <a:srgbClr val="C5000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4019" y="3423142"/>
            <a:ext cx="4277995" cy="496570"/>
          </a:xfrm>
          <a:custGeom>
            <a:avLst/>
            <a:gdLst/>
            <a:ahLst/>
            <a:cxnLst/>
            <a:rect l="l" t="t" r="r" b="b"/>
            <a:pathLst>
              <a:path w="4277995" h="496570">
                <a:moveTo>
                  <a:pt x="0" y="0"/>
                </a:moveTo>
                <a:lnTo>
                  <a:pt x="4277391" y="0"/>
                </a:lnTo>
                <a:lnTo>
                  <a:pt x="4277391" y="496199"/>
                </a:lnTo>
                <a:lnTo>
                  <a:pt x="0" y="496199"/>
                </a:lnTo>
                <a:lnTo>
                  <a:pt x="0" y="0"/>
                </a:lnTo>
                <a:close/>
              </a:path>
            </a:pathLst>
          </a:custGeom>
          <a:ln w="190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4022" y="3577265"/>
            <a:ext cx="4277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9025">
              <a:lnSpc>
                <a:spcPct val="100000"/>
              </a:lnSpc>
              <a:spcBef>
                <a:spcPts val="100"/>
              </a:spcBef>
            </a:pP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ENTERPRISE-GRADE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CONTAINER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983255" y="1658556"/>
          <a:ext cx="4269103" cy="53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915"/>
                <a:gridCol w="862330"/>
                <a:gridCol w="859155"/>
                <a:gridCol w="861059"/>
                <a:gridCol w="842644"/>
              </a:tblGrid>
              <a:tr h="350520">
                <a:tc>
                  <a:txBody>
                    <a:bodyPr/>
                    <a:lstStyle/>
                    <a:p>
                      <a:pPr marL="121920" marR="135890" indent="64769">
                        <a:lnSpc>
                          <a:spcPts val="1050"/>
                        </a:lnSpc>
                        <a:spcBef>
                          <a:spcPts val="355"/>
                        </a:spcBef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Business 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Automation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3F9C3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Integration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3F9C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9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3F9C35"/>
                    </a:solidFill>
                  </a:tcPr>
                </a:tc>
                <a:tc>
                  <a:txBody>
                    <a:bodyPr/>
                    <a:lstStyle/>
                    <a:p>
                      <a:pPr marL="260985" marR="252729" indent="2540">
                        <a:lnSpc>
                          <a:spcPts val="1050"/>
                        </a:lnSpc>
                        <a:spcBef>
                          <a:spcPts val="355"/>
                        </a:spcBef>
                      </a:pPr>
                      <a:r>
                        <a:rPr sz="9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sz="900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 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Mobile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3F9C35"/>
                    </a:solidFill>
                  </a:tcPr>
                </a:tc>
                <a:tc>
                  <a:txBody>
                    <a:bodyPr/>
                    <a:lstStyle/>
                    <a:p>
                      <a:pPr marL="139065" marR="109855" indent="67945">
                        <a:lnSpc>
                          <a:spcPts val="1050"/>
                        </a:lnSpc>
                        <a:spcBef>
                          <a:spcPts val="355"/>
                        </a:spcBef>
                      </a:pPr>
                      <a:r>
                        <a:rPr sz="9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3rd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party  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frameworks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666666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974022" y="2813545"/>
            <a:ext cx="4277995" cy="496570"/>
          </a:xfrm>
          <a:custGeom>
            <a:avLst/>
            <a:gdLst/>
            <a:ahLst/>
            <a:cxnLst/>
            <a:rect l="l" t="t" r="r" b="b"/>
            <a:pathLst>
              <a:path w="4277995" h="496570">
                <a:moveTo>
                  <a:pt x="0" y="0"/>
                </a:moveTo>
                <a:lnTo>
                  <a:pt x="4277398" y="0"/>
                </a:lnTo>
                <a:lnTo>
                  <a:pt x="4277398" y="496201"/>
                </a:lnTo>
                <a:lnTo>
                  <a:pt x="0" y="496201"/>
                </a:lnTo>
                <a:lnTo>
                  <a:pt x="0" y="0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4019" y="2813544"/>
            <a:ext cx="4277995" cy="496570"/>
          </a:xfrm>
          <a:custGeom>
            <a:avLst/>
            <a:gdLst/>
            <a:ahLst/>
            <a:cxnLst/>
            <a:rect l="l" t="t" r="r" b="b"/>
            <a:pathLst>
              <a:path w="4277995" h="496570">
                <a:moveTo>
                  <a:pt x="0" y="0"/>
                </a:moveTo>
                <a:lnTo>
                  <a:pt x="4277391" y="0"/>
                </a:lnTo>
                <a:lnTo>
                  <a:pt x="4277391" y="496199"/>
                </a:lnTo>
                <a:lnTo>
                  <a:pt x="0" y="496199"/>
                </a:lnTo>
                <a:lnTo>
                  <a:pt x="0" y="0"/>
                </a:lnTo>
                <a:close/>
              </a:path>
            </a:pathLst>
          </a:custGeom>
          <a:ln w="190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4728" y="2901440"/>
            <a:ext cx="3830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CONTAINER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endParaRPr sz="1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(Orchestration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Scheduling,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Storage,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Registry,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Security,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Networking)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74022" y="2356345"/>
            <a:ext cx="2167255" cy="496570"/>
          </a:xfrm>
          <a:custGeom>
            <a:avLst/>
            <a:gdLst/>
            <a:ahLst/>
            <a:cxnLst/>
            <a:rect l="l" t="t" r="r" b="b"/>
            <a:pathLst>
              <a:path w="2167254" h="496569">
                <a:moveTo>
                  <a:pt x="0" y="0"/>
                </a:moveTo>
                <a:lnTo>
                  <a:pt x="2166899" y="0"/>
                </a:lnTo>
                <a:lnTo>
                  <a:pt x="2166899" y="496201"/>
                </a:lnTo>
                <a:lnTo>
                  <a:pt x="0" y="496201"/>
                </a:lnTo>
                <a:lnTo>
                  <a:pt x="0" y="0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4019" y="2356345"/>
            <a:ext cx="2167255" cy="496570"/>
          </a:xfrm>
          <a:custGeom>
            <a:avLst/>
            <a:gdLst/>
            <a:ahLst/>
            <a:cxnLst/>
            <a:rect l="l" t="t" r="r" b="b"/>
            <a:pathLst>
              <a:path w="2167254" h="496569">
                <a:moveTo>
                  <a:pt x="0" y="0"/>
                </a:moveTo>
                <a:lnTo>
                  <a:pt x="2166895" y="0"/>
                </a:lnTo>
                <a:lnTo>
                  <a:pt x="2166895" y="496199"/>
                </a:lnTo>
                <a:lnTo>
                  <a:pt x="0" y="496199"/>
                </a:lnTo>
                <a:lnTo>
                  <a:pt x="0" y="0"/>
                </a:lnTo>
                <a:close/>
              </a:path>
            </a:pathLst>
          </a:custGeom>
          <a:ln w="190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91129" y="2444240"/>
            <a:ext cx="1946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LIFECYCLE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endParaRPr sz="10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(Self-service,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CI/CD,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Stream)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41963" y="2354173"/>
            <a:ext cx="2106930" cy="496570"/>
          </a:xfrm>
          <a:custGeom>
            <a:avLst/>
            <a:gdLst/>
            <a:ahLst/>
            <a:cxnLst/>
            <a:rect l="l" t="t" r="r" b="b"/>
            <a:pathLst>
              <a:path w="2106929" h="496569">
                <a:moveTo>
                  <a:pt x="0" y="0"/>
                </a:moveTo>
                <a:lnTo>
                  <a:pt x="2106904" y="0"/>
                </a:lnTo>
                <a:lnTo>
                  <a:pt x="2106904" y="496201"/>
                </a:lnTo>
                <a:lnTo>
                  <a:pt x="0" y="496201"/>
                </a:lnTo>
                <a:lnTo>
                  <a:pt x="0" y="0"/>
                </a:lnTo>
                <a:close/>
              </a:path>
            </a:pathLst>
          </a:custGeom>
          <a:solidFill>
            <a:srgbClr val="00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1939" y="2354170"/>
            <a:ext cx="2106930" cy="496570"/>
          </a:xfrm>
          <a:custGeom>
            <a:avLst/>
            <a:gdLst/>
            <a:ahLst/>
            <a:cxnLst/>
            <a:rect l="l" t="t" r="r" b="b"/>
            <a:pathLst>
              <a:path w="2106929" h="496569">
                <a:moveTo>
                  <a:pt x="0" y="0"/>
                </a:moveTo>
                <a:lnTo>
                  <a:pt x="2106895" y="0"/>
                </a:lnTo>
                <a:lnTo>
                  <a:pt x="2106895" y="496199"/>
                </a:lnTo>
                <a:lnTo>
                  <a:pt x="0" y="496199"/>
                </a:lnTo>
                <a:lnTo>
                  <a:pt x="0" y="0"/>
                </a:lnTo>
                <a:close/>
              </a:path>
            </a:pathLst>
          </a:custGeom>
          <a:ln w="190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48784" y="2442069"/>
            <a:ext cx="1706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CONTAINER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(Monitoring, 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Capacity,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Policies)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249" y="2444711"/>
            <a:ext cx="148145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180"/>
              </a:spcBef>
            </a:pPr>
            <a:r>
              <a:rPr sz="1400" spc="-45" dirty="0">
                <a:latin typeface="Arial"/>
                <a:cs typeface="Arial"/>
              </a:rPr>
              <a:t>Red </a:t>
            </a:r>
            <a:r>
              <a:rPr sz="1400" spc="-15" dirty="0">
                <a:latin typeface="Arial"/>
                <a:cs typeface="Arial"/>
              </a:rPr>
              <a:t>Hat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OpenShift  Container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Platform  </a:t>
            </a:r>
            <a:r>
              <a:rPr sz="1400" spc="-35" dirty="0">
                <a:latin typeface="Arial"/>
                <a:cs typeface="Arial"/>
              </a:rPr>
              <a:t>(incl.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CloudForms)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249" y="3412857"/>
            <a:ext cx="15963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45" dirty="0">
                <a:latin typeface="Arial"/>
                <a:cs typeface="Arial"/>
              </a:rPr>
              <a:t>Red </a:t>
            </a:r>
            <a:r>
              <a:rPr sz="1400" spc="-15" dirty="0">
                <a:latin typeface="Arial"/>
                <a:cs typeface="Arial"/>
              </a:rPr>
              <a:t>Hat Enterprise  </a:t>
            </a:r>
            <a:r>
              <a:rPr sz="1400" spc="-20" dirty="0">
                <a:latin typeface="Arial"/>
                <a:cs typeface="Arial"/>
              </a:rPr>
              <a:t>Linux </a:t>
            </a:r>
            <a:r>
              <a:rPr sz="1400" spc="-40" dirty="0">
                <a:latin typeface="Arial"/>
                <a:cs typeface="Arial"/>
              </a:rPr>
              <a:t>&amp; </a:t>
            </a:r>
            <a:r>
              <a:rPr sz="1400" spc="-5" dirty="0">
                <a:latin typeface="Arial"/>
                <a:cs typeface="Arial"/>
              </a:rPr>
              <a:t>Atomic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249" y="1682711"/>
            <a:ext cx="157480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45" dirty="0">
                <a:latin typeface="Arial"/>
                <a:cs typeface="Arial"/>
              </a:rPr>
              <a:t>Red </a:t>
            </a:r>
            <a:r>
              <a:rPr sz="1400" spc="-15" dirty="0">
                <a:latin typeface="Arial"/>
                <a:cs typeface="Arial"/>
              </a:rPr>
              <a:t>Hat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  </a:t>
            </a:r>
            <a:r>
              <a:rPr sz="1400" spc="-25" dirty="0">
                <a:latin typeface="Arial"/>
                <a:cs typeface="Arial"/>
              </a:rPr>
              <a:t>Services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(JBOSS)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25287" y="1325066"/>
            <a:ext cx="3785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Arial"/>
                <a:cs typeface="Arial"/>
              </a:rPr>
              <a:t>Traditional, Stateful </a:t>
            </a:r>
            <a:r>
              <a:rPr sz="1400" spc="-40" dirty="0">
                <a:latin typeface="Arial"/>
                <a:cs typeface="Arial"/>
              </a:rPr>
              <a:t>&amp; </a:t>
            </a:r>
            <a:r>
              <a:rPr sz="1400" spc="-15" dirty="0">
                <a:latin typeface="Arial"/>
                <a:cs typeface="Arial"/>
              </a:rPr>
              <a:t>Microservices-based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75587" y="1040714"/>
            <a:ext cx="478574" cy="46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48184" y="1496758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latin typeface="Arial"/>
                <a:cs typeface="Arial"/>
              </a:rPr>
              <a:t>Red Hat  Registry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88935" y="1450972"/>
            <a:ext cx="8255" cy="3104515"/>
          </a:xfrm>
          <a:custGeom>
            <a:avLst/>
            <a:gdLst/>
            <a:ahLst/>
            <a:cxnLst/>
            <a:rect l="l" t="t" r="r" b="b"/>
            <a:pathLst>
              <a:path w="8254" h="3104515">
                <a:moveTo>
                  <a:pt x="0" y="0"/>
                </a:moveTo>
                <a:lnTo>
                  <a:pt x="7799" y="3104093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03731" y="1927999"/>
            <a:ext cx="822325" cy="351155"/>
          </a:xfrm>
          <a:prstGeom prst="rect">
            <a:avLst/>
          </a:prstGeom>
          <a:solidFill>
            <a:srgbClr val="8E7CC3"/>
          </a:solidFill>
        </p:spPr>
        <p:txBody>
          <a:bodyPr vert="horz" wrap="square" lIns="0" tIns="10414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820"/>
              </a:spcBef>
            </a:pP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CloudForms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03731" y="2344813"/>
            <a:ext cx="822325" cy="351155"/>
          </a:xfrm>
          <a:custGeom>
            <a:avLst/>
            <a:gdLst/>
            <a:ahLst/>
            <a:cxnLst/>
            <a:rect l="l" t="t" r="r" b="b"/>
            <a:pathLst>
              <a:path w="822325" h="351155">
                <a:moveTo>
                  <a:pt x="0" y="0"/>
                </a:moveTo>
                <a:lnTo>
                  <a:pt x="822299" y="0"/>
                </a:lnTo>
                <a:lnTo>
                  <a:pt x="822299" y="350710"/>
                </a:lnTo>
                <a:lnTo>
                  <a:pt x="0" y="350710"/>
                </a:lnTo>
                <a:lnTo>
                  <a:pt x="0" y="0"/>
                </a:lnTo>
                <a:close/>
              </a:path>
            </a:pathLst>
          </a:custGeom>
          <a:solidFill>
            <a:srgbClr val="8E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03731" y="2436216"/>
            <a:ext cx="8223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Ansible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03731" y="3218840"/>
            <a:ext cx="822325" cy="351155"/>
          </a:xfrm>
          <a:prstGeom prst="rect">
            <a:avLst/>
          </a:prstGeom>
          <a:solidFill>
            <a:srgbClr val="8E7CC3"/>
          </a:solidFill>
        </p:spPr>
        <p:txBody>
          <a:bodyPr vert="horz" wrap="square" lIns="0" tIns="10414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82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Satellite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03731" y="3635667"/>
            <a:ext cx="822325" cy="351155"/>
          </a:xfrm>
          <a:prstGeom prst="rect">
            <a:avLst/>
          </a:prstGeom>
          <a:solidFill>
            <a:srgbClr val="8E7CC3"/>
          </a:solidFill>
        </p:spPr>
        <p:txBody>
          <a:bodyPr vert="horz" wrap="square" lIns="0" tIns="45085" rIns="0" bIns="0" rtlCol="0">
            <a:spAutoFit/>
          </a:bodyPr>
          <a:lstStyle/>
          <a:p>
            <a:pPr marL="250825" marR="141605" indent="-101600">
              <a:lnSpc>
                <a:spcPts val="1050"/>
              </a:lnSpc>
              <a:spcBef>
                <a:spcPts val="35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Developer  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Studio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03731" y="4052493"/>
            <a:ext cx="822325" cy="351155"/>
          </a:xfrm>
          <a:prstGeom prst="rect">
            <a:avLst/>
          </a:prstGeom>
          <a:solidFill>
            <a:srgbClr val="8E7CC3"/>
          </a:solidFill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900" spc="-45" dirty="0">
                <a:solidFill>
                  <a:srgbClr val="FFFFFF"/>
                </a:solidFill>
                <a:latin typeface="Arial"/>
                <a:cs typeface="Arial"/>
              </a:rPr>
              <a:t>CDK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03731" y="2781833"/>
            <a:ext cx="822325" cy="351155"/>
          </a:xfrm>
          <a:prstGeom prst="rect">
            <a:avLst/>
          </a:prstGeom>
          <a:solidFill>
            <a:srgbClr val="8E7CC3"/>
          </a:solidFill>
        </p:spPr>
        <p:txBody>
          <a:bodyPr vert="horz" wrap="square" lIns="0" tIns="10414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820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39174" y="1867611"/>
            <a:ext cx="3206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35" dirty="0">
                <a:latin typeface="Arial"/>
                <a:cs typeface="Arial"/>
              </a:rPr>
              <a:t>PaaS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39174" y="2707741"/>
            <a:ext cx="3321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25" dirty="0">
                <a:latin typeface="Arial"/>
                <a:cs typeface="Arial"/>
              </a:rPr>
              <a:t>CaaS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39174" y="3777894"/>
            <a:ext cx="2762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spc="-25" dirty="0">
                <a:latin typeface="Arial"/>
                <a:cs typeface="Arial"/>
              </a:rPr>
              <a:t>IaaS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27394" y="2368945"/>
            <a:ext cx="72390" cy="941069"/>
          </a:xfrm>
          <a:custGeom>
            <a:avLst/>
            <a:gdLst/>
            <a:ahLst/>
            <a:cxnLst/>
            <a:rect l="l" t="t" r="r" b="b"/>
            <a:pathLst>
              <a:path w="72389" h="941070">
                <a:moveTo>
                  <a:pt x="72299" y="940798"/>
                </a:moveTo>
                <a:lnTo>
                  <a:pt x="44159" y="940324"/>
                </a:lnTo>
                <a:lnTo>
                  <a:pt x="21178" y="939032"/>
                </a:lnTo>
                <a:lnTo>
                  <a:pt x="5682" y="937117"/>
                </a:lnTo>
                <a:lnTo>
                  <a:pt x="0" y="934773"/>
                </a:lnTo>
                <a:lnTo>
                  <a:pt x="0" y="6024"/>
                </a:lnTo>
                <a:lnTo>
                  <a:pt x="0" y="4427"/>
                </a:lnTo>
                <a:lnTo>
                  <a:pt x="7624" y="2894"/>
                </a:lnTo>
                <a:lnTo>
                  <a:pt x="21174" y="1764"/>
                </a:lnTo>
                <a:lnTo>
                  <a:pt x="32183" y="1012"/>
                </a:lnTo>
                <a:lnTo>
                  <a:pt x="44628" y="458"/>
                </a:lnTo>
                <a:lnTo>
                  <a:pt x="58127" y="116"/>
                </a:lnTo>
                <a:lnTo>
                  <a:pt x="722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51194" y="3435742"/>
            <a:ext cx="72390" cy="941069"/>
          </a:xfrm>
          <a:custGeom>
            <a:avLst/>
            <a:gdLst/>
            <a:ahLst/>
            <a:cxnLst/>
            <a:rect l="l" t="t" r="r" b="b"/>
            <a:pathLst>
              <a:path w="72389" h="941070">
                <a:moveTo>
                  <a:pt x="72299" y="940798"/>
                </a:moveTo>
                <a:lnTo>
                  <a:pt x="44159" y="940324"/>
                </a:lnTo>
                <a:lnTo>
                  <a:pt x="21178" y="939032"/>
                </a:lnTo>
                <a:lnTo>
                  <a:pt x="5682" y="937117"/>
                </a:lnTo>
                <a:lnTo>
                  <a:pt x="0" y="934773"/>
                </a:lnTo>
                <a:lnTo>
                  <a:pt x="0" y="6024"/>
                </a:lnTo>
                <a:lnTo>
                  <a:pt x="0" y="4424"/>
                </a:lnTo>
                <a:lnTo>
                  <a:pt x="7624" y="2899"/>
                </a:lnTo>
                <a:lnTo>
                  <a:pt x="21174" y="1774"/>
                </a:lnTo>
                <a:lnTo>
                  <a:pt x="32183" y="1012"/>
                </a:lnTo>
                <a:lnTo>
                  <a:pt x="44628" y="456"/>
                </a:lnTo>
                <a:lnTo>
                  <a:pt x="58127" y="115"/>
                </a:lnTo>
                <a:lnTo>
                  <a:pt x="722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51194" y="1604489"/>
            <a:ext cx="72390" cy="1740535"/>
          </a:xfrm>
          <a:custGeom>
            <a:avLst/>
            <a:gdLst/>
            <a:ahLst/>
            <a:cxnLst/>
            <a:rect l="l" t="t" r="r" b="b"/>
            <a:pathLst>
              <a:path w="72389" h="1740535">
                <a:moveTo>
                  <a:pt x="72299" y="1740003"/>
                </a:moveTo>
                <a:lnTo>
                  <a:pt x="44159" y="1739530"/>
                </a:lnTo>
                <a:lnTo>
                  <a:pt x="21178" y="1738238"/>
                </a:lnTo>
                <a:lnTo>
                  <a:pt x="5682" y="1736323"/>
                </a:lnTo>
                <a:lnTo>
                  <a:pt x="0" y="1733979"/>
                </a:lnTo>
                <a:lnTo>
                  <a:pt x="0" y="6024"/>
                </a:lnTo>
                <a:lnTo>
                  <a:pt x="0" y="4424"/>
                </a:lnTo>
                <a:lnTo>
                  <a:pt x="7624" y="2894"/>
                </a:lnTo>
                <a:lnTo>
                  <a:pt x="21174" y="1764"/>
                </a:lnTo>
                <a:lnTo>
                  <a:pt x="32183" y="1012"/>
                </a:lnTo>
                <a:lnTo>
                  <a:pt x="44628" y="458"/>
                </a:lnTo>
                <a:lnTo>
                  <a:pt x="58127" y="116"/>
                </a:lnTo>
                <a:lnTo>
                  <a:pt x="722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37124" y="199021"/>
            <a:ext cx="51174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Red </a:t>
            </a:r>
            <a:r>
              <a:rPr spc="-25" dirty="0"/>
              <a:t>Hat </a:t>
            </a:r>
            <a:r>
              <a:rPr spc="-15" dirty="0"/>
              <a:t>Container </a:t>
            </a:r>
            <a:r>
              <a:rPr spc="-50" dirty="0"/>
              <a:t>Stack </a:t>
            </a:r>
            <a:r>
              <a:rPr spc="-75" dirty="0"/>
              <a:t>&amp;</a:t>
            </a:r>
            <a:r>
              <a:rPr spc="-180" dirty="0"/>
              <a:t> </a:t>
            </a:r>
            <a:r>
              <a:rPr spc="-25" dirty="0"/>
              <a:t>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37" y="975937"/>
            <a:ext cx="9035923" cy="349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124" y="171647"/>
            <a:ext cx="5041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OpenShift </a:t>
            </a:r>
            <a:r>
              <a:rPr spc="-60" dirty="0"/>
              <a:t>Enables </a:t>
            </a:r>
            <a:r>
              <a:rPr spc="-25" dirty="0"/>
              <a:t>Dev </a:t>
            </a:r>
            <a:r>
              <a:rPr spc="-15" dirty="0"/>
              <a:t>and</a:t>
            </a:r>
            <a:r>
              <a:rPr spc="-175" dirty="0"/>
              <a:t> </a:t>
            </a:r>
            <a:r>
              <a:rPr spc="-30" dirty="0"/>
              <a:t>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24" y="166563"/>
            <a:ext cx="5448300" cy="7797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pc="-15" dirty="0"/>
              <a:t>Built </a:t>
            </a:r>
            <a:r>
              <a:rPr spc="15" dirty="0"/>
              <a:t>on </a:t>
            </a:r>
            <a:r>
              <a:rPr dirty="0"/>
              <a:t>Open </a:t>
            </a:r>
            <a:r>
              <a:rPr spc="-15" dirty="0"/>
              <a:t>Container</a:t>
            </a:r>
            <a:r>
              <a:rPr spc="-310" dirty="0"/>
              <a:t> </a:t>
            </a:r>
            <a:r>
              <a:rPr spc="-40" dirty="0"/>
              <a:t>Standards</a:t>
            </a:r>
          </a:p>
          <a:p>
            <a:pPr marL="22860">
              <a:lnSpc>
                <a:spcPct val="100000"/>
              </a:lnSpc>
              <a:spcBef>
                <a:spcPts val="165"/>
              </a:spcBef>
            </a:pPr>
            <a:r>
              <a:rPr sz="1800" spc="-55" dirty="0">
                <a:solidFill>
                  <a:srgbClr val="595959"/>
                </a:solidFill>
              </a:rPr>
              <a:t>Red </a:t>
            </a:r>
            <a:r>
              <a:rPr sz="1800" spc="-15" dirty="0">
                <a:solidFill>
                  <a:srgbClr val="595959"/>
                </a:solidFill>
              </a:rPr>
              <a:t>Hat </a:t>
            </a:r>
            <a:r>
              <a:rPr sz="1800" spc="-5" dirty="0">
                <a:solidFill>
                  <a:srgbClr val="595959"/>
                </a:solidFill>
              </a:rPr>
              <a:t>Driving </a:t>
            </a:r>
            <a:r>
              <a:rPr sz="1800" spc="-25" dirty="0">
                <a:solidFill>
                  <a:srgbClr val="595959"/>
                </a:solidFill>
              </a:rPr>
              <a:t>These </a:t>
            </a:r>
            <a:r>
              <a:rPr sz="1800" spc="-5" dirty="0">
                <a:solidFill>
                  <a:srgbClr val="595959"/>
                </a:solidFill>
              </a:rPr>
              <a:t>in </a:t>
            </a:r>
            <a:r>
              <a:rPr sz="1800" spc="10" dirty="0">
                <a:solidFill>
                  <a:srgbClr val="595959"/>
                </a:solidFill>
              </a:rPr>
              <a:t>the</a:t>
            </a:r>
            <a:r>
              <a:rPr sz="1800" spc="-145" dirty="0">
                <a:solidFill>
                  <a:srgbClr val="595959"/>
                </a:solidFill>
              </a:rPr>
              <a:t> </a:t>
            </a:r>
            <a:r>
              <a:rPr sz="1800" spc="-20" dirty="0">
                <a:solidFill>
                  <a:srgbClr val="595959"/>
                </a:solidFill>
              </a:rPr>
              <a:t>Community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4922494" y="1207020"/>
            <a:ext cx="3879215" cy="3404235"/>
          </a:xfrm>
          <a:custGeom>
            <a:avLst/>
            <a:gdLst/>
            <a:ahLst/>
            <a:cxnLst/>
            <a:rect l="l" t="t" r="r" b="b"/>
            <a:pathLst>
              <a:path w="3879215" h="3404235">
                <a:moveTo>
                  <a:pt x="0" y="0"/>
                </a:moveTo>
                <a:lnTo>
                  <a:pt x="3878707" y="0"/>
                </a:lnTo>
                <a:lnTo>
                  <a:pt x="3878707" y="3404104"/>
                </a:lnTo>
                <a:lnTo>
                  <a:pt x="0" y="3404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799" y="1207020"/>
            <a:ext cx="3879215" cy="3404235"/>
          </a:xfrm>
          <a:custGeom>
            <a:avLst/>
            <a:gdLst/>
            <a:ahLst/>
            <a:cxnLst/>
            <a:rect l="l" t="t" r="r" b="b"/>
            <a:pathLst>
              <a:path w="3879215" h="3404235">
                <a:moveTo>
                  <a:pt x="0" y="0"/>
                </a:moveTo>
                <a:lnTo>
                  <a:pt x="3878705" y="0"/>
                </a:lnTo>
                <a:lnTo>
                  <a:pt x="3878705" y="3404104"/>
                </a:lnTo>
                <a:lnTo>
                  <a:pt x="0" y="34041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799" y="1207022"/>
            <a:ext cx="3879215" cy="3404235"/>
          </a:xfrm>
          <a:prstGeom prst="rect">
            <a:avLst/>
          </a:prstGeom>
          <a:ln w="9524">
            <a:solidFill>
              <a:srgbClr val="CCCCC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585"/>
              </a:spcBef>
            </a:pPr>
            <a:r>
              <a:rPr sz="1800" b="1" spc="-55" dirty="0">
                <a:latin typeface="Arial"/>
                <a:cs typeface="Arial"/>
              </a:rPr>
              <a:t>docker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2490" y="1207022"/>
            <a:ext cx="3879215" cy="3404235"/>
          </a:xfrm>
          <a:prstGeom prst="rect">
            <a:avLst/>
          </a:prstGeom>
          <a:ln w="9524">
            <a:solidFill>
              <a:srgbClr val="CCCCCC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710"/>
              </a:spcBef>
            </a:pPr>
            <a:r>
              <a:rPr sz="1800" b="1" spc="-40" dirty="0">
                <a:latin typeface="Arial"/>
                <a:cs typeface="Arial"/>
              </a:rPr>
              <a:t>kubernetes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799" y="2075103"/>
            <a:ext cx="3878694" cy="2536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2494" y="2159101"/>
            <a:ext cx="3878707" cy="2452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339" y="2600959"/>
            <a:ext cx="1732280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14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APPLICATIONS</a:t>
            </a:r>
            <a:endParaRPr sz="1400" dirty="0">
              <a:latin typeface="Arial"/>
              <a:cs typeface="Arial"/>
            </a:endParaRPr>
          </a:p>
          <a:p>
            <a:pPr marL="12700" marR="5080" algn="ctr">
              <a:lnSpc>
                <a:spcPts val="1420"/>
              </a:lnSpc>
              <a:spcBef>
                <a:spcPts val="1465"/>
              </a:spcBef>
            </a:pPr>
            <a:r>
              <a:rPr sz="1200" dirty="0">
                <a:latin typeface="Arial"/>
                <a:cs typeface="Arial"/>
              </a:rPr>
              <a:t>New </a:t>
            </a:r>
            <a:r>
              <a:rPr sz="1200" spc="-20" dirty="0">
                <a:latin typeface="Arial"/>
                <a:cs typeface="Arial"/>
              </a:rPr>
              <a:t>ways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developing,  delivering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integrating  </a:t>
            </a:r>
            <a:r>
              <a:rPr sz="1200" spc="-5" dirty="0">
                <a:latin typeface="Arial"/>
                <a:cs typeface="Arial"/>
              </a:rPr>
              <a:t>applications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2672" y="2600959"/>
            <a:ext cx="1581785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1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INFRASTRUCTURE</a:t>
            </a: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ts val="1420"/>
              </a:lnSpc>
              <a:spcBef>
                <a:spcPts val="1465"/>
              </a:spcBef>
            </a:pPr>
            <a:r>
              <a:rPr sz="1200" spc="-5" dirty="0">
                <a:latin typeface="Arial"/>
                <a:cs typeface="Arial"/>
              </a:rPr>
              <a:t>Modernize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existing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and 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build new cloud </a:t>
            </a:r>
            <a:r>
              <a:rPr sz="1200" spc="-5" dirty="0">
                <a:latin typeface="Arial"/>
                <a:cs typeface="Arial"/>
              </a:rPr>
              <a:t>based  infrastructure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7371" y="2609252"/>
            <a:ext cx="1511300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4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ts val="1420"/>
              </a:lnSpc>
              <a:spcBef>
                <a:spcPts val="1465"/>
              </a:spcBef>
            </a:pPr>
            <a:r>
              <a:rPr sz="1200" spc="-5" dirty="0">
                <a:latin typeface="Arial"/>
                <a:cs typeface="Arial"/>
              </a:rPr>
              <a:t>More </a:t>
            </a:r>
            <a:r>
              <a:rPr sz="1200" dirty="0">
                <a:latin typeface="Arial"/>
                <a:cs typeface="Arial"/>
              </a:rPr>
              <a:t>agile </a:t>
            </a:r>
            <a:r>
              <a:rPr sz="1200" spc="-10" dirty="0">
                <a:latin typeface="Arial"/>
                <a:cs typeface="Arial"/>
              </a:rPr>
              <a:t>processes  </a:t>
            </a:r>
            <a:r>
              <a:rPr sz="1200" spc="-20" dirty="0">
                <a:latin typeface="Arial"/>
                <a:cs typeface="Arial"/>
              </a:rPr>
              <a:t>across </a:t>
            </a:r>
            <a:r>
              <a:rPr sz="1200" spc="10" dirty="0">
                <a:latin typeface="Arial"/>
                <a:cs typeface="Arial"/>
              </a:rPr>
              <a:t>both </a:t>
            </a:r>
            <a:r>
              <a:rPr sz="1200" spc="-50" dirty="0">
                <a:latin typeface="Arial"/>
                <a:cs typeface="Arial"/>
              </a:rPr>
              <a:t>IT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and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business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7621" y="1628876"/>
            <a:ext cx="764400" cy="76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3928" y="1494929"/>
            <a:ext cx="838200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96050" y="1744477"/>
            <a:ext cx="1056074" cy="446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4898" y="4836764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7124" y="96605"/>
            <a:ext cx="3451225" cy="85026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pc="-5" dirty="0"/>
              <a:t>Digital</a:t>
            </a:r>
            <a:r>
              <a:rPr spc="-125" dirty="0"/>
              <a:t> </a:t>
            </a:r>
            <a:r>
              <a:rPr spc="-25" dirty="0"/>
              <a:t>Transformation</a:t>
            </a:r>
          </a:p>
          <a:p>
            <a:pPr marL="22860">
              <a:lnSpc>
                <a:spcPct val="100000"/>
              </a:lnSpc>
              <a:spcBef>
                <a:spcPts val="380"/>
              </a:spcBef>
            </a:pPr>
            <a:r>
              <a:rPr sz="1800" spc="-30" dirty="0">
                <a:solidFill>
                  <a:srgbClr val="595959"/>
                </a:solidFill>
              </a:rPr>
              <a:t>Requires </a:t>
            </a:r>
            <a:r>
              <a:rPr sz="1800" spc="-35" dirty="0">
                <a:solidFill>
                  <a:srgbClr val="595959"/>
                </a:solidFill>
              </a:rPr>
              <a:t>an </a:t>
            </a:r>
            <a:r>
              <a:rPr sz="1800" spc="-15" dirty="0">
                <a:solidFill>
                  <a:srgbClr val="595959"/>
                </a:solidFill>
              </a:rPr>
              <a:t>Evolution</a:t>
            </a:r>
            <a:r>
              <a:rPr sz="1800" spc="-65" dirty="0">
                <a:solidFill>
                  <a:srgbClr val="595959"/>
                </a:solidFill>
              </a:rPr>
              <a:t> </a:t>
            </a:r>
            <a:r>
              <a:rPr sz="1800" spc="-55" dirty="0">
                <a:solidFill>
                  <a:srgbClr val="595959"/>
                </a:solidFill>
              </a:rPr>
              <a:t>in...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2319110"/>
            <a:ext cx="47677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43" dirty="0" smtClean="0">
                <a:solidFill>
                  <a:schemeClr val="bg1"/>
                </a:solidFill>
              </a:rPr>
              <a:t>Thank You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3010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8743" y="1427543"/>
            <a:ext cx="4370070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 indent="-381635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25" dirty="0">
                <a:latin typeface="Arial"/>
                <a:cs typeface="Arial"/>
              </a:rPr>
              <a:t>Shift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monolithic </a:t>
            </a:r>
            <a:r>
              <a:rPr sz="2000" spc="-10" dirty="0">
                <a:latin typeface="Arial"/>
                <a:cs typeface="Arial"/>
              </a:rPr>
              <a:t>applications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  </a:t>
            </a:r>
            <a:r>
              <a:rPr sz="2000" spc="-15" dirty="0">
                <a:latin typeface="Arial"/>
                <a:cs typeface="Arial"/>
              </a:rPr>
              <a:t>microservices</a:t>
            </a:r>
            <a:endParaRPr sz="2000">
              <a:latin typeface="Arial"/>
              <a:cs typeface="Arial"/>
            </a:endParaRPr>
          </a:p>
          <a:p>
            <a:pPr marL="394335" marR="327025" indent="-381635">
              <a:lnSpc>
                <a:spcPct val="100000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dirty="0">
                <a:latin typeface="Arial"/>
                <a:cs typeface="Arial"/>
              </a:rPr>
              <a:t>Independently </a:t>
            </a:r>
            <a:r>
              <a:rPr sz="2000" spc="5" dirty="0">
                <a:latin typeface="Arial"/>
                <a:cs typeface="Arial"/>
              </a:rPr>
              <a:t>deployable </a:t>
            </a:r>
            <a:r>
              <a:rPr sz="2000" spc="-15" dirty="0">
                <a:latin typeface="Arial"/>
                <a:cs typeface="Arial"/>
              </a:rPr>
              <a:t>and  </a:t>
            </a:r>
            <a:r>
              <a:rPr sz="2000" spc="-10" dirty="0">
                <a:latin typeface="Arial"/>
                <a:cs typeface="Arial"/>
              </a:rPr>
              <a:t>updatable, </a:t>
            </a:r>
            <a:r>
              <a:rPr sz="2000" spc="5" dirty="0">
                <a:latin typeface="Arial"/>
                <a:cs typeface="Arial"/>
              </a:rPr>
              <a:t>limited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dependencies</a:t>
            </a:r>
            <a:endParaRPr sz="2000">
              <a:latin typeface="Arial"/>
              <a:cs typeface="Arial"/>
            </a:endParaRPr>
          </a:p>
          <a:p>
            <a:pPr marL="394335" marR="138430" indent="-381635">
              <a:lnSpc>
                <a:spcPct val="100000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"/>
                <a:cs typeface="Arial"/>
              </a:rPr>
              <a:t>Optimized </a:t>
            </a:r>
            <a:r>
              <a:rPr sz="2000" spc="10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agility </a:t>
            </a:r>
            <a:r>
              <a:rPr sz="2000" spc="-55" dirty="0">
                <a:latin typeface="Arial"/>
                <a:cs typeface="Arial"/>
              </a:rPr>
              <a:t>&amp;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accelerated  </a:t>
            </a:r>
            <a:r>
              <a:rPr sz="2000" dirty="0">
                <a:latin typeface="Arial"/>
                <a:cs typeface="Arial"/>
              </a:rPr>
              <a:t>time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market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2250" y="864100"/>
            <a:ext cx="2069504" cy="382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898" y="4836764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124" y="171647"/>
            <a:ext cx="3768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Application</a:t>
            </a:r>
            <a:r>
              <a:rPr spc="-105" dirty="0"/>
              <a:t> </a:t>
            </a:r>
            <a:r>
              <a:rPr dirty="0"/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24" y="199021"/>
            <a:ext cx="3452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Development</a:t>
            </a:r>
            <a:r>
              <a:rPr spc="-120" dirty="0"/>
              <a:t> </a:t>
            </a:r>
            <a:r>
              <a:rPr spc="-5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8743" y="1444218"/>
            <a:ext cx="4485005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40640" indent="-381635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25" dirty="0">
                <a:latin typeface="Arial"/>
                <a:cs typeface="Arial"/>
              </a:rPr>
              <a:t>Shift </a:t>
            </a:r>
            <a:r>
              <a:rPr sz="2000" spc="3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more </a:t>
            </a:r>
            <a:r>
              <a:rPr sz="2000" dirty="0">
                <a:latin typeface="Arial"/>
                <a:cs typeface="Arial"/>
              </a:rPr>
              <a:t>agile </a:t>
            </a:r>
            <a:r>
              <a:rPr sz="2000" spc="5" dirty="0">
                <a:latin typeface="Arial"/>
                <a:cs typeface="Arial"/>
              </a:rPr>
              <a:t>development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and  </a:t>
            </a:r>
            <a:r>
              <a:rPr sz="2000" spc="5" dirty="0">
                <a:latin typeface="Arial"/>
                <a:cs typeface="Arial"/>
              </a:rPr>
              <a:t>deployment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394335" marR="435609" indent="-381635">
              <a:lnSpc>
                <a:spcPct val="100000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20" dirty="0">
                <a:latin typeface="Arial"/>
                <a:cs typeface="Arial"/>
              </a:rPr>
              <a:t>Increased </a:t>
            </a:r>
            <a:r>
              <a:rPr sz="2000" dirty="0">
                <a:latin typeface="Arial"/>
                <a:cs typeface="Arial"/>
              </a:rPr>
              <a:t>collaboration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between  </a:t>
            </a:r>
            <a:r>
              <a:rPr sz="2000" dirty="0">
                <a:latin typeface="Arial"/>
                <a:cs typeface="Arial"/>
              </a:rPr>
              <a:t>Development </a:t>
            </a:r>
            <a:r>
              <a:rPr sz="2000" spc="-55" dirty="0">
                <a:latin typeface="Arial"/>
                <a:cs typeface="Arial"/>
              </a:rPr>
              <a:t>&amp;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marL="394335" marR="5080" indent="-381635">
              <a:lnSpc>
                <a:spcPct val="100000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10" dirty="0">
                <a:latin typeface="Arial"/>
                <a:cs typeface="Arial"/>
              </a:rPr>
              <a:t>Move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spc="-15" dirty="0">
                <a:latin typeface="Arial"/>
                <a:cs typeface="Arial"/>
              </a:rPr>
              <a:t>Continuous </a:t>
            </a:r>
            <a:r>
              <a:rPr sz="2000" spc="-5" dirty="0">
                <a:latin typeface="Arial"/>
                <a:cs typeface="Arial"/>
              </a:rPr>
              <a:t>Integration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to  </a:t>
            </a:r>
            <a:r>
              <a:rPr sz="2000" spc="-15" dirty="0">
                <a:latin typeface="Arial"/>
                <a:cs typeface="Arial"/>
              </a:rPr>
              <a:t>Continuous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150" y="837579"/>
            <a:ext cx="1792668" cy="4050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124" y="199021"/>
            <a:ext cx="3470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Platform</a:t>
            </a:r>
            <a:r>
              <a:rPr spc="-114" dirty="0"/>
              <a:t> </a:t>
            </a:r>
            <a:r>
              <a:rPr spc="-20" dirty="0"/>
              <a:t>Infrastructure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82598" y="896641"/>
            <a:ext cx="2026121" cy="4015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8743" y="1427543"/>
            <a:ext cx="4763770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467359" indent="-381635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25" dirty="0">
                <a:latin typeface="Arial"/>
                <a:cs typeface="Arial"/>
              </a:rPr>
              <a:t>Shift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spc="-10" dirty="0">
                <a:latin typeface="Arial"/>
                <a:cs typeface="Arial"/>
              </a:rPr>
              <a:t>virtualization </a:t>
            </a:r>
            <a:r>
              <a:rPr sz="2000" spc="30" dirty="0">
                <a:latin typeface="Arial"/>
                <a:cs typeface="Arial"/>
              </a:rPr>
              <a:t>to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scale-out  </a:t>
            </a:r>
            <a:r>
              <a:rPr sz="2000" spc="10" dirty="0">
                <a:latin typeface="Arial"/>
                <a:cs typeface="Arial"/>
              </a:rPr>
              <a:t>cloud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infrastructure</a:t>
            </a:r>
            <a:endParaRPr sz="2000">
              <a:latin typeface="Arial"/>
              <a:cs typeface="Arial"/>
            </a:endParaRPr>
          </a:p>
          <a:p>
            <a:pPr marL="394335" marR="90805" indent="-381635">
              <a:lnSpc>
                <a:spcPct val="100000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45" dirty="0">
                <a:latin typeface="Arial"/>
                <a:cs typeface="Arial"/>
              </a:rPr>
              <a:t>Rapid </a:t>
            </a:r>
            <a:r>
              <a:rPr sz="2000" spc="15" dirty="0">
                <a:latin typeface="Arial"/>
                <a:cs typeface="Arial"/>
              </a:rPr>
              <a:t>growth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spc="10" dirty="0">
                <a:latin typeface="Arial"/>
                <a:cs typeface="Arial"/>
              </a:rPr>
              <a:t>public cloud </a:t>
            </a:r>
            <a:r>
              <a:rPr sz="2000" spc="-20" dirty="0">
                <a:latin typeface="Arial"/>
                <a:cs typeface="Arial"/>
              </a:rPr>
              <a:t>usage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for  </a:t>
            </a:r>
            <a:r>
              <a:rPr sz="2000" spc="-5" dirty="0">
                <a:latin typeface="Arial"/>
                <a:cs typeface="Arial"/>
              </a:rPr>
              <a:t>enterprises</a:t>
            </a:r>
            <a:endParaRPr sz="2000">
              <a:latin typeface="Arial"/>
              <a:cs typeface="Arial"/>
            </a:endParaRPr>
          </a:p>
          <a:p>
            <a:pPr marL="394335" marR="5080" indent="-381635">
              <a:lnSpc>
                <a:spcPct val="100000"/>
              </a:lnSpc>
              <a:spcBef>
                <a:spcPts val="975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5" dirty="0">
                <a:latin typeface="Arial"/>
                <a:cs typeface="Arial"/>
              </a:rPr>
              <a:t>Hybrid </a:t>
            </a:r>
            <a:r>
              <a:rPr sz="2000" spc="10" dirty="0">
                <a:latin typeface="Arial"/>
                <a:cs typeface="Arial"/>
              </a:rPr>
              <a:t>cloud </a:t>
            </a:r>
            <a:r>
              <a:rPr sz="2000" dirty="0">
                <a:latin typeface="Arial"/>
                <a:cs typeface="Arial"/>
              </a:rPr>
              <a:t>deployments </a:t>
            </a:r>
            <a:r>
              <a:rPr sz="2000" spc="-30" dirty="0">
                <a:latin typeface="Arial"/>
                <a:cs typeface="Arial"/>
              </a:rPr>
              <a:t>span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private  </a:t>
            </a:r>
            <a:r>
              <a:rPr sz="2000" spc="-55" dirty="0">
                <a:latin typeface="Arial"/>
                <a:cs typeface="Arial"/>
              </a:rPr>
              <a:t>&amp; </a:t>
            </a:r>
            <a:r>
              <a:rPr sz="2000" dirty="0">
                <a:latin typeface="Arial"/>
                <a:cs typeface="Arial"/>
              </a:rPr>
              <a:t>multiple </a:t>
            </a:r>
            <a:r>
              <a:rPr sz="2000" spc="10" dirty="0">
                <a:latin typeface="Arial"/>
                <a:cs typeface="Arial"/>
              </a:rPr>
              <a:t>public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clouds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0581" y="871943"/>
            <a:ext cx="1448841" cy="2963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5902" y="859180"/>
            <a:ext cx="1789429" cy="298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62" y="858583"/>
            <a:ext cx="1610812" cy="2988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124" y="199021"/>
            <a:ext cx="71951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IT </a:t>
            </a:r>
            <a:r>
              <a:rPr spc="-35" dirty="0"/>
              <a:t>Must </a:t>
            </a:r>
            <a:r>
              <a:rPr spc="-45" dirty="0"/>
              <a:t>Evolve </a:t>
            </a:r>
            <a:r>
              <a:rPr spc="40" dirty="0"/>
              <a:t>to </a:t>
            </a:r>
            <a:r>
              <a:rPr spc="-75" dirty="0"/>
              <a:t>Stay </a:t>
            </a:r>
            <a:r>
              <a:rPr spc="-10" dirty="0"/>
              <a:t>Ahead </a:t>
            </a:r>
            <a:r>
              <a:rPr spc="25" dirty="0"/>
              <a:t>of </a:t>
            </a:r>
            <a:r>
              <a:rPr spc="-40" dirty="0"/>
              <a:t>These</a:t>
            </a:r>
            <a:r>
              <a:rPr spc="-280" dirty="0"/>
              <a:t> </a:t>
            </a:r>
            <a:r>
              <a:rPr spc="-30" dirty="0"/>
              <a:t>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0581" y="871943"/>
            <a:ext cx="1448841" cy="2963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5902" y="859180"/>
            <a:ext cx="1789429" cy="2988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1662" y="858583"/>
            <a:ext cx="1610812" cy="29888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124" y="199021"/>
            <a:ext cx="83667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Containers </a:t>
            </a:r>
            <a:r>
              <a:rPr spc="-95" dirty="0"/>
              <a:t>- </a:t>
            </a:r>
            <a:r>
              <a:rPr spc="-40" dirty="0"/>
              <a:t>Transform </a:t>
            </a:r>
            <a:r>
              <a:rPr spc="-35" dirty="0"/>
              <a:t>Apps, </a:t>
            </a:r>
            <a:r>
              <a:rPr spc="-20" dirty="0"/>
              <a:t>Infrastructure </a:t>
            </a:r>
            <a:r>
              <a:rPr spc="-75" dirty="0"/>
              <a:t>&amp;</a:t>
            </a:r>
            <a:r>
              <a:rPr spc="-150" dirty="0"/>
              <a:t> </a:t>
            </a:r>
            <a:r>
              <a:rPr spc="-55" dirty="0"/>
              <a:t>Process</a:t>
            </a:r>
          </a:p>
        </p:txBody>
      </p:sp>
      <p:sp>
        <p:nvSpPr>
          <p:cNvPr id="6" name="object 6"/>
          <p:cNvSpPr/>
          <p:nvPr/>
        </p:nvSpPr>
        <p:spPr>
          <a:xfrm>
            <a:off x="1261625" y="787400"/>
            <a:ext cx="6188710" cy="3078480"/>
          </a:xfrm>
          <a:custGeom>
            <a:avLst/>
            <a:gdLst/>
            <a:ahLst/>
            <a:cxnLst/>
            <a:rect l="l" t="t" r="r" b="b"/>
            <a:pathLst>
              <a:path w="6188709" h="3078479">
                <a:moveTo>
                  <a:pt x="0" y="0"/>
                </a:moveTo>
                <a:lnTo>
                  <a:pt x="6188702" y="0"/>
                </a:lnTo>
                <a:lnTo>
                  <a:pt x="6188702" y="3077997"/>
                </a:lnTo>
                <a:lnTo>
                  <a:pt x="0" y="3077997"/>
                </a:lnTo>
                <a:lnTo>
                  <a:pt x="0" y="0"/>
                </a:lnTo>
                <a:close/>
              </a:path>
            </a:pathLst>
          </a:custGeom>
          <a:solidFill>
            <a:srgbClr val="EFEFEF">
              <a:alpha val="835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3063" y="2009381"/>
            <a:ext cx="1709394" cy="965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7364" y="2378765"/>
            <a:ext cx="1965960" cy="10795"/>
          </a:xfrm>
          <a:custGeom>
            <a:avLst/>
            <a:gdLst/>
            <a:ahLst/>
            <a:cxnLst/>
            <a:rect l="l" t="t" r="r" b="b"/>
            <a:pathLst>
              <a:path w="1965959" h="10794">
                <a:moveTo>
                  <a:pt x="0" y="10784"/>
                </a:moveTo>
                <a:lnTo>
                  <a:pt x="196544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22710" y="236303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174" y="31467"/>
                </a:moveTo>
                <a:lnTo>
                  <a:pt x="0" y="0"/>
                </a:lnTo>
                <a:lnTo>
                  <a:pt x="43324" y="15497"/>
                </a:lnTo>
                <a:lnTo>
                  <a:pt x="174" y="314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2710" y="236303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174" y="31467"/>
                </a:moveTo>
                <a:lnTo>
                  <a:pt x="43324" y="15497"/>
                </a:lnTo>
                <a:lnTo>
                  <a:pt x="0" y="0"/>
                </a:lnTo>
                <a:lnTo>
                  <a:pt x="174" y="3146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2676" y="2379995"/>
            <a:ext cx="1813560" cy="17780"/>
          </a:xfrm>
          <a:custGeom>
            <a:avLst/>
            <a:gdLst/>
            <a:ahLst/>
            <a:cxnLst/>
            <a:rect l="l" t="t" r="r" b="b"/>
            <a:pathLst>
              <a:path w="1813560" h="17780">
                <a:moveTo>
                  <a:pt x="0" y="17682"/>
                </a:moveTo>
                <a:lnTo>
                  <a:pt x="181326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3958" y="2386860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89">
                <a:moveTo>
                  <a:pt x="29532" y="21422"/>
                </a:moveTo>
                <a:lnTo>
                  <a:pt x="0" y="10999"/>
                </a:lnTo>
                <a:lnTo>
                  <a:pt x="29322" y="0"/>
                </a:lnTo>
                <a:lnTo>
                  <a:pt x="18717" y="10817"/>
                </a:lnTo>
                <a:lnTo>
                  <a:pt x="29532" y="2142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63958" y="2386860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89">
                <a:moveTo>
                  <a:pt x="18717" y="10817"/>
                </a:moveTo>
                <a:lnTo>
                  <a:pt x="29322" y="0"/>
                </a:lnTo>
                <a:lnTo>
                  <a:pt x="0" y="10999"/>
                </a:lnTo>
                <a:lnTo>
                  <a:pt x="29532" y="21422"/>
                </a:lnTo>
                <a:lnTo>
                  <a:pt x="18717" y="10817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7433" y="4819515"/>
            <a:ext cx="654673" cy="208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3685" y="2299977"/>
            <a:ext cx="38976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10" dirty="0">
                <a:solidFill>
                  <a:srgbClr val="FFFFFF"/>
                </a:solidFill>
                <a:latin typeface="Trebuchet MS"/>
                <a:cs typeface="Trebuchet MS"/>
              </a:rPr>
              <a:t>LINUX</a:t>
            </a:r>
            <a:r>
              <a:rPr sz="320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1" spc="145" dirty="0">
                <a:solidFill>
                  <a:srgbClr val="FFFFFF"/>
                </a:solidFill>
                <a:latin typeface="Trebuchet MS"/>
                <a:cs typeface="Trebuchet MS"/>
              </a:rPr>
              <a:t>CONTAINERS</a:t>
            </a:r>
            <a:endParaRPr sz="32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776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79" y="71101"/>
            <a:ext cx="8159579" cy="452120"/>
          </a:xfrm>
          <a:prstGeom prst="rect">
            <a:avLst/>
          </a:prstGeom>
        </p:spPr>
        <p:txBody>
          <a:bodyPr vert="horz" wrap="square" lIns="0" tIns="16509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WHAT </a:t>
            </a:r>
            <a:r>
              <a:rPr spc="-110" dirty="0"/>
              <a:t>ARE</a:t>
            </a:r>
            <a:r>
              <a:rPr spc="-170" dirty="0"/>
              <a:t> </a:t>
            </a:r>
            <a:r>
              <a:rPr spc="-105" dirty="0"/>
              <a:t>CONTAINERS?</a:t>
            </a:r>
          </a:p>
          <a:p>
            <a:pPr marL="635" algn="ctr">
              <a:lnSpc>
                <a:spcPct val="100000"/>
              </a:lnSpc>
              <a:spcBef>
                <a:spcPts val="55"/>
              </a:spcBef>
            </a:pPr>
            <a:r>
              <a:rPr sz="1800" spc="90" dirty="0"/>
              <a:t>It </a:t>
            </a:r>
            <a:r>
              <a:rPr sz="1800" spc="-25" dirty="0"/>
              <a:t>Depends </a:t>
            </a:r>
            <a:r>
              <a:rPr sz="1800" spc="-60" dirty="0"/>
              <a:t>Who </a:t>
            </a:r>
            <a:r>
              <a:rPr sz="1800" spc="-15" dirty="0"/>
              <a:t>You</a:t>
            </a:r>
            <a:r>
              <a:rPr sz="1800" spc="-335" dirty="0"/>
              <a:t> </a:t>
            </a:r>
            <a:r>
              <a:rPr sz="1800" spc="5" dirty="0"/>
              <a:t>Ask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730817" y="3208901"/>
            <a:ext cx="3611879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25" dirty="0">
                <a:latin typeface="Arial"/>
                <a:cs typeface="Arial"/>
              </a:rPr>
              <a:t>Application</a:t>
            </a:r>
            <a:r>
              <a:rPr sz="1400" spc="-2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processes </a:t>
            </a:r>
            <a:r>
              <a:rPr sz="1400" spc="5" dirty="0">
                <a:latin typeface="Arial"/>
                <a:cs typeface="Arial"/>
              </a:rPr>
              <a:t>on </a:t>
            </a:r>
            <a:r>
              <a:rPr sz="1400" spc="-45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shared </a:t>
            </a:r>
            <a:r>
              <a:rPr sz="1400" spc="20" dirty="0">
                <a:latin typeface="Arial"/>
                <a:cs typeface="Arial"/>
              </a:rPr>
              <a:t>kernel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102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Simpler,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lighter,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denser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than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VMs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102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20" dirty="0">
                <a:latin typeface="Arial"/>
                <a:cs typeface="Arial"/>
              </a:rPr>
              <a:t>Portable </a:t>
            </a:r>
            <a:r>
              <a:rPr sz="1400" spc="-10" dirty="0">
                <a:latin typeface="Arial"/>
                <a:cs typeface="Arial"/>
              </a:rPr>
              <a:t>across </a:t>
            </a:r>
            <a:r>
              <a:rPr sz="1400" spc="40" dirty="0">
                <a:latin typeface="Arial"/>
                <a:cs typeface="Arial"/>
              </a:rPr>
              <a:t>different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environments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5603" y="3208901"/>
            <a:ext cx="339026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20" dirty="0">
                <a:latin typeface="Arial"/>
                <a:cs typeface="Arial"/>
              </a:rPr>
              <a:t>Package apps </a:t>
            </a:r>
            <a:r>
              <a:rPr sz="1400" spc="40" dirty="0">
                <a:latin typeface="Arial"/>
                <a:cs typeface="Arial"/>
              </a:rPr>
              <a:t>with </a:t>
            </a:r>
            <a:r>
              <a:rPr sz="1400" spc="20" dirty="0">
                <a:latin typeface="Arial"/>
                <a:cs typeface="Arial"/>
              </a:rPr>
              <a:t>all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102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"/>
                <a:cs typeface="Arial"/>
              </a:rPr>
              <a:t>Deploy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to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environment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in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seconds</a:t>
            </a:r>
            <a:endParaRPr sz="1400">
              <a:latin typeface="Arial"/>
              <a:cs typeface="Arial"/>
            </a:endParaRPr>
          </a:p>
          <a:p>
            <a:pPr marL="348615" indent="-335915">
              <a:lnSpc>
                <a:spcPct val="100000"/>
              </a:lnSpc>
              <a:spcBef>
                <a:spcPts val="102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Arial"/>
                <a:cs typeface="Arial"/>
              </a:rPr>
              <a:t>Easily </a:t>
            </a:r>
            <a:r>
              <a:rPr sz="1400" spc="-25" dirty="0">
                <a:latin typeface="Arial"/>
                <a:cs typeface="Arial"/>
              </a:rPr>
              <a:t>accessed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shared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6357" y="1205822"/>
            <a:ext cx="7105425" cy="1678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1614" y="1601621"/>
            <a:ext cx="3862704" cy="897255"/>
          </a:xfrm>
          <a:custGeom>
            <a:avLst/>
            <a:gdLst/>
            <a:ahLst/>
            <a:cxnLst/>
            <a:rect l="l" t="t" r="r" b="b"/>
            <a:pathLst>
              <a:path w="3862704" h="897255">
                <a:moveTo>
                  <a:pt x="0" y="0"/>
                </a:moveTo>
                <a:lnTo>
                  <a:pt x="3862192" y="0"/>
                </a:lnTo>
                <a:lnTo>
                  <a:pt x="3862192" y="896998"/>
                </a:lnTo>
                <a:lnTo>
                  <a:pt x="0" y="896998"/>
                </a:lnTo>
                <a:lnTo>
                  <a:pt x="0" y="0"/>
                </a:lnTo>
                <a:close/>
              </a:path>
            </a:pathLst>
          </a:custGeom>
          <a:solidFill>
            <a:srgbClr val="8282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4" y="1601621"/>
            <a:ext cx="3862704" cy="897255"/>
          </a:xfrm>
          <a:custGeom>
            <a:avLst/>
            <a:gdLst/>
            <a:ahLst/>
            <a:cxnLst/>
            <a:rect l="l" t="t" r="r" b="b"/>
            <a:pathLst>
              <a:path w="3862704" h="897255">
                <a:moveTo>
                  <a:pt x="0" y="0"/>
                </a:moveTo>
                <a:lnTo>
                  <a:pt x="3862192" y="0"/>
                </a:lnTo>
                <a:lnTo>
                  <a:pt x="3862192" y="896998"/>
                </a:lnTo>
                <a:lnTo>
                  <a:pt x="0" y="896998"/>
                </a:lnTo>
                <a:lnTo>
                  <a:pt x="0" y="0"/>
                </a:lnTo>
                <a:close/>
              </a:path>
            </a:pathLst>
          </a:custGeom>
          <a:solidFill>
            <a:srgbClr val="024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748" y="1851738"/>
            <a:ext cx="271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solidFill>
                  <a:srgbClr val="FFFFFF"/>
                </a:solidFill>
                <a:latin typeface="Trebuchet MS"/>
                <a:cs typeface="Trebuchet MS"/>
              </a:rPr>
              <a:t>INFRASTRUCTURE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2762" y="1851729"/>
            <a:ext cx="220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019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638</Words>
  <Application>Microsoft Office PowerPoint</Application>
  <PresentationFormat>On-screen Show (16:9)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Office Theme</vt:lpstr>
      <vt:lpstr>Introduction to OpenShift</vt:lpstr>
      <vt:lpstr>Digital Transformation Requires an Evolution in...</vt:lpstr>
      <vt:lpstr>Application Architecture</vt:lpstr>
      <vt:lpstr>Development Process</vt:lpstr>
      <vt:lpstr>Platform Infrastructure</vt:lpstr>
      <vt:lpstr>IT Must Evolve to Stay Ahead of These Trends</vt:lpstr>
      <vt:lpstr>Containers - Transform Apps, Infrastructure &amp; Process</vt:lpstr>
      <vt:lpstr>LINUX CONTAINERS</vt:lpstr>
      <vt:lpstr>WHAT ARE CONTAINERS? It Depends Who You Ask</vt:lpstr>
      <vt:lpstr>VIRTUAL MACHINES AND CONTAINERS</vt:lpstr>
      <vt:lpstr>VIRTUAL MACHINES AND CONTAINERS</vt:lpstr>
      <vt:lpstr>VIRTUAL MACHINES AND CONTAINERS</vt:lpstr>
      <vt:lpstr>APPLICATION PORTABILITY WITH VM</vt:lpstr>
      <vt:lpstr>APPLICATION PORTABILITY WITH CONTAINERS</vt:lpstr>
      <vt:lpstr>RAPID SECURITY PATCHING USING  CONTAINER IMAGE LAYERING</vt:lpstr>
      <vt:lpstr>Containers - An Evolution in Application Deployment</vt:lpstr>
      <vt:lpstr>Red Hat Container Stack &amp; Tools</vt:lpstr>
      <vt:lpstr>OpenShift Enables Dev and Ops</vt:lpstr>
      <vt:lpstr>Built on Open Container Standards Red Hat Driving These in the Community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OpenShift</dc:title>
  <cp:lastModifiedBy>Amit Kumar</cp:lastModifiedBy>
  <cp:revision>7</cp:revision>
  <dcterms:created xsi:type="dcterms:W3CDTF">2018-02-05T11:29:38Z</dcterms:created>
  <dcterms:modified xsi:type="dcterms:W3CDTF">2018-02-06T08:18:14Z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2018-02-05T00:00:00Z</vt:filetime>
  </property>
</Properties>
</file>