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E01-9246-4573-9506-3B96D9C9B333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F373-5AE9-40B6-B35E-48907272E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6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E01-9246-4573-9506-3B96D9C9B333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F373-5AE9-40B6-B35E-48907272E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E01-9246-4573-9506-3B96D9C9B333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F373-5AE9-40B6-B35E-48907272E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3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E01-9246-4573-9506-3B96D9C9B333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F373-5AE9-40B6-B35E-48907272E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6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E01-9246-4573-9506-3B96D9C9B333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F373-5AE9-40B6-B35E-48907272E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2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E01-9246-4573-9506-3B96D9C9B333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F373-5AE9-40B6-B35E-48907272E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1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E01-9246-4573-9506-3B96D9C9B333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F373-5AE9-40B6-B35E-48907272E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1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E01-9246-4573-9506-3B96D9C9B333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F373-5AE9-40B6-B35E-48907272E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6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E01-9246-4573-9506-3B96D9C9B333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F373-5AE9-40B6-B35E-48907272E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2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E01-9246-4573-9506-3B96D9C9B333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F373-5AE9-40B6-B35E-48907272E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8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E01-9246-4573-9506-3B96D9C9B333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F373-5AE9-40B6-B35E-48907272E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2FE01-9246-4573-9506-3B96D9C9B333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3F373-5AE9-40B6-B35E-48907272E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0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coder.com/" TargetMode="External"/><Relationship Id="rId2" Type="http://schemas.openxmlformats.org/officeDocument/2006/relationships/hyperlink" Target="https://www.hackerrank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dacity.com/" TargetMode="External"/><Relationship Id="rId4" Type="http://schemas.openxmlformats.org/officeDocument/2006/relationships/hyperlink" Target="https://www.courser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 Competency Preparation Tips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5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Level 4 and 5 problems from previous HQ tests</a:t>
            </a:r>
            <a:endParaRPr lang="en-US" dirty="0"/>
          </a:p>
        </p:txBody>
      </p:sp>
      <p:graphicFrame>
        <p:nvGraphicFramePr>
          <p:cNvPr id="16" name="Content Placeholder 15">
            <a:hlinkClick r:id="" action="ppaction://ole?verb=0"/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4814329"/>
              </p:ext>
            </p:extLst>
          </p:nvPr>
        </p:nvGraphicFramePr>
        <p:xfrm>
          <a:off x="3810000" y="2819400"/>
          <a:ext cx="21336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0" y="2819400"/>
                        <a:ext cx="2133600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244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 Competency is needed in order for SRI-B to be called an advanced R&amp;D center</a:t>
            </a:r>
          </a:p>
          <a:p>
            <a:r>
              <a:rPr lang="en-US" dirty="0" smtClean="0"/>
              <a:t>Chance to demonstrate your Computer Science skills (and earn some incentives)</a:t>
            </a:r>
          </a:p>
          <a:p>
            <a:r>
              <a:rPr lang="en-US" dirty="0" smtClean="0"/>
              <a:t>Useful outside the company also :-)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7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 smtClean="0"/>
              <a:t>2015 Dates</a:t>
            </a:r>
          </a:p>
          <a:p>
            <a:r>
              <a:rPr lang="en-US" dirty="0" smtClean="0"/>
              <a:t>Advanced Level Tests – July onwards</a:t>
            </a:r>
          </a:p>
          <a:p>
            <a:r>
              <a:rPr lang="en-US" dirty="0" smtClean="0"/>
              <a:t>Professional Level Tests – Aug and Oct</a:t>
            </a:r>
          </a:p>
          <a:p>
            <a:r>
              <a:rPr lang="en-US" dirty="0" smtClean="0"/>
              <a:t>Prof High Level Test – Nov</a:t>
            </a:r>
          </a:p>
          <a:p>
            <a:r>
              <a:rPr lang="en-US" dirty="0" smtClean="0"/>
              <a:t>Expert Level Test in HQ – Dec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Pattern: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3 </a:t>
            </a:r>
            <a:r>
              <a:rPr lang="fr-FR" dirty="0" err="1"/>
              <a:t>hours</a:t>
            </a:r>
            <a:r>
              <a:rPr lang="fr-FR" dirty="0"/>
              <a:t>, 1 </a:t>
            </a:r>
            <a:r>
              <a:rPr lang="fr-FR" dirty="0" smtClean="0"/>
              <a:t>question</a:t>
            </a:r>
          </a:p>
          <a:p>
            <a:pPr marL="0" indent="0">
              <a:buNone/>
            </a:pPr>
            <a:r>
              <a:rPr lang="fr-FR" dirty="0" err="1" smtClean="0"/>
              <a:t>Languages</a:t>
            </a:r>
            <a:r>
              <a:rPr lang="fr-FR" dirty="0" smtClean="0"/>
              <a:t>: C</a:t>
            </a:r>
            <a:r>
              <a:rPr lang="fr-FR" dirty="0"/>
              <a:t>++/</a:t>
            </a:r>
            <a:r>
              <a:rPr lang="fr-FR" dirty="0" smtClean="0"/>
              <a:t>Java/C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basics and get thorough in them</a:t>
            </a:r>
          </a:p>
          <a:p>
            <a:r>
              <a:rPr lang="en-US" dirty="0" smtClean="0"/>
              <a:t>Avoid theory… get your hands dirty</a:t>
            </a:r>
          </a:p>
          <a:p>
            <a:r>
              <a:rPr lang="en-US" dirty="0" smtClean="0"/>
              <a:t>Just knowing the algorithm is not enough.. Understand the nuances and complexity(both space and time)</a:t>
            </a:r>
          </a:p>
          <a:p>
            <a:r>
              <a:rPr lang="en-US" dirty="0" smtClean="0"/>
              <a:t>Be aware of edge cases and error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4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57225"/>
            <a:ext cx="8197312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105156"/>
              </p:ext>
            </p:extLst>
          </p:nvPr>
        </p:nvGraphicFramePr>
        <p:xfrm>
          <a:off x="914400" y="5553075"/>
          <a:ext cx="7315202" cy="92392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45073"/>
                <a:gridCol w="1241905"/>
                <a:gridCol w="1207056"/>
                <a:gridCol w="1207056"/>
                <a:gridCol w="1207056"/>
                <a:gridCol w="1207056"/>
              </a:tblGrid>
              <a:tr h="3333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effectLst/>
                        </a:rPr>
                        <a:t>N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>
                          <a:effectLst/>
                        </a:rPr>
                        <a:t>logN 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>
                          <a:effectLst/>
                        </a:rPr>
                        <a:t>N 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>
                          <a:effectLst/>
                        </a:rPr>
                        <a:t>N logN 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>
                          <a:effectLst/>
                        </a:rPr>
                        <a:t>    N</a:t>
                      </a:r>
                      <a:r>
                        <a:rPr lang="en-US" sz="1800" b="1" u="none" strike="noStrike" baseline="30000">
                          <a:effectLst/>
                        </a:rPr>
                        <a:t> 2</a:t>
                      </a:r>
                      <a:r>
                        <a:rPr lang="en-US" sz="1800" b="1" u="none" strike="noStrike">
                          <a:effectLst/>
                        </a:rPr>
                        <a:t> 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effectLst/>
                        </a:rPr>
                        <a:t>N</a:t>
                      </a:r>
                      <a:r>
                        <a:rPr lang="en-US" sz="1800" b="1" u="none" strike="noStrike" baseline="30000" dirty="0">
                          <a:effectLst/>
                        </a:rPr>
                        <a:t> 3</a:t>
                      </a:r>
                      <a:r>
                        <a:rPr lang="en-US" sz="1800" b="1" u="none" strike="noStrike" dirty="0">
                          <a:effectLst/>
                        </a:rPr>
                        <a:t>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r>
                        <a:rPr lang="en-US" sz="1800" u="none" strike="noStrike" baseline="30000" dirty="0">
                          <a:effectLst/>
                        </a:rPr>
                        <a:t>6</a:t>
                      </a:r>
                      <a:endParaRPr lang="en-US" sz="18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l-GR" sz="1800" u="none" strike="noStrike">
                          <a:effectLst/>
                        </a:rPr>
                        <a:t>0.020 μ</a:t>
                      </a:r>
                      <a:r>
                        <a:rPr lang="en-US" sz="1800" u="none" strike="noStrike">
                          <a:effectLst/>
                        </a:rPr>
                        <a:t>s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1 ms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19.93 ms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u="none" strike="noStrike">
                          <a:effectLst/>
                        </a:rPr>
                        <a:t>16.7 min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31.7 days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r>
                        <a:rPr lang="en-US" sz="1800" u="none" strike="noStrike" baseline="30000" dirty="0">
                          <a:effectLst/>
                        </a:rPr>
                        <a:t>9</a:t>
                      </a:r>
                      <a:endParaRPr lang="en-US" sz="18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u="none" strike="noStrike">
                          <a:effectLst/>
                        </a:rPr>
                        <a:t>0.030 μ</a:t>
                      </a:r>
                      <a:r>
                        <a:rPr lang="en-US" sz="1800" u="none" strike="noStrike">
                          <a:effectLst/>
                        </a:rPr>
                        <a:t>s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 s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29.90 s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31.7 years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61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Basic Topics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614241"/>
              </p:ext>
            </p:extLst>
          </p:nvPr>
        </p:nvGraphicFramePr>
        <p:xfrm>
          <a:off x="914400" y="1219200"/>
          <a:ext cx="7162800" cy="431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400"/>
                <a:gridCol w="3581400"/>
              </a:tblGrid>
              <a:tr h="4699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Arrays – 1D, 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Binary heap</a:t>
                      </a:r>
                    </a:p>
                  </a:txBody>
                  <a:tcPr/>
                </a:tc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Binary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BST</a:t>
                      </a:r>
                    </a:p>
                  </a:txBody>
                  <a:tcPr/>
                </a:tc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Hash Table</a:t>
                      </a:r>
                      <a:endParaRPr lang="en-US" sz="2400" dirty="0"/>
                    </a:p>
                  </a:txBody>
                  <a:tcPr/>
                </a:tc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Bit Manipulation</a:t>
                      </a:r>
                      <a:endParaRPr lang="en-US" sz="2400" dirty="0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Basic </a:t>
                      </a:r>
                      <a:r>
                        <a:rPr lang="en-US" sz="2400" dirty="0" err="1" smtClean="0"/>
                        <a:t>Maths</a:t>
                      </a:r>
                      <a:r>
                        <a:rPr lang="en-US" sz="2400" dirty="0" smtClean="0"/>
                        <a:t>, Geometry</a:t>
                      </a:r>
                      <a:endParaRPr lang="en-US" sz="2400" dirty="0"/>
                    </a:p>
                  </a:txBody>
                  <a:tcPr/>
                </a:tc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Recursion</a:t>
                      </a:r>
                      <a:endParaRPr lang="en-US" sz="2400" dirty="0"/>
                    </a:p>
                  </a:txBody>
                  <a:tcPr/>
                </a:tc>
              </a:tr>
              <a:tr h="469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Sorting – at least 3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4699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469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36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Advanced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086600" cy="5334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String Processing – Radix Sort, KMP/Boyer-Moore, Tries</a:t>
            </a:r>
          </a:p>
          <a:p>
            <a:r>
              <a:rPr lang="en-US" sz="2800" dirty="0" smtClean="0"/>
              <a:t>Graph Traversal – DFS, BFS</a:t>
            </a:r>
          </a:p>
          <a:p>
            <a:r>
              <a:rPr lang="en-US" sz="2800" dirty="0" smtClean="0"/>
              <a:t>Topological Sort</a:t>
            </a:r>
          </a:p>
          <a:p>
            <a:r>
              <a:rPr lang="en-US" sz="2800" dirty="0" smtClean="0"/>
              <a:t>Minimum Spanning Tree – </a:t>
            </a:r>
            <a:r>
              <a:rPr lang="en-US" sz="2800" dirty="0" err="1" smtClean="0"/>
              <a:t>Kruskal</a:t>
            </a:r>
            <a:r>
              <a:rPr lang="en-US" sz="2800" dirty="0" smtClean="0"/>
              <a:t> and Prim</a:t>
            </a:r>
          </a:p>
          <a:p>
            <a:r>
              <a:rPr lang="en-US" sz="2800" dirty="0" smtClean="0"/>
              <a:t>Shortest Path - </a:t>
            </a:r>
            <a:r>
              <a:rPr lang="en-US" sz="2800" dirty="0" err="1" smtClean="0"/>
              <a:t>Dijkstra</a:t>
            </a:r>
            <a:r>
              <a:rPr lang="en-US" sz="2800" dirty="0" smtClean="0"/>
              <a:t> </a:t>
            </a:r>
            <a:r>
              <a:rPr lang="en-US" sz="2800" dirty="0"/>
              <a:t>and Bellman-Ford</a:t>
            </a:r>
            <a:endParaRPr lang="en-US" sz="2800" dirty="0" smtClean="0"/>
          </a:p>
          <a:p>
            <a:r>
              <a:rPr lang="en-US" sz="2800" dirty="0" smtClean="0"/>
              <a:t>Max Flow, Min Cut – Ford-Fulkerson</a:t>
            </a:r>
          </a:p>
          <a:p>
            <a:r>
              <a:rPr lang="en-US" sz="2800" dirty="0" smtClean="0"/>
              <a:t>Bipartite Matching</a:t>
            </a:r>
          </a:p>
          <a:p>
            <a:r>
              <a:rPr lang="en-US" sz="2800" dirty="0" smtClean="0"/>
              <a:t>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249955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2"/>
          </a:xfrm>
        </p:spPr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Terminology:</a:t>
            </a:r>
          </a:p>
          <a:p>
            <a:pPr marL="0" indent="0">
              <a:buNone/>
            </a:pPr>
            <a:r>
              <a:rPr lang="en-US" dirty="0" smtClean="0"/>
              <a:t>Vertex, Edge</a:t>
            </a:r>
          </a:p>
          <a:p>
            <a:pPr marL="0" indent="0">
              <a:buNone/>
            </a:pPr>
            <a:r>
              <a:rPr lang="en-US" dirty="0" smtClean="0"/>
              <a:t>Path</a:t>
            </a:r>
          </a:p>
          <a:p>
            <a:pPr marL="0" indent="0">
              <a:buNone/>
            </a:pPr>
            <a:r>
              <a:rPr lang="en-US" dirty="0" smtClean="0"/>
              <a:t>Cycle</a:t>
            </a:r>
          </a:p>
          <a:p>
            <a:pPr marL="0" indent="0">
              <a:buNone/>
            </a:pPr>
            <a:r>
              <a:rPr lang="en-US" dirty="0" smtClean="0"/>
              <a:t>Degree – </a:t>
            </a:r>
            <a:r>
              <a:rPr lang="en-US" dirty="0" err="1" smtClean="0"/>
              <a:t>indegree</a:t>
            </a:r>
            <a:r>
              <a:rPr lang="en-US" dirty="0" smtClean="0"/>
              <a:t> and </a:t>
            </a:r>
            <a:r>
              <a:rPr lang="en-US" dirty="0" err="1" smtClean="0"/>
              <a:t>outdegree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Sparse and Dense Graphs</a:t>
            </a:r>
          </a:p>
          <a:p>
            <a:pPr marL="0" indent="0">
              <a:buNone/>
            </a:pPr>
            <a:r>
              <a:rPr lang="en-US" dirty="0" smtClean="0"/>
              <a:t>Directed and Undirected Graphs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Graph Representation:</a:t>
            </a:r>
          </a:p>
          <a:p>
            <a:pPr marL="0" indent="0">
              <a:buNone/>
            </a:pPr>
            <a:r>
              <a:rPr lang="en-US" dirty="0" smtClean="0"/>
              <a:t>Adjacency Matrix</a:t>
            </a:r>
          </a:p>
          <a:p>
            <a:pPr marL="0" indent="0">
              <a:buNone/>
            </a:pPr>
            <a:r>
              <a:rPr lang="en-US" dirty="0" smtClean="0"/>
              <a:t>Adjacency List</a:t>
            </a:r>
          </a:p>
        </p:txBody>
      </p:sp>
    </p:spTree>
    <p:extLst>
      <p:ext uri="{BB962C8B-B14F-4D97-AF65-F5344CB8AC3E}">
        <p14:creationId xmlns:p14="http://schemas.microsoft.com/office/powerpoint/2010/main" val="169332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GeeksForGeeks</a:t>
            </a:r>
            <a:r>
              <a:rPr lang="en-US" sz="2800" dirty="0"/>
              <a:t> </a:t>
            </a:r>
            <a:r>
              <a:rPr lang="en-US" sz="2800" dirty="0" smtClean="0"/>
              <a:t>- http</a:t>
            </a:r>
            <a:r>
              <a:rPr lang="en-US" sz="2800" dirty="0"/>
              <a:t>://www.geeksforgeeks.org/</a:t>
            </a:r>
            <a:endParaRPr lang="en-US" sz="2800" dirty="0" smtClean="0"/>
          </a:p>
          <a:p>
            <a:r>
              <a:rPr lang="en-US" sz="2800" dirty="0" err="1" smtClean="0"/>
              <a:t>HackerRank</a:t>
            </a:r>
            <a:r>
              <a:rPr lang="en-US" sz="2800" dirty="0" smtClean="0"/>
              <a:t> - </a:t>
            </a:r>
            <a:r>
              <a:rPr lang="en-US" sz="2800" dirty="0">
                <a:hlinkClick r:id="rId2"/>
              </a:rPr>
              <a:t>https://www.hackerrank.com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r>
              <a:rPr lang="en-US" sz="2800" dirty="0" err="1" smtClean="0"/>
              <a:t>TopCoder</a:t>
            </a:r>
            <a:r>
              <a:rPr lang="en-US" sz="2800" dirty="0"/>
              <a:t> - </a:t>
            </a:r>
            <a:r>
              <a:rPr lang="en-US" sz="2800" dirty="0">
                <a:hlinkClick r:id="rId3"/>
              </a:rPr>
              <a:t>https://www.topcoder.com</a:t>
            </a:r>
            <a:r>
              <a:rPr lang="en-US" sz="2800" dirty="0" smtClean="0">
                <a:hlinkClick r:id="rId3"/>
              </a:rPr>
              <a:t>/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Has excellent tutorials on each topic</a:t>
            </a:r>
            <a:endParaRPr lang="en-US" sz="2800" dirty="0"/>
          </a:p>
          <a:p>
            <a:r>
              <a:rPr lang="en-US" sz="2800" dirty="0" err="1" smtClean="0"/>
              <a:t>Coursera</a:t>
            </a:r>
            <a:r>
              <a:rPr lang="en-US" sz="2800" dirty="0" smtClean="0"/>
              <a:t>, </a:t>
            </a:r>
            <a:r>
              <a:rPr lang="en-US" sz="2800" dirty="0" err="1" smtClean="0"/>
              <a:t>Udacity</a:t>
            </a:r>
            <a:r>
              <a:rPr lang="en-US" sz="2800" dirty="0"/>
              <a:t> - </a:t>
            </a:r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www.coursera.org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>
                <a:hlinkClick r:id="rId5"/>
              </a:rPr>
              <a:t>https://www.udacity.com</a:t>
            </a:r>
            <a:r>
              <a:rPr lang="en-US" sz="2800" dirty="0" smtClean="0">
                <a:hlinkClick r:id="rId5"/>
              </a:rPr>
              <a:t>/</a:t>
            </a:r>
            <a:endParaRPr lang="en-US" sz="2800" dirty="0" smtClean="0"/>
          </a:p>
          <a:p>
            <a:r>
              <a:rPr lang="en-US" sz="2800" dirty="0" smtClean="0"/>
              <a:t>Introduction to Algorithms – </a:t>
            </a:r>
            <a:r>
              <a:rPr lang="en-US" sz="2800" dirty="0" err="1" smtClean="0"/>
              <a:t>Cormen</a:t>
            </a:r>
            <a:r>
              <a:rPr lang="en-US" sz="2800" dirty="0" smtClean="0"/>
              <a:t>, </a:t>
            </a:r>
            <a:r>
              <a:rPr lang="en-US" sz="2800" dirty="0" err="1" smtClean="0"/>
              <a:t>Leiserson</a:t>
            </a:r>
            <a:r>
              <a:rPr lang="en-US" sz="2800" dirty="0" smtClean="0"/>
              <a:t>, </a:t>
            </a:r>
            <a:r>
              <a:rPr lang="en-US" sz="2800" dirty="0" err="1" smtClean="0"/>
              <a:t>Rivest</a:t>
            </a:r>
            <a:r>
              <a:rPr lang="en-US" sz="2800" smtClean="0"/>
              <a:t>, Stein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7182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287</Words>
  <Application>Microsoft Office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Package</vt:lpstr>
      <vt:lpstr>SW Competency Preparation Tips</vt:lpstr>
      <vt:lpstr>Why?</vt:lpstr>
      <vt:lpstr>When?</vt:lpstr>
      <vt:lpstr>HOW?</vt:lpstr>
      <vt:lpstr>PowerPoint Presentation</vt:lpstr>
      <vt:lpstr>Basic Topics</vt:lpstr>
      <vt:lpstr>Advanced Topics</vt:lpstr>
      <vt:lpstr>Graphs</vt:lpstr>
      <vt:lpstr>External References</vt:lpstr>
      <vt:lpstr>Level 4 and 5 problems from previous HQ tests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Competency Preparation Tips</dc:title>
  <dc:creator>Anitha Palaniappan (12617329)</dc:creator>
  <cp:lastModifiedBy>Anitha Palaniappan (12617329)</cp:lastModifiedBy>
  <cp:revision>31</cp:revision>
  <dcterms:created xsi:type="dcterms:W3CDTF">2015-06-19T11:19:31Z</dcterms:created>
  <dcterms:modified xsi:type="dcterms:W3CDTF">2015-06-25T11:56:33Z</dcterms:modified>
</cp:coreProperties>
</file>