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76" r:id="rId5"/>
    <p:sldId id="277" r:id="rId6"/>
    <p:sldId id="279" r:id="rId7"/>
    <p:sldId id="260" r:id="rId8"/>
    <p:sldId id="261" r:id="rId9"/>
    <p:sldId id="266" r:id="rId10"/>
    <p:sldId id="262" r:id="rId11"/>
    <p:sldId id="265" r:id="rId12"/>
    <p:sldId id="258" r:id="rId13"/>
    <p:sldId id="269" r:id="rId14"/>
    <p:sldId id="270" r:id="rId15"/>
    <p:sldId id="271" r:id="rId16"/>
    <p:sldId id="272" r:id="rId17"/>
    <p:sldId id="263" r:id="rId18"/>
    <p:sldId id="268" r:id="rId19"/>
    <p:sldId id="259" r:id="rId20"/>
    <p:sldId id="280" r:id="rId21"/>
    <p:sldId id="281" r:id="rId22"/>
    <p:sldId id="286" r:id="rId23"/>
    <p:sldId id="285" r:id="rId24"/>
    <p:sldId id="287" r:id="rId25"/>
    <p:sldId id="288" r:id="rId26"/>
    <p:sldId id="289" r:id="rId27"/>
    <p:sldId id="290" r:id="rId28"/>
    <p:sldId id="274" r:id="rId29"/>
    <p:sldId id="282" r:id="rId30"/>
    <p:sldId id="291" r:id="rId31"/>
    <p:sldId id="283" r:id="rId32"/>
    <p:sldId id="292" r:id="rId33"/>
    <p:sldId id="293" r:id="rId34"/>
    <p:sldId id="294" r:id="rId35"/>
    <p:sldId id="26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6A9E-4185-E2AD-7EE8-D4F9C2D87E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ECF06F-C6EF-6E46-7A24-1DB6470E5B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802C28-99D9-FFE6-CF8F-C9574DDC1AFC}"/>
              </a:ext>
            </a:extLst>
          </p:cNvPr>
          <p:cNvSpPr>
            <a:spLocks noGrp="1"/>
          </p:cNvSpPr>
          <p:nvPr>
            <p:ph type="dt" sz="half" idx="10"/>
          </p:nvPr>
        </p:nvSpPr>
        <p:spPr/>
        <p:txBody>
          <a:bodyPr/>
          <a:lstStyle/>
          <a:p>
            <a:fld id="{7E21775D-9FC4-40F3-A1D9-EB84B3638B2A}" type="datetimeFigureOut">
              <a:rPr lang="en-IN" smtClean="0"/>
              <a:t>06-03-2024</a:t>
            </a:fld>
            <a:endParaRPr lang="en-IN"/>
          </a:p>
        </p:txBody>
      </p:sp>
      <p:sp>
        <p:nvSpPr>
          <p:cNvPr id="5" name="Footer Placeholder 4">
            <a:extLst>
              <a:ext uri="{FF2B5EF4-FFF2-40B4-BE49-F238E27FC236}">
                <a16:creationId xmlns:a16="http://schemas.microsoft.com/office/drawing/2014/main" id="{9017A902-677B-A18C-D330-31930909A4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F420CB-F5D2-8B34-D9D9-2086FA900DF3}"/>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1493648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5E201-FCF8-1E29-06CF-E96D619C61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54BBC3-3416-A93D-2D4F-73D0221C72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EF8320-FF8E-EBC3-3D0B-A8610C70FD80}"/>
              </a:ext>
            </a:extLst>
          </p:cNvPr>
          <p:cNvSpPr>
            <a:spLocks noGrp="1"/>
          </p:cNvSpPr>
          <p:nvPr>
            <p:ph type="dt" sz="half" idx="10"/>
          </p:nvPr>
        </p:nvSpPr>
        <p:spPr/>
        <p:txBody>
          <a:bodyPr/>
          <a:lstStyle/>
          <a:p>
            <a:fld id="{7E21775D-9FC4-40F3-A1D9-EB84B3638B2A}" type="datetimeFigureOut">
              <a:rPr lang="en-IN" smtClean="0"/>
              <a:t>06-03-2024</a:t>
            </a:fld>
            <a:endParaRPr lang="en-IN"/>
          </a:p>
        </p:txBody>
      </p:sp>
      <p:sp>
        <p:nvSpPr>
          <p:cNvPr id="5" name="Footer Placeholder 4">
            <a:extLst>
              <a:ext uri="{FF2B5EF4-FFF2-40B4-BE49-F238E27FC236}">
                <a16:creationId xmlns:a16="http://schemas.microsoft.com/office/drawing/2014/main" id="{7E5D6AF7-EBD8-14CD-37C3-9C43BABCDB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C9CDC4-DC97-F6E6-DD2A-891B57794DE9}"/>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179607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207144-F5AA-8CE8-5A24-DAA7395CFA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F18C6C-7383-E6AA-87D8-FCBB8308D6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A4C46E-4FBE-667D-A7FB-6113A5438E46}"/>
              </a:ext>
            </a:extLst>
          </p:cNvPr>
          <p:cNvSpPr>
            <a:spLocks noGrp="1"/>
          </p:cNvSpPr>
          <p:nvPr>
            <p:ph type="dt" sz="half" idx="10"/>
          </p:nvPr>
        </p:nvSpPr>
        <p:spPr/>
        <p:txBody>
          <a:bodyPr/>
          <a:lstStyle/>
          <a:p>
            <a:fld id="{7E21775D-9FC4-40F3-A1D9-EB84B3638B2A}" type="datetimeFigureOut">
              <a:rPr lang="en-IN" smtClean="0"/>
              <a:t>06-03-2024</a:t>
            </a:fld>
            <a:endParaRPr lang="en-IN"/>
          </a:p>
        </p:txBody>
      </p:sp>
      <p:sp>
        <p:nvSpPr>
          <p:cNvPr id="5" name="Footer Placeholder 4">
            <a:extLst>
              <a:ext uri="{FF2B5EF4-FFF2-40B4-BE49-F238E27FC236}">
                <a16:creationId xmlns:a16="http://schemas.microsoft.com/office/drawing/2014/main" id="{5564EC56-0304-5815-DAD2-2FA2A886FB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87CF99-9FF5-1385-0120-FDACE33A15AE}"/>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428190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829F-E736-617A-E2A5-E0EECEB236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502995-A89E-0A1E-3697-0D85BC8245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0CF758-C59A-F1C1-662F-089A1E72A300}"/>
              </a:ext>
            </a:extLst>
          </p:cNvPr>
          <p:cNvSpPr>
            <a:spLocks noGrp="1"/>
          </p:cNvSpPr>
          <p:nvPr>
            <p:ph type="dt" sz="half" idx="10"/>
          </p:nvPr>
        </p:nvSpPr>
        <p:spPr/>
        <p:txBody>
          <a:bodyPr/>
          <a:lstStyle/>
          <a:p>
            <a:fld id="{7E21775D-9FC4-40F3-A1D9-EB84B3638B2A}" type="datetimeFigureOut">
              <a:rPr lang="en-IN" smtClean="0"/>
              <a:t>06-03-2024</a:t>
            </a:fld>
            <a:endParaRPr lang="en-IN"/>
          </a:p>
        </p:txBody>
      </p:sp>
      <p:sp>
        <p:nvSpPr>
          <p:cNvPr id="5" name="Footer Placeholder 4">
            <a:extLst>
              <a:ext uri="{FF2B5EF4-FFF2-40B4-BE49-F238E27FC236}">
                <a16:creationId xmlns:a16="http://schemas.microsoft.com/office/drawing/2014/main" id="{FF101F83-1C8A-593F-6300-3B6B1E3E71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CCE5E1-45B4-3FA4-3805-52DF8851D6EA}"/>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3766820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5F9B-C2F8-55E4-1E39-1226C7471E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F0C819-7075-9683-0024-459CFA29BF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18E14B-9AFB-CD20-420D-5050518282E8}"/>
              </a:ext>
            </a:extLst>
          </p:cNvPr>
          <p:cNvSpPr>
            <a:spLocks noGrp="1"/>
          </p:cNvSpPr>
          <p:nvPr>
            <p:ph type="dt" sz="half" idx="10"/>
          </p:nvPr>
        </p:nvSpPr>
        <p:spPr/>
        <p:txBody>
          <a:bodyPr/>
          <a:lstStyle/>
          <a:p>
            <a:fld id="{7E21775D-9FC4-40F3-A1D9-EB84B3638B2A}" type="datetimeFigureOut">
              <a:rPr lang="en-IN" smtClean="0"/>
              <a:t>06-03-2024</a:t>
            </a:fld>
            <a:endParaRPr lang="en-IN"/>
          </a:p>
        </p:txBody>
      </p:sp>
      <p:sp>
        <p:nvSpPr>
          <p:cNvPr id="5" name="Footer Placeholder 4">
            <a:extLst>
              <a:ext uri="{FF2B5EF4-FFF2-40B4-BE49-F238E27FC236}">
                <a16:creationId xmlns:a16="http://schemas.microsoft.com/office/drawing/2014/main" id="{5F865148-D0A5-0164-4185-E906B1BF6A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C2DA3F-C059-F006-4B70-B3B09A3481AD}"/>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2214612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E424-1394-D92B-B6F4-80967257A2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FC5A40-9C1A-C451-5395-74B53DB2B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B0CD7F-7DB2-4071-6755-1EBD7003A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9195A2-6716-3D72-58B9-3C95C0237854}"/>
              </a:ext>
            </a:extLst>
          </p:cNvPr>
          <p:cNvSpPr>
            <a:spLocks noGrp="1"/>
          </p:cNvSpPr>
          <p:nvPr>
            <p:ph type="dt" sz="half" idx="10"/>
          </p:nvPr>
        </p:nvSpPr>
        <p:spPr/>
        <p:txBody>
          <a:bodyPr/>
          <a:lstStyle/>
          <a:p>
            <a:fld id="{7E21775D-9FC4-40F3-A1D9-EB84B3638B2A}" type="datetimeFigureOut">
              <a:rPr lang="en-IN" smtClean="0"/>
              <a:t>06-03-2024</a:t>
            </a:fld>
            <a:endParaRPr lang="en-IN"/>
          </a:p>
        </p:txBody>
      </p:sp>
      <p:sp>
        <p:nvSpPr>
          <p:cNvPr id="6" name="Footer Placeholder 5">
            <a:extLst>
              <a:ext uri="{FF2B5EF4-FFF2-40B4-BE49-F238E27FC236}">
                <a16:creationId xmlns:a16="http://schemas.microsoft.com/office/drawing/2014/main" id="{351397B2-2F8D-713F-7403-080E4580FB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186B2B-E01A-A9AC-BCB2-D253BE70C29A}"/>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3967657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317D1-1EE4-585A-2E47-7A9839D606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71C6F0-66F0-56BF-2E92-5472743A1D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1B88A7-8B0F-F412-0443-1C23B2C3A3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A4C6CC-4342-2354-9B02-9DDB245529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DF4CFB-0273-76A3-FA8E-6E221AA18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3FFD06-7BCA-D967-5206-343066611321}"/>
              </a:ext>
            </a:extLst>
          </p:cNvPr>
          <p:cNvSpPr>
            <a:spLocks noGrp="1"/>
          </p:cNvSpPr>
          <p:nvPr>
            <p:ph type="dt" sz="half" idx="10"/>
          </p:nvPr>
        </p:nvSpPr>
        <p:spPr/>
        <p:txBody>
          <a:bodyPr/>
          <a:lstStyle/>
          <a:p>
            <a:fld id="{7E21775D-9FC4-40F3-A1D9-EB84B3638B2A}" type="datetimeFigureOut">
              <a:rPr lang="en-IN" smtClean="0"/>
              <a:t>06-03-2024</a:t>
            </a:fld>
            <a:endParaRPr lang="en-IN"/>
          </a:p>
        </p:txBody>
      </p:sp>
      <p:sp>
        <p:nvSpPr>
          <p:cNvPr id="8" name="Footer Placeholder 7">
            <a:extLst>
              <a:ext uri="{FF2B5EF4-FFF2-40B4-BE49-F238E27FC236}">
                <a16:creationId xmlns:a16="http://schemas.microsoft.com/office/drawing/2014/main" id="{3A301F76-0CE7-6509-CC8B-189051E060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88A5C8-177C-C07A-045C-7F76A3D4395E}"/>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394365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5676-5892-1F77-6831-7E90AF5F4E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D70176-A692-676D-B236-169E8C83931B}"/>
              </a:ext>
            </a:extLst>
          </p:cNvPr>
          <p:cNvSpPr>
            <a:spLocks noGrp="1"/>
          </p:cNvSpPr>
          <p:nvPr>
            <p:ph type="dt" sz="half" idx="10"/>
          </p:nvPr>
        </p:nvSpPr>
        <p:spPr/>
        <p:txBody>
          <a:bodyPr/>
          <a:lstStyle/>
          <a:p>
            <a:fld id="{7E21775D-9FC4-40F3-A1D9-EB84B3638B2A}" type="datetimeFigureOut">
              <a:rPr lang="en-IN" smtClean="0"/>
              <a:t>06-03-2024</a:t>
            </a:fld>
            <a:endParaRPr lang="en-IN"/>
          </a:p>
        </p:txBody>
      </p:sp>
      <p:sp>
        <p:nvSpPr>
          <p:cNvPr id="4" name="Footer Placeholder 3">
            <a:extLst>
              <a:ext uri="{FF2B5EF4-FFF2-40B4-BE49-F238E27FC236}">
                <a16:creationId xmlns:a16="http://schemas.microsoft.com/office/drawing/2014/main" id="{EFA5CCFA-82DC-52DC-2BD9-E86896D0D3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1BA54E-DF1E-7C83-2A1B-A4DDE4F4CE1B}"/>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344019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8EF524-FA6B-39FA-A482-A8F55F0FC80F}"/>
              </a:ext>
            </a:extLst>
          </p:cNvPr>
          <p:cNvSpPr>
            <a:spLocks noGrp="1"/>
          </p:cNvSpPr>
          <p:nvPr>
            <p:ph type="dt" sz="half" idx="10"/>
          </p:nvPr>
        </p:nvSpPr>
        <p:spPr/>
        <p:txBody>
          <a:bodyPr/>
          <a:lstStyle/>
          <a:p>
            <a:fld id="{7E21775D-9FC4-40F3-A1D9-EB84B3638B2A}" type="datetimeFigureOut">
              <a:rPr lang="en-IN" smtClean="0"/>
              <a:t>06-03-2024</a:t>
            </a:fld>
            <a:endParaRPr lang="en-IN"/>
          </a:p>
        </p:txBody>
      </p:sp>
      <p:sp>
        <p:nvSpPr>
          <p:cNvPr id="3" name="Footer Placeholder 2">
            <a:extLst>
              <a:ext uri="{FF2B5EF4-FFF2-40B4-BE49-F238E27FC236}">
                <a16:creationId xmlns:a16="http://schemas.microsoft.com/office/drawing/2014/main" id="{5D57DAA5-0795-1980-DCDC-4236403E2A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9F2701-7EC8-CF35-013A-1DC5C89F49B0}"/>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12406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C8F1-E6F5-0CE3-4A5D-7F57E93C6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8D3418-5543-81F0-0CB0-770BC9CDB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6BFC1B-0FFE-6D2F-165E-01D1C9ED9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581E0-3710-3D75-D470-7FAA08C71B65}"/>
              </a:ext>
            </a:extLst>
          </p:cNvPr>
          <p:cNvSpPr>
            <a:spLocks noGrp="1"/>
          </p:cNvSpPr>
          <p:nvPr>
            <p:ph type="dt" sz="half" idx="10"/>
          </p:nvPr>
        </p:nvSpPr>
        <p:spPr/>
        <p:txBody>
          <a:bodyPr/>
          <a:lstStyle/>
          <a:p>
            <a:fld id="{7E21775D-9FC4-40F3-A1D9-EB84B3638B2A}" type="datetimeFigureOut">
              <a:rPr lang="en-IN" smtClean="0"/>
              <a:t>06-03-2024</a:t>
            </a:fld>
            <a:endParaRPr lang="en-IN"/>
          </a:p>
        </p:txBody>
      </p:sp>
      <p:sp>
        <p:nvSpPr>
          <p:cNvPr id="6" name="Footer Placeholder 5">
            <a:extLst>
              <a:ext uri="{FF2B5EF4-FFF2-40B4-BE49-F238E27FC236}">
                <a16:creationId xmlns:a16="http://schemas.microsoft.com/office/drawing/2014/main" id="{D07780EB-8B18-FE19-6618-65E3C599CC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C0B448-68E1-6FFC-15B1-3CD64DC77AD3}"/>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101251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B7A6-605D-B4CA-2205-67C3B2E6C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68352C-1E58-753C-10E4-B67B3BB22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363BA7-BDBB-81F7-ACEB-B5574BA6E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F0E5F3-5364-1C3A-7843-B9A1B5C2F66D}"/>
              </a:ext>
            </a:extLst>
          </p:cNvPr>
          <p:cNvSpPr>
            <a:spLocks noGrp="1"/>
          </p:cNvSpPr>
          <p:nvPr>
            <p:ph type="dt" sz="half" idx="10"/>
          </p:nvPr>
        </p:nvSpPr>
        <p:spPr/>
        <p:txBody>
          <a:bodyPr/>
          <a:lstStyle/>
          <a:p>
            <a:fld id="{7E21775D-9FC4-40F3-A1D9-EB84B3638B2A}" type="datetimeFigureOut">
              <a:rPr lang="en-IN" smtClean="0"/>
              <a:t>06-03-2024</a:t>
            </a:fld>
            <a:endParaRPr lang="en-IN"/>
          </a:p>
        </p:txBody>
      </p:sp>
      <p:sp>
        <p:nvSpPr>
          <p:cNvPr id="6" name="Footer Placeholder 5">
            <a:extLst>
              <a:ext uri="{FF2B5EF4-FFF2-40B4-BE49-F238E27FC236}">
                <a16:creationId xmlns:a16="http://schemas.microsoft.com/office/drawing/2014/main" id="{DB06AA97-4C66-BA07-7D40-0223BB6EBF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911F96-4528-CE03-A8C9-743FBC5F37ED}"/>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112986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1C9E6-6EE6-A5FD-AD97-9D75DA354F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8CDF44-1B35-964C-BA1E-865BA86276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F26435-B6A1-D66C-056F-3AE8D1E47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1775D-9FC4-40F3-A1D9-EB84B3638B2A}" type="datetimeFigureOut">
              <a:rPr lang="en-IN" smtClean="0"/>
              <a:t>06-03-2024</a:t>
            </a:fld>
            <a:endParaRPr lang="en-IN"/>
          </a:p>
        </p:txBody>
      </p:sp>
      <p:sp>
        <p:nvSpPr>
          <p:cNvPr id="5" name="Footer Placeholder 4">
            <a:extLst>
              <a:ext uri="{FF2B5EF4-FFF2-40B4-BE49-F238E27FC236}">
                <a16:creationId xmlns:a16="http://schemas.microsoft.com/office/drawing/2014/main" id="{39EB9242-DDB3-67F7-3D19-9ACA981C31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485C13-13C1-9CDD-6F48-A78B1B202D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B101B-50F0-4ABB-BFAE-8A650864788B}" type="slidenum">
              <a:rPr lang="en-IN" smtClean="0"/>
              <a:t>‹#›</a:t>
            </a:fld>
            <a:endParaRPr lang="en-IN"/>
          </a:p>
        </p:txBody>
      </p:sp>
    </p:spTree>
    <p:extLst>
      <p:ext uri="{BB962C8B-B14F-4D97-AF65-F5344CB8AC3E}">
        <p14:creationId xmlns:p14="http://schemas.microsoft.com/office/powerpoint/2010/main" val="3657477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localhost:9900/api/tutorials" TargetMode="External"/><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7" Type="http://schemas.openxmlformats.org/officeDocument/2006/relationships/hyperlink" Target="https://www.youtube.com/watch?v=31k6AtW-b3Y" TargetMode="External"/><Relationship Id="rId2" Type="http://schemas.openxmlformats.org/officeDocument/2006/relationships/hyperlink" Target="https://accesto.com/blog/what-is-docker-and-why-to-use-it/" TargetMode="External"/><Relationship Id="rId1" Type="http://schemas.openxmlformats.org/officeDocument/2006/relationships/slideLayout" Target="../slideLayouts/slideLayout2.xml"/><Relationship Id="rId6" Type="http://schemas.openxmlformats.org/officeDocument/2006/relationships/hyperlink" Target="https://github.com/amitvsolutions/miniProjects/tree/main/spring-rest-docker" TargetMode="External"/><Relationship Id="rId5" Type="http://schemas.openxmlformats.org/officeDocument/2006/relationships/hyperlink" Target="https://www.geeksforgeeks.org/how-to-install-docker-on-windows/" TargetMode="External"/><Relationship Id="rId4" Type="http://schemas.openxmlformats.org/officeDocument/2006/relationships/hyperlink" Target="https://www.geeksforgeeks.org/introduction-to-docker/?ref=lb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911A-B7E2-929C-36E9-4D7A671AEE8D}"/>
              </a:ext>
            </a:extLst>
          </p:cNvPr>
          <p:cNvSpPr>
            <a:spLocks noGrp="1"/>
          </p:cNvSpPr>
          <p:nvPr>
            <p:ph type="ctrTitle"/>
          </p:nvPr>
        </p:nvSpPr>
        <p:spPr/>
        <p:txBody>
          <a:bodyPr/>
          <a:lstStyle/>
          <a:p>
            <a:r>
              <a:rPr lang="en-IN" b="1" dirty="0">
                <a:solidFill>
                  <a:srgbClr val="002060"/>
                </a:solidFill>
              </a:rPr>
              <a:t>Docker Workshop</a:t>
            </a:r>
          </a:p>
        </p:txBody>
      </p:sp>
      <p:sp>
        <p:nvSpPr>
          <p:cNvPr id="3" name="Subtitle 2">
            <a:extLst>
              <a:ext uri="{FF2B5EF4-FFF2-40B4-BE49-F238E27FC236}">
                <a16:creationId xmlns:a16="http://schemas.microsoft.com/office/drawing/2014/main" id="{6BEF329A-F500-885A-B4B0-530FFD174177}"/>
              </a:ext>
            </a:extLst>
          </p:cNvPr>
          <p:cNvSpPr>
            <a:spLocks noGrp="1"/>
          </p:cNvSpPr>
          <p:nvPr>
            <p:ph type="subTitle" idx="1"/>
          </p:nvPr>
        </p:nvSpPr>
        <p:spPr/>
        <p:txBody>
          <a:bodyPr/>
          <a:lstStyle/>
          <a:p>
            <a:r>
              <a:rPr lang="en-US" dirty="0">
                <a:solidFill>
                  <a:srgbClr val="002060"/>
                </a:solidFill>
              </a:rPr>
              <a:t>Docker is an open platform for developing, shipping, and running applications</a:t>
            </a:r>
            <a:endParaRPr lang="en-IN" dirty="0">
              <a:solidFill>
                <a:srgbClr val="002060"/>
              </a:solidFill>
            </a:endParaRPr>
          </a:p>
        </p:txBody>
      </p:sp>
    </p:spTree>
    <p:extLst>
      <p:ext uri="{BB962C8B-B14F-4D97-AF65-F5344CB8AC3E}">
        <p14:creationId xmlns:p14="http://schemas.microsoft.com/office/powerpoint/2010/main" val="3865506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6E099-C8B9-5217-806F-1A8D3DB51C56}"/>
              </a:ext>
            </a:extLst>
          </p:cNvPr>
          <p:cNvSpPr>
            <a:spLocks noGrp="1"/>
          </p:cNvSpPr>
          <p:nvPr>
            <p:ph type="title"/>
          </p:nvPr>
        </p:nvSpPr>
        <p:spPr>
          <a:xfrm>
            <a:off x="413657" y="267154"/>
            <a:ext cx="10515600" cy="930275"/>
          </a:xfrm>
        </p:spPr>
        <p:txBody>
          <a:bodyPr>
            <a:normAutofit/>
          </a:bodyPr>
          <a:lstStyle/>
          <a:p>
            <a:r>
              <a:rPr lang="en-US" sz="4000" b="1" dirty="0">
                <a:solidFill>
                  <a:srgbClr val="002060"/>
                </a:solidFill>
              </a:rPr>
              <a:t>How Docker Addresses These Challenges:</a:t>
            </a:r>
            <a:endParaRPr lang="en-IN" sz="4000" b="1" dirty="0">
              <a:solidFill>
                <a:srgbClr val="002060"/>
              </a:solidFill>
            </a:endParaRPr>
          </a:p>
        </p:txBody>
      </p:sp>
      <p:sp>
        <p:nvSpPr>
          <p:cNvPr id="3" name="Content Placeholder 2">
            <a:extLst>
              <a:ext uri="{FF2B5EF4-FFF2-40B4-BE49-F238E27FC236}">
                <a16:creationId xmlns:a16="http://schemas.microsoft.com/office/drawing/2014/main" id="{F4FCE527-86E0-1AEA-3B3D-3A591573B4CA}"/>
              </a:ext>
            </a:extLst>
          </p:cNvPr>
          <p:cNvSpPr>
            <a:spLocks noGrp="1"/>
          </p:cNvSpPr>
          <p:nvPr>
            <p:ph idx="1"/>
          </p:nvPr>
        </p:nvSpPr>
        <p:spPr>
          <a:xfrm>
            <a:off x="413657" y="1360714"/>
            <a:ext cx="11364686" cy="5061857"/>
          </a:xfrm>
        </p:spPr>
        <p:txBody>
          <a:bodyPr>
            <a:normAutofit fontScale="92500" lnSpcReduction="20000"/>
          </a:bodyPr>
          <a:lstStyle/>
          <a:p>
            <a:pPr marL="0" indent="0">
              <a:buNone/>
            </a:pPr>
            <a:r>
              <a:rPr lang="en-US" sz="2600" dirty="0">
                <a:solidFill>
                  <a:srgbClr val="002060"/>
                </a:solidFill>
              </a:rPr>
              <a:t>   </a:t>
            </a:r>
            <a:r>
              <a:rPr lang="en-US" sz="2600" b="1" dirty="0">
                <a:solidFill>
                  <a:srgbClr val="002060"/>
                </a:solidFill>
              </a:rPr>
              <a:t>Environment Consistency:</a:t>
            </a:r>
          </a:p>
          <a:p>
            <a:r>
              <a:rPr lang="en-US" sz="2400" dirty="0">
                <a:solidFill>
                  <a:srgbClr val="002060"/>
                </a:solidFill>
              </a:rPr>
              <a:t>Docker enables developers to define the application's runtime environment using </a:t>
            </a:r>
            <a:r>
              <a:rPr lang="en-US" sz="2400" b="1" dirty="0" err="1">
                <a:solidFill>
                  <a:srgbClr val="002060"/>
                </a:solidFill>
              </a:rPr>
              <a:t>Dockerfiles</a:t>
            </a:r>
            <a:r>
              <a:rPr lang="en-US" sz="2400" dirty="0">
                <a:solidFill>
                  <a:srgbClr val="002060"/>
                </a:solidFill>
              </a:rPr>
              <a:t>. These </a:t>
            </a:r>
            <a:r>
              <a:rPr lang="en-US" sz="2400" dirty="0" err="1">
                <a:solidFill>
                  <a:srgbClr val="002060"/>
                </a:solidFill>
              </a:rPr>
              <a:t>Dockerfiles</a:t>
            </a:r>
            <a:r>
              <a:rPr lang="en-US" sz="2400" dirty="0">
                <a:solidFill>
                  <a:srgbClr val="002060"/>
                </a:solidFill>
              </a:rPr>
              <a:t> specify the base image, dependencies, configurations, and commands needed to build a Docker container. Developers can create Docker images containing their application and its dependencies. These images are portable and can be run consistently across different environments, ensuring that the application behaves the same way from development to production.</a:t>
            </a:r>
          </a:p>
          <a:p>
            <a:pPr marL="0" indent="0">
              <a:buNone/>
            </a:pPr>
            <a:r>
              <a:rPr lang="en-US" sz="2600" dirty="0">
                <a:solidFill>
                  <a:srgbClr val="002060"/>
                </a:solidFill>
              </a:rPr>
              <a:t>   </a:t>
            </a:r>
            <a:r>
              <a:rPr lang="en-US" sz="2600" b="1" dirty="0">
                <a:solidFill>
                  <a:srgbClr val="002060"/>
                </a:solidFill>
              </a:rPr>
              <a:t>Deployment Simplification:</a:t>
            </a:r>
          </a:p>
          <a:p>
            <a:r>
              <a:rPr lang="en-US" sz="2400" dirty="0">
                <a:solidFill>
                  <a:srgbClr val="002060"/>
                </a:solidFill>
              </a:rPr>
              <a:t>With Docker, deploying the application becomes streamlined. Docker images serve as a unit of deployment, encapsulating the application and its dependencies. Container orchestration tools like Kubernetes or Docker Swarm can automate deployment, scaling, and management of containers in production environments. </a:t>
            </a:r>
          </a:p>
          <a:p>
            <a:pPr marL="0" indent="0">
              <a:buNone/>
            </a:pPr>
            <a:r>
              <a:rPr lang="en-US" sz="2600" dirty="0">
                <a:solidFill>
                  <a:srgbClr val="002060"/>
                </a:solidFill>
              </a:rPr>
              <a:t>   </a:t>
            </a:r>
            <a:r>
              <a:rPr lang="en-US" sz="2600" b="1" dirty="0">
                <a:solidFill>
                  <a:srgbClr val="002060"/>
                </a:solidFill>
              </a:rPr>
              <a:t>Dependency Management:</a:t>
            </a:r>
          </a:p>
          <a:p>
            <a:r>
              <a:rPr lang="en-US" sz="2400" dirty="0">
                <a:solidFill>
                  <a:srgbClr val="002060"/>
                </a:solidFill>
              </a:rPr>
              <a:t>Docker containers isolate dependencies, allowing different components of the application to run in their own containers without interference. This isolation prevents conflicts between dependencies and ensures that each component operates reliably. Developers can leverage Docker's layering mechanism to share common dependencies across multiple containers, reducing the size of Docker images and improving resource utilization.</a:t>
            </a:r>
            <a:endParaRPr lang="en-IN" sz="2400" dirty="0">
              <a:solidFill>
                <a:srgbClr val="002060"/>
              </a:solidFill>
            </a:endParaRPr>
          </a:p>
        </p:txBody>
      </p:sp>
    </p:spTree>
    <p:extLst>
      <p:ext uri="{BB962C8B-B14F-4D97-AF65-F5344CB8AC3E}">
        <p14:creationId xmlns:p14="http://schemas.microsoft.com/office/powerpoint/2010/main" val="792242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cker Container">
            <a:extLst>
              <a:ext uri="{FF2B5EF4-FFF2-40B4-BE49-F238E27FC236}">
                <a16:creationId xmlns:a16="http://schemas.microsoft.com/office/drawing/2014/main" id="{CA6EE5D8-23E7-E503-0AFF-2E3AF4392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087" y="1138918"/>
            <a:ext cx="6945087" cy="42941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ocker running in different enviroments">
            <a:extLst>
              <a:ext uri="{FF2B5EF4-FFF2-40B4-BE49-F238E27FC236}">
                <a16:creationId xmlns:a16="http://schemas.microsoft.com/office/drawing/2014/main" id="{26771BC5-8E0C-74A1-CCA7-DAF5698C4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743" y="653143"/>
            <a:ext cx="7119257" cy="517933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D97085CC-A984-3732-710E-A0F96A2E3095}"/>
              </a:ext>
            </a:extLst>
          </p:cNvPr>
          <p:cNvCxnSpPr/>
          <p:nvPr/>
        </p:nvCxnSpPr>
        <p:spPr>
          <a:xfrm>
            <a:off x="5682343" y="337457"/>
            <a:ext cx="0" cy="5867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880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F8BE-6C95-73BD-2C37-6AA90996D2EC}"/>
              </a:ext>
            </a:extLst>
          </p:cNvPr>
          <p:cNvSpPr>
            <a:spLocks noGrp="1"/>
          </p:cNvSpPr>
          <p:nvPr>
            <p:ph type="title"/>
          </p:nvPr>
        </p:nvSpPr>
        <p:spPr>
          <a:xfrm>
            <a:off x="587829" y="321583"/>
            <a:ext cx="10515600" cy="1060904"/>
          </a:xfrm>
        </p:spPr>
        <p:txBody>
          <a:bodyPr>
            <a:normAutofit/>
          </a:bodyPr>
          <a:lstStyle/>
          <a:p>
            <a:r>
              <a:rPr lang="en-US" b="1" dirty="0">
                <a:solidFill>
                  <a:srgbClr val="002060"/>
                </a:solidFill>
              </a:rPr>
              <a:t>Benefits of Docker:</a:t>
            </a:r>
            <a:endParaRPr lang="en-IN" b="1" dirty="0">
              <a:solidFill>
                <a:srgbClr val="002060"/>
              </a:solidFill>
            </a:endParaRPr>
          </a:p>
        </p:txBody>
      </p:sp>
      <p:sp>
        <p:nvSpPr>
          <p:cNvPr id="3" name="Content Placeholder 2">
            <a:extLst>
              <a:ext uri="{FF2B5EF4-FFF2-40B4-BE49-F238E27FC236}">
                <a16:creationId xmlns:a16="http://schemas.microsoft.com/office/drawing/2014/main" id="{C0D70C84-3479-FA64-5088-D6EC23E78E3F}"/>
              </a:ext>
            </a:extLst>
          </p:cNvPr>
          <p:cNvSpPr>
            <a:spLocks noGrp="1"/>
          </p:cNvSpPr>
          <p:nvPr>
            <p:ph idx="1"/>
          </p:nvPr>
        </p:nvSpPr>
        <p:spPr>
          <a:xfrm>
            <a:off x="587829" y="1491343"/>
            <a:ext cx="11027228" cy="4789714"/>
          </a:xfrm>
        </p:spPr>
        <p:txBody>
          <a:bodyPr>
            <a:normAutofit/>
          </a:bodyPr>
          <a:lstStyle/>
          <a:p>
            <a:r>
              <a:rPr lang="en-US" sz="2400" dirty="0">
                <a:solidFill>
                  <a:srgbClr val="002060"/>
                </a:solidFill>
              </a:rPr>
              <a:t>Docker provides the ability to package and run an application in a loosely isolated environment called a container. </a:t>
            </a:r>
            <a:endParaRPr lang="en-IN" sz="2400" dirty="0">
              <a:solidFill>
                <a:srgbClr val="002060"/>
              </a:solidFill>
            </a:endParaRPr>
          </a:p>
          <a:p>
            <a:r>
              <a:rPr lang="en-US" sz="2400" b="1" dirty="0">
                <a:solidFill>
                  <a:srgbClr val="002060"/>
                </a:solidFill>
              </a:rPr>
              <a:t>Consistency</a:t>
            </a:r>
            <a:r>
              <a:rPr lang="en-US" sz="2400" dirty="0">
                <a:solidFill>
                  <a:srgbClr val="002060"/>
                </a:solidFill>
              </a:rPr>
              <a:t>: Applications run consistently across different environments, eliminating "works on my machine" issues.</a:t>
            </a:r>
          </a:p>
          <a:p>
            <a:r>
              <a:rPr lang="en-US" sz="2400" b="1" dirty="0">
                <a:solidFill>
                  <a:srgbClr val="002060"/>
                </a:solidFill>
              </a:rPr>
              <a:t>Portability</a:t>
            </a:r>
            <a:r>
              <a:rPr lang="en-US" sz="2400" dirty="0">
                <a:solidFill>
                  <a:srgbClr val="002060"/>
                </a:solidFill>
              </a:rPr>
              <a:t>: Docker containers can be deployed to any platform that supports Docker, whether it's a developer's laptop, on-premises servers, or cloud infrastructure.</a:t>
            </a:r>
          </a:p>
          <a:p>
            <a:r>
              <a:rPr lang="en-US" sz="2400" b="1" dirty="0">
                <a:solidFill>
                  <a:srgbClr val="002060"/>
                </a:solidFill>
              </a:rPr>
              <a:t>Efficiency</a:t>
            </a:r>
            <a:r>
              <a:rPr lang="en-US" sz="2400" dirty="0">
                <a:solidFill>
                  <a:srgbClr val="002060"/>
                </a:solidFill>
              </a:rPr>
              <a:t>: Containers are lightweight and start quickly, enabling rapid development iteration and efficient resource utilization.</a:t>
            </a:r>
          </a:p>
          <a:p>
            <a:r>
              <a:rPr lang="en-US" sz="2400" b="1" dirty="0">
                <a:solidFill>
                  <a:srgbClr val="002060"/>
                </a:solidFill>
              </a:rPr>
              <a:t>Scalability</a:t>
            </a:r>
            <a:r>
              <a:rPr lang="en-US" sz="2400" dirty="0">
                <a:solidFill>
                  <a:srgbClr val="002060"/>
                </a:solidFill>
              </a:rPr>
              <a:t>: Docker containers can be easily scaled horizontally to accommodate increasing workloads, ensuring high availability and performance of the application.</a:t>
            </a:r>
          </a:p>
          <a:p>
            <a:r>
              <a:rPr lang="en-US" sz="2400" dirty="0">
                <a:solidFill>
                  <a:srgbClr val="002060"/>
                </a:solidFill>
              </a:rPr>
              <a:t>Docker can be used to pack the application and its dependencies which makes it lightweight and easy to ship the code faster with more reliability.</a:t>
            </a:r>
          </a:p>
          <a:p>
            <a:endParaRPr lang="en-IN" sz="2400" dirty="0">
              <a:solidFill>
                <a:srgbClr val="002060"/>
              </a:solidFill>
            </a:endParaRPr>
          </a:p>
        </p:txBody>
      </p:sp>
    </p:spTree>
    <p:extLst>
      <p:ext uri="{BB962C8B-B14F-4D97-AF65-F5344CB8AC3E}">
        <p14:creationId xmlns:p14="http://schemas.microsoft.com/office/powerpoint/2010/main" val="2914163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5BC456-7A14-7E7B-E81B-EA59CF24235D}"/>
              </a:ext>
            </a:extLst>
          </p:cNvPr>
          <p:cNvPicPr>
            <a:picLocks noChangeAspect="1"/>
          </p:cNvPicPr>
          <p:nvPr/>
        </p:nvPicPr>
        <p:blipFill>
          <a:blip r:embed="rId2"/>
          <a:stretch>
            <a:fillRect/>
          </a:stretch>
        </p:blipFill>
        <p:spPr>
          <a:xfrm>
            <a:off x="468086" y="348342"/>
            <a:ext cx="11190513" cy="6128657"/>
          </a:xfrm>
          <a:prstGeom prst="rect">
            <a:avLst/>
          </a:prstGeom>
        </p:spPr>
      </p:pic>
    </p:spTree>
    <p:extLst>
      <p:ext uri="{BB962C8B-B14F-4D97-AF65-F5344CB8AC3E}">
        <p14:creationId xmlns:p14="http://schemas.microsoft.com/office/powerpoint/2010/main" val="229890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3C32-47D8-BBF1-7658-0BC1D0987704}"/>
              </a:ext>
            </a:extLst>
          </p:cNvPr>
          <p:cNvSpPr>
            <a:spLocks noGrp="1"/>
          </p:cNvSpPr>
          <p:nvPr>
            <p:ph type="title"/>
          </p:nvPr>
        </p:nvSpPr>
        <p:spPr>
          <a:xfrm>
            <a:off x="359229" y="256270"/>
            <a:ext cx="5954486" cy="886732"/>
          </a:xfrm>
        </p:spPr>
        <p:txBody>
          <a:bodyPr/>
          <a:lstStyle/>
          <a:p>
            <a:r>
              <a:rPr lang="en-IN" b="1" dirty="0">
                <a:solidFill>
                  <a:srgbClr val="002060"/>
                </a:solidFill>
              </a:rPr>
              <a:t>Docker Architecture</a:t>
            </a:r>
          </a:p>
        </p:txBody>
      </p:sp>
      <p:sp>
        <p:nvSpPr>
          <p:cNvPr id="3" name="Content Placeholder 2">
            <a:extLst>
              <a:ext uri="{FF2B5EF4-FFF2-40B4-BE49-F238E27FC236}">
                <a16:creationId xmlns:a16="http://schemas.microsoft.com/office/drawing/2014/main" id="{8C6AD0E4-95DA-6D46-10B2-03D75D46458A}"/>
              </a:ext>
            </a:extLst>
          </p:cNvPr>
          <p:cNvSpPr>
            <a:spLocks noGrp="1"/>
          </p:cNvSpPr>
          <p:nvPr>
            <p:ph idx="1"/>
          </p:nvPr>
        </p:nvSpPr>
        <p:spPr>
          <a:xfrm>
            <a:off x="359229" y="1262743"/>
            <a:ext cx="11419114" cy="5230132"/>
          </a:xfrm>
        </p:spPr>
        <p:txBody>
          <a:bodyPr>
            <a:normAutofit fontScale="92500" lnSpcReduction="20000"/>
          </a:bodyPr>
          <a:lstStyle/>
          <a:p>
            <a:r>
              <a:rPr lang="en-US" sz="2300" dirty="0">
                <a:solidFill>
                  <a:srgbClr val="002060"/>
                </a:solidFill>
              </a:rPr>
              <a:t>Docker uses a client-server architecture. The Docker client talks to the Docker daemon, which does the heavy lifting of building, running, and distributing your Docker containers. The Docker client and daemon can run on the same system, or you can connect a Docker client to a remote Docker daemon. The Docker client and daemon communicate using a REST API. Another Docker client is Docker Compose, that lets you work with applications consisting of a set of containers.</a:t>
            </a:r>
          </a:p>
          <a:p>
            <a:pPr marL="0" indent="0">
              <a:buNone/>
            </a:pPr>
            <a:r>
              <a:rPr lang="en-US" sz="2300" dirty="0">
                <a:solidFill>
                  <a:srgbClr val="002060"/>
                </a:solidFill>
              </a:rPr>
              <a:t>   </a:t>
            </a:r>
            <a:r>
              <a:rPr lang="en-US" sz="2300" b="1" dirty="0">
                <a:solidFill>
                  <a:srgbClr val="002060"/>
                </a:solidFill>
                <a:highlight>
                  <a:srgbClr val="FFFF00"/>
                </a:highlight>
              </a:rPr>
              <a:t>The Docker daemon</a:t>
            </a:r>
          </a:p>
          <a:p>
            <a:r>
              <a:rPr lang="en-US" sz="2300" dirty="0">
                <a:solidFill>
                  <a:srgbClr val="002060"/>
                </a:solidFill>
              </a:rPr>
              <a:t>daemon (</a:t>
            </a:r>
            <a:r>
              <a:rPr lang="en-US" sz="2300" dirty="0" err="1">
                <a:solidFill>
                  <a:srgbClr val="002060"/>
                </a:solidFill>
              </a:rPr>
              <a:t>dockerd</a:t>
            </a:r>
            <a:r>
              <a:rPr lang="en-US" sz="2300" dirty="0">
                <a:solidFill>
                  <a:srgbClr val="002060"/>
                </a:solidFill>
              </a:rPr>
              <a:t>) listens for Docker API requests and manages Docker objects such as images, containers, networks, and volumes. A daemon can also communicate with other daemons to manage Docker services.</a:t>
            </a:r>
          </a:p>
          <a:p>
            <a:pPr marL="0" indent="0">
              <a:buNone/>
            </a:pPr>
            <a:r>
              <a:rPr lang="en-US" sz="2300" dirty="0">
                <a:solidFill>
                  <a:srgbClr val="002060"/>
                </a:solidFill>
              </a:rPr>
              <a:t>    </a:t>
            </a:r>
            <a:r>
              <a:rPr lang="en-US" sz="2300" b="1" dirty="0">
                <a:solidFill>
                  <a:srgbClr val="002060"/>
                </a:solidFill>
                <a:highlight>
                  <a:srgbClr val="FFFF00"/>
                </a:highlight>
              </a:rPr>
              <a:t>The Docker client</a:t>
            </a:r>
          </a:p>
          <a:p>
            <a:r>
              <a:rPr lang="en-US" sz="2300" dirty="0">
                <a:solidFill>
                  <a:srgbClr val="002060"/>
                </a:solidFill>
              </a:rPr>
              <a:t>Docker client (docker) is the primary way that many Docker users interact with Docker. When you use commands such as docker run, the client sends these commands to </a:t>
            </a:r>
            <a:r>
              <a:rPr lang="en-US" sz="2300" dirty="0" err="1">
                <a:solidFill>
                  <a:srgbClr val="002060"/>
                </a:solidFill>
              </a:rPr>
              <a:t>dockerd</a:t>
            </a:r>
            <a:r>
              <a:rPr lang="en-US" sz="2300" dirty="0">
                <a:solidFill>
                  <a:srgbClr val="002060"/>
                </a:solidFill>
              </a:rPr>
              <a:t>, which carries them out. The docker command uses the Docker API. The Docker client can communicate with more than one daemon.</a:t>
            </a:r>
          </a:p>
          <a:p>
            <a:pPr marL="0" indent="0">
              <a:buNone/>
            </a:pPr>
            <a:r>
              <a:rPr lang="en-US" sz="2300" dirty="0">
                <a:solidFill>
                  <a:srgbClr val="002060"/>
                </a:solidFill>
              </a:rPr>
              <a:t>    </a:t>
            </a:r>
            <a:r>
              <a:rPr lang="en-US" sz="2300" b="1" dirty="0">
                <a:solidFill>
                  <a:srgbClr val="002060"/>
                </a:solidFill>
                <a:highlight>
                  <a:srgbClr val="FFFF00"/>
                </a:highlight>
              </a:rPr>
              <a:t>Docker Desktop</a:t>
            </a:r>
          </a:p>
          <a:p>
            <a:r>
              <a:rPr lang="en-US" sz="2300" dirty="0">
                <a:solidFill>
                  <a:srgbClr val="002060"/>
                </a:solidFill>
              </a:rPr>
              <a:t>Docker Desktop is an easy-to-install application for your Mac, Windows or Linux environment that enables you to build and share containerized applications and microservices. Docker Desktop includes the Docker daemon (</a:t>
            </a:r>
            <a:r>
              <a:rPr lang="en-US" sz="2300" dirty="0" err="1">
                <a:solidFill>
                  <a:srgbClr val="002060"/>
                </a:solidFill>
              </a:rPr>
              <a:t>dockerd</a:t>
            </a:r>
            <a:r>
              <a:rPr lang="en-US" sz="2300" dirty="0">
                <a:solidFill>
                  <a:srgbClr val="002060"/>
                </a:solidFill>
              </a:rPr>
              <a:t>), the Docker client (docker), Docker Compose, Docker Content Trust, Kubernetes, and Credential Helper. For more information, see Docker Desktop.</a:t>
            </a:r>
          </a:p>
          <a:p>
            <a:pPr marL="0" indent="0">
              <a:buNone/>
            </a:pPr>
            <a:endParaRPr lang="en-US" sz="2300" dirty="0"/>
          </a:p>
          <a:p>
            <a:endParaRPr lang="en-US" sz="2300" dirty="0"/>
          </a:p>
          <a:p>
            <a:endParaRPr lang="en-IN" dirty="0"/>
          </a:p>
        </p:txBody>
      </p:sp>
    </p:spTree>
    <p:extLst>
      <p:ext uri="{BB962C8B-B14F-4D97-AF65-F5344CB8AC3E}">
        <p14:creationId xmlns:p14="http://schemas.microsoft.com/office/powerpoint/2010/main" val="38567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FF9C33-E806-3B34-0ACE-1A13227E9C83}"/>
              </a:ext>
            </a:extLst>
          </p:cNvPr>
          <p:cNvSpPr>
            <a:spLocks noGrp="1"/>
          </p:cNvSpPr>
          <p:nvPr>
            <p:ph idx="1"/>
          </p:nvPr>
        </p:nvSpPr>
        <p:spPr>
          <a:xfrm>
            <a:off x="370113" y="359228"/>
            <a:ext cx="11440887" cy="6183085"/>
          </a:xfrm>
        </p:spPr>
        <p:txBody>
          <a:bodyPr>
            <a:normAutofit/>
          </a:bodyPr>
          <a:lstStyle/>
          <a:p>
            <a:r>
              <a:rPr lang="en-US" sz="2300" b="1" dirty="0">
                <a:highlight>
                  <a:srgbClr val="FFFF00"/>
                </a:highlight>
              </a:rPr>
              <a:t>Docker registries</a:t>
            </a:r>
          </a:p>
          <a:p>
            <a:r>
              <a:rPr lang="en-US" sz="2300" dirty="0"/>
              <a:t>A Docker registry stores Docker images. Docker Hub is a public registry that anyone can use, and Docker looks for images on Docker Hub by default. You can even run your own private registry. </a:t>
            </a:r>
          </a:p>
          <a:p>
            <a:r>
              <a:rPr lang="en-US" sz="2300" dirty="0"/>
              <a:t>When you use the docker pull or docker run commands, Docker pulls the required images from your configured registry. When you use the docker push command, Docker pushes your image to your configured registry.</a:t>
            </a:r>
          </a:p>
          <a:p>
            <a:r>
              <a:rPr lang="en-US" sz="2300" b="1" dirty="0">
                <a:highlight>
                  <a:srgbClr val="FFFF00"/>
                </a:highlight>
              </a:rPr>
              <a:t>Docker objects</a:t>
            </a:r>
          </a:p>
          <a:p>
            <a:r>
              <a:rPr lang="en-US" sz="2300" dirty="0"/>
              <a:t>When you use Docker, you are creating and using images, containers, networks, volumes, plugins, and other objects. This section is a brief overview of some of those objects.</a:t>
            </a:r>
          </a:p>
          <a:p>
            <a:r>
              <a:rPr lang="en-US" sz="2300" b="1" dirty="0">
                <a:highlight>
                  <a:srgbClr val="FFFF00"/>
                </a:highlight>
              </a:rPr>
              <a:t>Images</a:t>
            </a:r>
          </a:p>
          <a:p>
            <a:r>
              <a:rPr lang="en-US" sz="2300" dirty="0"/>
              <a:t>An image is a read-only template with instructions for creating a Docker container. Often, an image is based on another image, with some additional customization. For example, you may build an image which is based on the ubuntu image, but installs the Apache web server and your application, as well as the configuration details needed to make your application run.</a:t>
            </a:r>
          </a:p>
          <a:p>
            <a:endParaRPr lang="en-US" sz="2300" dirty="0"/>
          </a:p>
          <a:p>
            <a:endParaRPr lang="en-US" sz="2300" dirty="0"/>
          </a:p>
          <a:p>
            <a:endParaRPr lang="en-US" sz="2300" dirty="0"/>
          </a:p>
          <a:p>
            <a:endParaRPr lang="en-IN" dirty="0"/>
          </a:p>
        </p:txBody>
      </p:sp>
    </p:spTree>
    <p:extLst>
      <p:ext uri="{BB962C8B-B14F-4D97-AF65-F5344CB8AC3E}">
        <p14:creationId xmlns:p14="http://schemas.microsoft.com/office/powerpoint/2010/main" val="2502499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3F5FD5-3074-D6BE-9B2E-848E1727CDD0}"/>
              </a:ext>
            </a:extLst>
          </p:cNvPr>
          <p:cNvSpPr>
            <a:spLocks noGrp="1"/>
          </p:cNvSpPr>
          <p:nvPr>
            <p:ph idx="1"/>
          </p:nvPr>
        </p:nvSpPr>
        <p:spPr>
          <a:xfrm>
            <a:off x="440871" y="500742"/>
            <a:ext cx="11310258" cy="6106886"/>
          </a:xfrm>
        </p:spPr>
        <p:txBody>
          <a:bodyPr>
            <a:normAutofit/>
          </a:bodyPr>
          <a:lstStyle/>
          <a:p>
            <a:r>
              <a:rPr lang="en-US" sz="2300" dirty="0"/>
              <a:t>You might create your own images or you might only use those created by others and published in a registry. To build your own image, you create a </a:t>
            </a:r>
            <a:r>
              <a:rPr lang="en-US" sz="2300" b="1" dirty="0" err="1"/>
              <a:t>Dockerfile</a:t>
            </a:r>
            <a:r>
              <a:rPr lang="en-US" sz="2300" dirty="0"/>
              <a:t> with a simple syntax for defining the steps needed to create the image and run it. Each instruction in a </a:t>
            </a:r>
            <a:r>
              <a:rPr lang="en-US" sz="2300" dirty="0" err="1"/>
              <a:t>Dockerfile</a:t>
            </a:r>
            <a:r>
              <a:rPr lang="en-US" sz="2300" dirty="0"/>
              <a:t> creates a layer in the image. When you change the </a:t>
            </a:r>
            <a:r>
              <a:rPr lang="en-US" sz="2300" dirty="0" err="1"/>
              <a:t>Dockerfile</a:t>
            </a:r>
            <a:r>
              <a:rPr lang="en-US" sz="2300" dirty="0"/>
              <a:t> and rebuild the image, only those layers which have changed are rebuilt. This is part of what makes images so lightweight, small, and fast, when compared to other virtualization technologies.</a:t>
            </a:r>
          </a:p>
          <a:p>
            <a:r>
              <a:rPr lang="en-US" sz="2300" b="1" dirty="0">
                <a:highlight>
                  <a:srgbClr val="FFFF00"/>
                </a:highlight>
              </a:rPr>
              <a:t>Containers</a:t>
            </a:r>
          </a:p>
          <a:p>
            <a:r>
              <a:rPr lang="en-US" sz="2300" dirty="0"/>
              <a:t>A container is a runnable instance of an image. You can create, start, stop, move, or delete a container using the Docker API or CLI. You can connect a container to one or more networks, attach storage to it, or even create a new image based on its current state.</a:t>
            </a:r>
          </a:p>
          <a:p>
            <a:r>
              <a:rPr lang="en-US" sz="2300" dirty="0"/>
              <a:t>By default, a container is relatively well isolated from other containers and its host machine. You can control how isolated a container's network, storage, or other underlying subsystems are from other containers or from the host machine.</a:t>
            </a:r>
          </a:p>
          <a:p>
            <a:r>
              <a:rPr lang="en-US" sz="2300" dirty="0"/>
              <a:t>A container is defined by its image as well as any configuration options you provide to it when you create or start it. When a container is removed, any changes to its state that aren't stored in persistent storage disappear.</a:t>
            </a:r>
            <a:endParaRPr lang="en-IN" sz="2300" dirty="0"/>
          </a:p>
        </p:txBody>
      </p:sp>
    </p:spTree>
    <p:extLst>
      <p:ext uri="{BB962C8B-B14F-4D97-AF65-F5344CB8AC3E}">
        <p14:creationId xmlns:p14="http://schemas.microsoft.com/office/powerpoint/2010/main" val="218717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4155-8097-2238-FFEC-8FFC7FBC180A}"/>
              </a:ext>
            </a:extLst>
          </p:cNvPr>
          <p:cNvSpPr>
            <a:spLocks noGrp="1"/>
          </p:cNvSpPr>
          <p:nvPr>
            <p:ph type="title"/>
          </p:nvPr>
        </p:nvSpPr>
        <p:spPr>
          <a:xfrm>
            <a:off x="609600" y="267153"/>
            <a:ext cx="10515600" cy="995589"/>
          </a:xfrm>
        </p:spPr>
        <p:txBody>
          <a:bodyPr>
            <a:normAutofit/>
          </a:bodyPr>
          <a:lstStyle/>
          <a:p>
            <a:r>
              <a:rPr lang="en-IN" sz="3600" b="1" dirty="0">
                <a:solidFill>
                  <a:srgbClr val="002060"/>
                </a:solidFill>
              </a:rPr>
              <a:t>The Construction Project</a:t>
            </a:r>
          </a:p>
        </p:txBody>
      </p:sp>
      <p:sp>
        <p:nvSpPr>
          <p:cNvPr id="3" name="Content Placeholder 2">
            <a:extLst>
              <a:ext uri="{FF2B5EF4-FFF2-40B4-BE49-F238E27FC236}">
                <a16:creationId xmlns:a16="http://schemas.microsoft.com/office/drawing/2014/main" id="{D0D4B796-6E0A-872E-3535-638DC0D2648E}"/>
              </a:ext>
            </a:extLst>
          </p:cNvPr>
          <p:cNvSpPr>
            <a:spLocks noGrp="1"/>
          </p:cNvSpPr>
          <p:nvPr>
            <p:ph idx="1"/>
          </p:nvPr>
        </p:nvSpPr>
        <p:spPr>
          <a:xfrm>
            <a:off x="609600" y="1426029"/>
            <a:ext cx="10983686" cy="5018314"/>
          </a:xfrm>
        </p:spPr>
        <p:txBody>
          <a:bodyPr>
            <a:normAutofit fontScale="92500" lnSpcReduction="10000"/>
          </a:bodyPr>
          <a:lstStyle/>
          <a:p>
            <a:r>
              <a:rPr lang="en-US" sz="2300" dirty="0">
                <a:solidFill>
                  <a:srgbClr val="002060"/>
                </a:solidFill>
              </a:rPr>
              <a:t>Imagine you're managing a construction project to build a multi-story building. Each floor of the building represents a different component of your application.</a:t>
            </a:r>
          </a:p>
          <a:p>
            <a:pPr marL="0" indent="0">
              <a:buNone/>
            </a:pPr>
            <a:r>
              <a:rPr lang="en-US" sz="2300" dirty="0">
                <a:solidFill>
                  <a:srgbClr val="002060"/>
                </a:solidFill>
              </a:rPr>
              <a:t>   </a:t>
            </a:r>
            <a:r>
              <a:rPr lang="en-US" sz="2300" b="1" dirty="0">
                <a:solidFill>
                  <a:srgbClr val="002060"/>
                </a:solidFill>
              </a:rPr>
              <a:t>1. Docker Client: The Architect</a:t>
            </a:r>
          </a:p>
          <a:p>
            <a:r>
              <a:rPr lang="en-US" sz="2300" dirty="0">
                <a:solidFill>
                  <a:srgbClr val="002060"/>
                </a:solidFill>
              </a:rPr>
              <a:t>The Docker client is like the architect of your construction project. The architect (client) designs the building (application) and communicates the requirements to the construction workers (Docker daemon) using blueprints (Docker commands).</a:t>
            </a:r>
          </a:p>
          <a:p>
            <a:pPr marL="0" indent="0">
              <a:buNone/>
            </a:pPr>
            <a:r>
              <a:rPr lang="en-US" sz="2300" dirty="0">
                <a:solidFill>
                  <a:srgbClr val="002060"/>
                </a:solidFill>
              </a:rPr>
              <a:t>    </a:t>
            </a:r>
            <a:r>
              <a:rPr lang="en-US" sz="2300" b="1" dirty="0">
                <a:solidFill>
                  <a:srgbClr val="002060"/>
                </a:solidFill>
              </a:rPr>
              <a:t>2. Docker Host: The Construction Site</a:t>
            </a:r>
          </a:p>
          <a:p>
            <a:r>
              <a:rPr lang="en-US" sz="2300" dirty="0">
                <a:solidFill>
                  <a:srgbClr val="002060"/>
                </a:solidFill>
              </a:rPr>
              <a:t>The Docker host is the construction site where the building is being constructed. It consists of all the necessary infrastructure, resources, and tools needed to build the building (application). This includes workers, materials, and equipment.</a:t>
            </a:r>
          </a:p>
          <a:p>
            <a:pPr marL="0" indent="0">
              <a:buNone/>
            </a:pPr>
            <a:r>
              <a:rPr lang="en-US" sz="2300" dirty="0">
                <a:solidFill>
                  <a:srgbClr val="002060"/>
                </a:solidFill>
              </a:rPr>
              <a:t>    </a:t>
            </a:r>
            <a:r>
              <a:rPr lang="en-US" sz="2300" b="1" dirty="0">
                <a:solidFill>
                  <a:srgbClr val="002060"/>
                </a:solidFill>
              </a:rPr>
              <a:t>3. Docker Daemon: The Construction Workers</a:t>
            </a:r>
          </a:p>
          <a:p>
            <a:r>
              <a:rPr lang="en-US" sz="2300" dirty="0">
                <a:solidFill>
                  <a:srgbClr val="002060"/>
                </a:solidFill>
              </a:rPr>
              <a:t>The Docker daemon is like the construction workers who actually build the building based on the architect's (client's) instructions. Each construction worker (daemon) is responsible for carrying out specific tasks, such as laying bricks, installing windows, or painting walls. Similarly, Docker daemons manage containers, which are like individual components of the application.</a:t>
            </a:r>
          </a:p>
          <a:p>
            <a:endParaRPr lang="en-US" sz="2300" dirty="0"/>
          </a:p>
          <a:p>
            <a:endParaRPr lang="en-IN" dirty="0"/>
          </a:p>
        </p:txBody>
      </p:sp>
    </p:spTree>
    <p:extLst>
      <p:ext uri="{BB962C8B-B14F-4D97-AF65-F5344CB8AC3E}">
        <p14:creationId xmlns:p14="http://schemas.microsoft.com/office/powerpoint/2010/main" val="1193299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BA7C30-EF19-96C3-F17A-8DE91F077F4C}"/>
              </a:ext>
            </a:extLst>
          </p:cNvPr>
          <p:cNvSpPr>
            <a:spLocks noGrp="1"/>
          </p:cNvSpPr>
          <p:nvPr>
            <p:ph idx="1"/>
          </p:nvPr>
        </p:nvSpPr>
        <p:spPr>
          <a:xfrm>
            <a:off x="391886" y="424543"/>
            <a:ext cx="11342914" cy="6074228"/>
          </a:xfrm>
        </p:spPr>
        <p:txBody>
          <a:bodyPr>
            <a:normAutofit fontScale="92500" lnSpcReduction="10000"/>
          </a:bodyPr>
          <a:lstStyle/>
          <a:p>
            <a:pPr marL="0" indent="0">
              <a:buNone/>
            </a:pPr>
            <a:r>
              <a:rPr lang="en-US" sz="2300" dirty="0">
                <a:solidFill>
                  <a:srgbClr val="002060"/>
                </a:solidFill>
              </a:rPr>
              <a:t>    </a:t>
            </a:r>
            <a:r>
              <a:rPr lang="en-US" sz="2300" b="1" dirty="0">
                <a:solidFill>
                  <a:srgbClr val="002060"/>
                </a:solidFill>
              </a:rPr>
              <a:t>4. Docker Registry: The Materials Warehouse</a:t>
            </a:r>
          </a:p>
          <a:p>
            <a:r>
              <a:rPr lang="en-US" sz="2300" dirty="0">
                <a:solidFill>
                  <a:srgbClr val="002060"/>
                </a:solidFill>
              </a:rPr>
              <a:t>The Docker registry is like a materials warehouse where all the necessary building materials are stored. This includes bricks, cement, glass, steel, and other construction materials. Similarly, the Docker registry stores container images, which are like blueprints for building containers. When the construction workers (daemons) need a particular material (container image), they fetch it from the materials warehouse (registry).</a:t>
            </a:r>
          </a:p>
          <a:p>
            <a:pPr marL="0" indent="0">
              <a:buNone/>
            </a:pPr>
            <a:r>
              <a:rPr lang="en-US" sz="2300" dirty="0">
                <a:solidFill>
                  <a:srgbClr val="002060"/>
                </a:solidFill>
              </a:rPr>
              <a:t>    </a:t>
            </a:r>
            <a:r>
              <a:rPr lang="en-US" sz="2300" b="1" dirty="0">
                <a:solidFill>
                  <a:srgbClr val="002060"/>
                </a:solidFill>
              </a:rPr>
              <a:t>5. Docker Containers: The Building Blocks</a:t>
            </a:r>
          </a:p>
          <a:p>
            <a:r>
              <a:rPr lang="en-US" sz="2300" dirty="0">
                <a:solidFill>
                  <a:srgbClr val="002060"/>
                </a:solidFill>
              </a:rPr>
              <a:t>Docker containers are like individual building blocks that make up the building (application). Each container encapsulates a specific component of the application, such as the frontend, backend, database, etc. These containers are built and managed by the construction workers (daemons) based on the architect's (client's) instructions.</a:t>
            </a:r>
          </a:p>
          <a:p>
            <a:pPr marL="0" indent="0">
              <a:buNone/>
            </a:pPr>
            <a:r>
              <a:rPr lang="en-US" sz="2300" dirty="0">
                <a:solidFill>
                  <a:srgbClr val="002060"/>
                </a:solidFill>
              </a:rPr>
              <a:t>    </a:t>
            </a:r>
            <a:r>
              <a:rPr lang="en-US" sz="2300" b="1" dirty="0">
                <a:solidFill>
                  <a:srgbClr val="002060"/>
                </a:solidFill>
              </a:rPr>
              <a:t>Putting It All Together:</a:t>
            </a:r>
          </a:p>
          <a:p>
            <a:r>
              <a:rPr lang="en-US" sz="2300" dirty="0">
                <a:solidFill>
                  <a:srgbClr val="002060"/>
                </a:solidFill>
              </a:rPr>
              <a:t>The architect (client) designs the building (application) and communicates the requirements to the construction workers (daemons) using blueprints (Docker commands).</a:t>
            </a:r>
          </a:p>
          <a:p>
            <a:r>
              <a:rPr lang="en-US" sz="2300" dirty="0">
                <a:solidFill>
                  <a:srgbClr val="002060"/>
                </a:solidFill>
              </a:rPr>
              <a:t>The construction workers (daemons) work on the construction site (host) and build the building (application) using the materials (container images) stored in the materials warehouse (registry).</a:t>
            </a:r>
          </a:p>
          <a:p>
            <a:r>
              <a:rPr lang="en-US" sz="2300" dirty="0">
                <a:solidFill>
                  <a:srgbClr val="002060"/>
                </a:solidFill>
              </a:rPr>
              <a:t>As the construction progresses, the architect (client) oversees the project and makes adjustments to the design as needed, which are then communicated to the construction workers (daemons) through updated blueprints (Docker commands).</a:t>
            </a:r>
          </a:p>
          <a:p>
            <a:endParaRPr lang="en-IN" sz="2300" dirty="0"/>
          </a:p>
        </p:txBody>
      </p:sp>
    </p:spTree>
    <p:extLst>
      <p:ext uri="{BB962C8B-B14F-4D97-AF65-F5344CB8AC3E}">
        <p14:creationId xmlns:p14="http://schemas.microsoft.com/office/powerpoint/2010/main" val="3472259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6AE4-2402-CABD-62C5-41B06C543009}"/>
              </a:ext>
            </a:extLst>
          </p:cNvPr>
          <p:cNvSpPr>
            <a:spLocks noGrp="1"/>
          </p:cNvSpPr>
          <p:nvPr>
            <p:ph type="title"/>
          </p:nvPr>
        </p:nvSpPr>
        <p:spPr>
          <a:xfrm>
            <a:off x="762000" y="499156"/>
            <a:ext cx="5257800" cy="1191532"/>
          </a:xfrm>
        </p:spPr>
        <p:txBody>
          <a:bodyPr/>
          <a:lstStyle/>
          <a:p>
            <a:r>
              <a:rPr lang="en-IN" b="1" dirty="0">
                <a:solidFill>
                  <a:srgbClr val="002060"/>
                </a:solidFill>
              </a:rPr>
              <a:t>Installation and Setup</a:t>
            </a:r>
          </a:p>
        </p:txBody>
      </p:sp>
      <p:sp>
        <p:nvSpPr>
          <p:cNvPr id="3" name="Content Placeholder 2">
            <a:extLst>
              <a:ext uri="{FF2B5EF4-FFF2-40B4-BE49-F238E27FC236}">
                <a16:creationId xmlns:a16="http://schemas.microsoft.com/office/drawing/2014/main" id="{3DC9168C-1F42-6930-1204-765302A16E5A}"/>
              </a:ext>
            </a:extLst>
          </p:cNvPr>
          <p:cNvSpPr>
            <a:spLocks noGrp="1"/>
          </p:cNvSpPr>
          <p:nvPr>
            <p:ph sz="half" idx="1"/>
          </p:nvPr>
        </p:nvSpPr>
        <p:spPr>
          <a:xfrm>
            <a:off x="631371" y="1690688"/>
            <a:ext cx="6172200" cy="4633912"/>
          </a:xfrm>
        </p:spPr>
        <p:txBody>
          <a:bodyPr>
            <a:noAutofit/>
          </a:bodyPr>
          <a:lstStyle/>
          <a:p>
            <a:r>
              <a:rPr lang="en-US" sz="2300" dirty="0">
                <a:solidFill>
                  <a:srgbClr val="002060"/>
                </a:solidFill>
              </a:rPr>
              <a:t>Go to </a:t>
            </a:r>
            <a:r>
              <a:rPr lang="en-US" sz="2300" b="1" dirty="0">
                <a:solidFill>
                  <a:srgbClr val="0070C0"/>
                </a:solidFill>
              </a:rPr>
              <a:t>https://hub.docker.com/ </a:t>
            </a:r>
            <a:r>
              <a:rPr lang="en-US" sz="2300" dirty="0">
                <a:solidFill>
                  <a:srgbClr val="002060"/>
                </a:solidFill>
              </a:rPr>
              <a:t>to download the docker to know more about how to install docker on Windows. </a:t>
            </a:r>
          </a:p>
          <a:p>
            <a:r>
              <a:rPr lang="en-US" sz="2300" b="1" dirty="0">
                <a:solidFill>
                  <a:srgbClr val="002060"/>
                </a:solidFill>
              </a:rPr>
              <a:t>Docker Desktop </a:t>
            </a:r>
            <a:r>
              <a:rPr lang="en-US" sz="2300" dirty="0">
                <a:solidFill>
                  <a:srgbClr val="002060"/>
                </a:solidFill>
              </a:rPr>
              <a:t>provides GUI to work on docker containers, docker images and docker networks. Docker desktop provides and separate environment which contains Docker Engine, Docker CLI, Docker Compose, Kubernetes, and other tools which are needed to build, ship and run the applications in the form of containerization which make it more user friendly.</a:t>
            </a:r>
            <a:endParaRPr lang="en-IN" sz="2300" dirty="0">
              <a:solidFill>
                <a:srgbClr val="002060"/>
              </a:solidFill>
            </a:endParaRPr>
          </a:p>
        </p:txBody>
      </p:sp>
      <p:sp>
        <p:nvSpPr>
          <p:cNvPr id="4" name="Content Placeholder 3">
            <a:extLst>
              <a:ext uri="{FF2B5EF4-FFF2-40B4-BE49-F238E27FC236}">
                <a16:creationId xmlns:a16="http://schemas.microsoft.com/office/drawing/2014/main" id="{2036EF65-58BA-10C3-4618-83783586521F}"/>
              </a:ext>
            </a:extLst>
          </p:cNvPr>
          <p:cNvSpPr>
            <a:spLocks noGrp="1"/>
          </p:cNvSpPr>
          <p:nvPr>
            <p:ph sz="half" idx="2"/>
          </p:nvPr>
        </p:nvSpPr>
        <p:spPr>
          <a:xfrm>
            <a:off x="7075715" y="881742"/>
            <a:ext cx="4626429" cy="5306106"/>
          </a:xfrm>
        </p:spPr>
        <p:txBody>
          <a:bodyPr>
            <a:normAutofit fontScale="92500" lnSpcReduction="10000"/>
          </a:bodyPr>
          <a:lstStyle/>
          <a:p>
            <a:pPr algn="l" rtl="0" fontAlgn="base"/>
            <a:r>
              <a:rPr lang="en-IN" sz="2500" b="0" i="0" dirty="0">
                <a:solidFill>
                  <a:srgbClr val="002060"/>
                </a:solidFill>
                <a:effectLst/>
                <a:latin typeface="Calibri (Body)"/>
              </a:rPr>
              <a:t>There are “n” no. of commands in docker following are some of the commands mostly used.</a:t>
            </a:r>
          </a:p>
          <a:p>
            <a:pPr algn="l" fontAlgn="base">
              <a:buFont typeface="+mj-lt"/>
              <a:buAutoNum type="arabicPeriod"/>
            </a:pPr>
            <a:r>
              <a:rPr lang="en-IN" sz="2400" b="0" i="0" dirty="0">
                <a:solidFill>
                  <a:srgbClr val="002060"/>
                </a:solidFill>
                <a:effectLst/>
                <a:latin typeface="Calibri (Body)"/>
              </a:rPr>
              <a:t>Docker Run</a:t>
            </a:r>
          </a:p>
          <a:p>
            <a:pPr algn="l" fontAlgn="base">
              <a:buFont typeface="+mj-lt"/>
              <a:buAutoNum type="arabicPeriod" startAt="2"/>
            </a:pPr>
            <a:r>
              <a:rPr lang="en-IN" sz="2400" b="0" i="0" dirty="0">
                <a:solidFill>
                  <a:srgbClr val="002060"/>
                </a:solidFill>
                <a:effectLst/>
                <a:latin typeface="Calibri (Body)"/>
              </a:rPr>
              <a:t>Docker Pull</a:t>
            </a:r>
          </a:p>
          <a:p>
            <a:pPr algn="l" fontAlgn="base">
              <a:buFont typeface="+mj-lt"/>
              <a:buAutoNum type="arabicPeriod" startAt="3"/>
            </a:pPr>
            <a:r>
              <a:rPr lang="en-IN" sz="2400" b="0" i="0" dirty="0">
                <a:solidFill>
                  <a:srgbClr val="002060"/>
                </a:solidFill>
                <a:effectLst/>
                <a:latin typeface="Calibri (Body)"/>
              </a:rPr>
              <a:t>Docker PS</a:t>
            </a:r>
          </a:p>
          <a:p>
            <a:pPr algn="l" fontAlgn="base">
              <a:buFont typeface="+mj-lt"/>
              <a:buAutoNum type="arabicPeriod" startAt="4"/>
            </a:pPr>
            <a:r>
              <a:rPr lang="en-IN" sz="2400" b="0" i="0" dirty="0">
                <a:solidFill>
                  <a:srgbClr val="002060"/>
                </a:solidFill>
                <a:effectLst/>
                <a:latin typeface="Calibri (Body)"/>
              </a:rPr>
              <a:t>Docker Stop</a:t>
            </a:r>
          </a:p>
          <a:p>
            <a:pPr algn="l" fontAlgn="base">
              <a:buFont typeface="+mj-lt"/>
              <a:buAutoNum type="arabicPeriod" startAt="5"/>
            </a:pPr>
            <a:r>
              <a:rPr lang="en-IN" sz="2400" b="0" i="0" dirty="0">
                <a:solidFill>
                  <a:srgbClr val="002060"/>
                </a:solidFill>
                <a:effectLst/>
                <a:latin typeface="Calibri (Body)"/>
              </a:rPr>
              <a:t>Docker Start</a:t>
            </a:r>
          </a:p>
          <a:p>
            <a:pPr algn="l" fontAlgn="base">
              <a:buFont typeface="+mj-lt"/>
              <a:buAutoNum type="arabicPeriod" startAt="6"/>
            </a:pPr>
            <a:r>
              <a:rPr lang="en-IN" sz="2400" b="0" i="0" dirty="0">
                <a:solidFill>
                  <a:srgbClr val="002060"/>
                </a:solidFill>
                <a:effectLst/>
                <a:latin typeface="Calibri (Body)"/>
              </a:rPr>
              <a:t>Docker rm</a:t>
            </a:r>
          </a:p>
          <a:p>
            <a:pPr algn="l" fontAlgn="base">
              <a:buFont typeface="+mj-lt"/>
              <a:buAutoNum type="arabicPeriod" startAt="7"/>
            </a:pPr>
            <a:r>
              <a:rPr lang="en-IN" sz="2400" b="0" i="0" dirty="0">
                <a:solidFill>
                  <a:srgbClr val="002060"/>
                </a:solidFill>
                <a:effectLst/>
                <a:latin typeface="Calibri (Body)"/>
              </a:rPr>
              <a:t>Docker RMI</a:t>
            </a:r>
          </a:p>
          <a:p>
            <a:pPr algn="l" fontAlgn="base">
              <a:buFont typeface="+mj-lt"/>
              <a:buAutoNum type="arabicPeriod" startAt="8"/>
            </a:pPr>
            <a:r>
              <a:rPr lang="en-IN" sz="2400" b="0" i="0" dirty="0">
                <a:solidFill>
                  <a:srgbClr val="002060"/>
                </a:solidFill>
                <a:effectLst/>
                <a:latin typeface="Calibri (Body)"/>
              </a:rPr>
              <a:t>Docker Images</a:t>
            </a:r>
          </a:p>
          <a:p>
            <a:pPr algn="l" fontAlgn="base">
              <a:buFont typeface="+mj-lt"/>
              <a:buAutoNum type="arabicPeriod" startAt="9"/>
            </a:pPr>
            <a:r>
              <a:rPr lang="en-IN" sz="2400" b="0" i="0" dirty="0">
                <a:solidFill>
                  <a:srgbClr val="002060"/>
                </a:solidFill>
                <a:effectLst/>
                <a:latin typeface="Calibri (Body)"/>
              </a:rPr>
              <a:t>Docker exec</a:t>
            </a:r>
          </a:p>
          <a:p>
            <a:pPr algn="l" fontAlgn="base">
              <a:buFont typeface="+mj-lt"/>
              <a:buAutoNum type="arabicPeriod" startAt="10"/>
            </a:pPr>
            <a:r>
              <a:rPr lang="en-IN" sz="2400" b="0" i="0" dirty="0">
                <a:solidFill>
                  <a:srgbClr val="002060"/>
                </a:solidFill>
                <a:effectLst/>
                <a:latin typeface="Calibri (Body)"/>
              </a:rPr>
              <a:t>Docker Login</a:t>
            </a:r>
          </a:p>
          <a:p>
            <a:endParaRPr lang="en-IN" dirty="0"/>
          </a:p>
        </p:txBody>
      </p:sp>
    </p:spTree>
    <p:extLst>
      <p:ext uri="{BB962C8B-B14F-4D97-AF65-F5344CB8AC3E}">
        <p14:creationId xmlns:p14="http://schemas.microsoft.com/office/powerpoint/2010/main" val="243720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D9C9-34E8-CF5F-9F6C-BAAB76E28FA9}"/>
              </a:ext>
            </a:extLst>
          </p:cNvPr>
          <p:cNvSpPr>
            <a:spLocks noGrp="1"/>
          </p:cNvSpPr>
          <p:nvPr>
            <p:ph type="title"/>
          </p:nvPr>
        </p:nvSpPr>
        <p:spPr/>
        <p:txBody>
          <a:bodyPr/>
          <a:lstStyle/>
          <a:p>
            <a:r>
              <a:rPr lang="en-IN" b="1" dirty="0">
                <a:solidFill>
                  <a:srgbClr val="002060"/>
                </a:solidFill>
              </a:rPr>
              <a:t>AGENDA</a:t>
            </a:r>
          </a:p>
        </p:txBody>
      </p:sp>
      <p:sp>
        <p:nvSpPr>
          <p:cNvPr id="3" name="Content Placeholder 2">
            <a:extLst>
              <a:ext uri="{FF2B5EF4-FFF2-40B4-BE49-F238E27FC236}">
                <a16:creationId xmlns:a16="http://schemas.microsoft.com/office/drawing/2014/main" id="{628D33F6-22F4-544E-0811-BBEE8DF0032C}"/>
              </a:ext>
            </a:extLst>
          </p:cNvPr>
          <p:cNvSpPr>
            <a:spLocks noGrp="1"/>
          </p:cNvSpPr>
          <p:nvPr>
            <p:ph idx="1"/>
          </p:nvPr>
        </p:nvSpPr>
        <p:spPr/>
        <p:txBody>
          <a:bodyPr>
            <a:normAutofit fontScale="92500" lnSpcReduction="20000"/>
          </a:bodyPr>
          <a:lstStyle/>
          <a:p>
            <a:r>
              <a:rPr lang="en-IN" dirty="0">
                <a:solidFill>
                  <a:srgbClr val="002060"/>
                </a:solidFill>
              </a:rPr>
              <a:t>Introduction: What is Docker?</a:t>
            </a:r>
          </a:p>
          <a:p>
            <a:r>
              <a:rPr lang="en-IN" dirty="0">
                <a:solidFill>
                  <a:srgbClr val="002060"/>
                </a:solidFill>
              </a:rPr>
              <a:t>Why Docker? What Problem it solves?</a:t>
            </a:r>
          </a:p>
          <a:p>
            <a:r>
              <a:rPr lang="en-IN" dirty="0">
                <a:solidFill>
                  <a:srgbClr val="002060"/>
                </a:solidFill>
              </a:rPr>
              <a:t>How it works? </a:t>
            </a:r>
          </a:p>
          <a:p>
            <a:r>
              <a:rPr lang="en-IN" dirty="0">
                <a:solidFill>
                  <a:srgbClr val="002060"/>
                </a:solidFill>
              </a:rPr>
              <a:t>Docker Architecture</a:t>
            </a:r>
          </a:p>
          <a:p>
            <a:r>
              <a:rPr lang="en-IN" dirty="0">
                <a:solidFill>
                  <a:srgbClr val="002060"/>
                </a:solidFill>
              </a:rPr>
              <a:t>Installation and Setup</a:t>
            </a:r>
          </a:p>
          <a:p>
            <a:r>
              <a:rPr lang="en-IN" dirty="0">
                <a:solidFill>
                  <a:srgbClr val="002060"/>
                </a:solidFill>
              </a:rPr>
              <a:t>Components and Commands</a:t>
            </a:r>
          </a:p>
          <a:p>
            <a:r>
              <a:rPr lang="en-IN" dirty="0">
                <a:solidFill>
                  <a:srgbClr val="002060"/>
                </a:solidFill>
              </a:rPr>
              <a:t>Demo-1: CLI</a:t>
            </a:r>
          </a:p>
          <a:p>
            <a:r>
              <a:rPr lang="en-IN" dirty="0">
                <a:solidFill>
                  <a:srgbClr val="002060"/>
                </a:solidFill>
              </a:rPr>
              <a:t>Demo-2: Ubuntu as Container</a:t>
            </a:r>
          </a:p>
          <a:p>
            <a:r>
              <a:rPr lang="en-IN" dirty="0">
                <a:solidFill>
                  <a:srgbClr val="002060"/>
                </a:solidFill>
              </a:rPr>
              <a:t>Demo-3: Spring docker application</a:t>
            </a:r>
          </a:p>
          <a:p>
            <a:r>
              <a:rPr lang="en-IN" dirty="0">
                <a:solidFill>
                  <a:srgbClr val="002060"/>
                </a:solidFill>
              </a:rPr>
              <a:t>Advance Topics: Docker Compose, Storage and Networking.</a:t>
            </a:r>
          </a:p>
        </p:txBody>
      </p:sp>
    </p:spTree>
    <p:extLst>
      <p:ext uri="{BB962C8B-B14F-4D97-AF65-F5344CB8AC3E}">
        <p14:creationId xmlns:p14="http://schemas.microsoft.com/office/powerpoint/2010/main" val="149567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FB3B0E-FBC5-F7BB-A65D-E407F937DF7F}"/>
              </a:ext>
            </a:extLst>
          </p:cNvPr>
          <p:cNvPicPr>
            <a:picLocks noChangeAspect="1"/>
          </p:cNvPicPr>
          <p:nvPr/>
        </p:nvPicPr>
        <p:blipFill>
          <a:blip r:embed="rId2"/>
          <a:stretch>
            <a:fillRect/>
          </a:stretch>
        </p:blipFill>
        <p:spPr>
          <a:xfrm>
            <a:off x="250371" y="283029"/>
            <a:ext cx="11658600" cy="6313714"/>
          </a:xfrm>
          <a:prstGeom prst="rect">
            <a:avLst/>
          </a:prstGeom>
        </p:spPr>
      </p:pic>
    </p:spTree>
    <p:extLst>
      <p:ext uri="{BB962C8B-B14F-4D97-AF65-F5344CB8AC3E}">
        <p14:creationId xmlns:p14="http://schemas.microsoft.com/office/powerpoint/2010/main" val="2436218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E797-1F8A-0E54-9798-7C905F7B7276}"/>
              </a:ext>
            </a:extLst>
          </p:cNvPr>
          <p:cNvSpPr>
            <a:spLocks noGrp="1"/>
          </p:cNvSpPr>
          <p:nvPr>
            <p:ph type="title"/>
          </p:nvPr>
        </p:nvSpPr>
        <p:spPr>
          <a:xfrm>
            <a:off x="489857" y="256268"/>
            <a:ext cx="10515600" cy="1006475"/>
          </a:xfrm>
        </p:spPr>
        <p:txBody>
          <a:bodyPr>
            <a:normAutofit/>
          </a:bodyPr>
          <a:lstStyle/>
          <a:p>
            <a:r>
              <a:rPr lang="en-IN" sz="4000" b="1" dirty="0">
                <a:solidFill>
                  <a:srgbClr val="002060"/>
                </a:solidFill>
              </a:rPr>
              <a:t>Demo-1: </a:t>
            </a:r>
            <a:r>
              <a:rPr lang="en-IN" sz="3600" b="1" dirty="0">
                <a:solidFill>
                  <a:srgbClr val="002060"/>
                </a:solidFill>
              </a:rPr>
              <a:t>Create container</a:t>
            </a:r>
          </a:p>
        </p:txBody>
      </p:sp>
      <p:sp>
        <p:nvSpPr>
          <p:cNvPr id="3" name="Content Placeholder 2">
            <a:extLst>
              <a:ext uri="{FF2B5EF4-FFF2-40B4-BE49-F238E27FC236}">
                <a16:creationId xmlns:a16="http://schemas.microsoft.com/office/drawing/2014/main" id="{1DA6A951-EC62-BDED-4D6D-992A6EC0C6CC}"/>
              </a:ext>
            </a:extLst>
          </p:cNvPr>
          <p:cNvSpPr>
            <a:spLocks noGrp="1"/>
          </p:cNvSpPr>
          <p:nvPr>
            <p:ph idx="1"/>
          </p:nvPr>
        </p:nvSpPr>
        <p:spPr>
          <a:xfrm>
            <a:off x="489857" y="1262743"/>
            <a:ext cx="11168743" cy="5230132"/>
          </a:xfrm>
        </p:spPr>
        <p:txBody>
          <a:bodyPr>
            <a:normAutofit fontScale="92500" lnSpcReduction="10000"/>
          </a:bodyPr>
          <a:lstStyle/>
          <a:p>
            <a:r>
              <a:rPr lang="en-US" sz="2300" dirty="0">
                <a:solidFill>
                  <a:srgbClr val="002060"/>
                </a:solidFill>
              </a:rPr>
              <a:t>Create a folder with 2 files (</a:t>
            </a:r>
            <a:r>
              <a:rPr lang="en-US" sz="2300" dirty="0" err="1">
                <a:solidFill>
                  <a:srgbClr val="002060"/>
                </a:solidFill>
              </a:rPr>
              <a:t>Dockerfile</a:t>
            </a:r>
            <a:r>
              <a:rPr lang="en-US" sz="2300" dirty="0">
                <a:solidFill>
                  <a:srgbClr val="002060"/>
                </a:solidFill>
              </a:rPr>
              <a:t> and main.py file) in it.</a:t>
            </a:r>
            <a:r>
              <a:rPr lang="en-IN" sz="2300" dirty="0">
                <a:solidFill>
                  <a:srgbClr val="002060"/>
                </a:solidFill>
              </a:rPr>
              <a:t> </a:t>
            </a:r>
          </a:p>
          <a:p>
            <a:pPr marL="0" indent="0">
              <a:buNone/>
            </a:pPr>
            <a:r>
              <a:rPr lang="en-IN" sz="2300" dirty="0">
                <a:solidFill>
                  <a:srgbClr val="002060"/>
                </a:solidFill>
              </a:rPr>
              <a:t>    1) </a:t>
            </a:r>
            <a:r>
              <a:rPr lang="en-IN" sz="2300" dirty="0" err="1">
                <a:solidFill>
                  <a:srgbClr val="002060"/>
                </a:solidFill>
              </a:rPr>
              <a:t>Dockerfile</a:t>
            </a:r>
            <a:r>
              <a:rPr lang="en-IN" sz="2300" dirty="0">
                <a:solidFill>
                  <a:srgbClr val="002060"/>
                </a:solidFill>
              </a:rPr>
              <a:t> and 2) main.py</a:t>
            </a:r>
          </a:p>
          <a:p>
            <a:r>
              <a:rPr lang="en-IN" sz="2300" dirty="0">
                <a:solidFill>
                  <a:srgbClr val="002060"/>
                </a:solidFill>
              </a:rPr>
              <a:t>Step-1: </a:t>
            </a:r>
            <a:r>
              <a:rPr lang="en-US" sz="2300" dirty="0">
                <a:solidFill>
                  <a:srgbClr val="002060"/>
                </a:solidFill>
              </a:rPr>
              <a:t>Edit main.py with the below code.</a:t>
            </a:r>
          </a:p>
          <a:p>
            <a:pPr marL="0" indent="0">
              <a:buNone/>
            </a:pPr>
            <a:r>
              <a:rPr lang="en-US" sz="2300" dirty="0">
                <a:solidFill>
                  <a:srgbClr val="002060"/>
                </a:solidFill>
              </a:rPr>
              <a:t>    </a:t>
            </a:r>
            <a:r>
              <a:rPr lang="en-US" sz="2300" dirty="0">
                <a:solidFill>
                  <a:srgbClr val="0070C0"/>
                </a:solidFill>
              </a:rPr>
              <a:t>#!/usr/bin/env python3   </a:t>
            </a:r>
          </a:p>
          <a:p>
            <a:pPr marL="0" indent="0">
              <a:buNone/>
            </a:pPr>
            <a:r>
              <a:rPr lang="en-US" sz="2300" dirty="0">
                <a:solidFill>
                  <a:srgbClr val="0070C0"/>
                </a:solidFill>
              </a:rPr>
              <a:t>    print("Hello Docker and Python!")</a:t>
            </a:r>
            <a:endParaRPr lang="en-IN" sz="2300" dirty="0">
              <a:solidFill>
                <a:srgbClr val="0070C0"/>
              </a:solidFill>
            </a:endParaRPr>
          </a:p>
          <a:p>
            <a:r>
              <a:rPr lang="en-IN" sz="2300" dirty="0">
                <a:solidFill>
                  <a:srgbClr val="002060"/>
                </a:solidFill>
              </a:rPr>
              <a:t>Step-2: </a:t>
            </a:r>
            <a:r>
              <a:rPr lang="en-US" sz="2300" dirty="0">
                <a:solidFill>
                  <a:srgbClr val="002060"/>
                </a:solidFill>
              </a:rPr>
              <a:t>Edit </a:t>
            </a:r>
            <a:r>
              <a:rPr lang="en-US" sz="2300" dirty="0" err="1">
                <a:solidFill>
                  <a:srgbClr val="002060"/>
                </a:solidFill>
              </a:rPr>
              <a:t>Dockerfile</a:t>
            </a:r>
            <a:r>
              <a:rPr lang="en-US" sz="2300" dirty="0">
                <a:solidFill>
                  <a:srgbClr val="002060"/>
                </a:solidFill>
              </a:rPr>
              <a:t> with the below commands.</a:t>
            </a:r>
          </a:p>
          <a:p>
            <a:pPr marL="0" indent="0">
              <a:buNone/>
            </a:pPr>
            <a:r>
              <a:rPr lang="en-US" sz="2300" dirty="0">
                <a:solidFill>
                  <a:srgbClr val="002060"/>
                </a:solidFill>
              </a:rPr>
              <a:t>    </a:t>
            </a:r>
            <a:r>
              <a:rPr lang="en-US" sz="2300" dirty="0">
                <a:solidFill>
                  <a:srgbClr val="0070C0"/>
                </a:solidFill>
              </a:rPr>
              <a:t>FROM </a:t>
            </a:r>
            <a:r>
              <a:rPr lang="en-US" sz="2300" dirty="0" err="1">
                <a:solidFill>
                  <a:srgbClr val="0070C0"/>
                </a:solidFill>
              </a:rPr>
              <a:t>python:latest</a:t>
            </a:r>
            <a:endParaRPr lang="en-US" sz="2300" dirty="0">
              <a:solidFill>
                <a:srgbClr val="0070C0"/>
              </a:solidFill>
            </a:endParaRPr>
          </a:p>
          <a:p>
            <a:pPr marL="0" indent="0">
              <a:buNone/>
            </a:pPr>
            <a:r>
              <a:rPr lang="en-US" sz="2300" dirty="0">
                <a:solidFill>
                  <a:srgbClr val="0070C0"/>
                </a:solidFill>
              </a:rPr>
              <a:t>    COPY main.py /</a:t>
            </a:r>
          </a:p>
          <a:p>
            <a:pPr marL="0" indent="0">
              <a:buNone/>
            </a:pPr>
            <a:r>
              <a:rPr lang="en-US" sz="2300" dirty="0">
                <a:solidFill>
                  <a:srgbClr val="0070C0"/>
                </a:solidFill>
              </a:rPr>
              <a:t>    CMD [ "python", "./main.py" ]</a:t>
            </a:r>
            <a:endParaRPr lang="en-IN" sz="2300" dirty="0">
              <a:solidFill>
                <a:srgbClr val="0070C0"/>
              </a:solidFill>
            </a:endParaRPr>
          </a:p>
          <a:p>
            <a:r>
              <a:rPr lang="en-IN" sz="2300" dirty="0">
                <a:solidFill>
                  <a:srgbClr val="002060"/>
                </a:solidFill>
              </a:rPr>
              <a:t>Step-3: Create Docker Image [</a:t>
            </a:r>
            <a:r>
              <a:rPr lang="en-US" sz="2300" dirty="0">
                <a:solidFill>
                  <a:srgbClr val="002060"/>
                </a:solidFill>
              </a:rPr>
              <a:t>The ‘-t’ option allows to define the name of your image.</a:t>
            </a:r>
            <a:r>
              <a:rPr lang="en-IN" sz="2300" dirty="0">
                <a:solidFill>
                  <a:srgbClr val="002060"/>
                </a:solidFill>
              </a:rPr>
              <a:t>]</a:t>
            </a:r>
          </a:p>
          <a:p>
            <a:pPr marL="0" indent="0">
              <a:buNone/>
            </a:pPr>
            <a:r>
              <a:rPr lang="en-IN" sz="2300" dirty="0">
                <a:solidFill>
                  <a:srgbClr val="002060"/>
                </a:solidFill>
              </a:rPr>
              <a:t>    </a:t>
            </a:r>
            <a:r>
              <a:rPr lang="en-US" sz="2300" dirty="0" err="1">
                <a:solidFill>
                  <a:srgbClr val="0070C0"/>
                </a:solidFill>
              </a:rPr>
              <a:t>sudo</a:t>
            </a:r>
            <a:r>
              <a:rPr lang="en-US" sz="2300" dirty="0">
                <a:solidFill>
                  <a:srgbClr val="0070C0"/>
                </a:solidFill>
              </a:rPr>
              <a:t> docker build -t </a:t>
            </a:r>
            <a:r>
              <a:rPr lang="en-US" sz="2300" dirty="0" err="1">
                <a:solidFill>
                  <a:srgbClr val="0070C0"/>
                </a:solidFill>
              </a:rPr>
              <a:t>pythondemo</a:t>
            </a:r>
            <a:r>
              <a:rPr lang="en-US" sz="2300" dirty="0">
                <a:solidFill>
                  <a:srgbClr val="0070C0"/>
                </a:solidFill>
              </a:rPr>
              <a:t>-image .</a:t>
            </a:r>
            <a:endParaRPr lang="en-IN" sz="2300" dirty="0">
              <a:solidFill>
                <a:srgbClr val="0070C0"/>
              </a:solidFill>
            </a:endParaRPr>
          </a:p>
          <a:p>
            <a:r>
              <a:rPr lang="en-IN" sz="2300" dirty="0">
                <a:solidFill>
                  <a:srgbClr val="002060"/>
                </a:solidFill>
              </a:rPr>
              <a:t>Step-4: Run Docker Image</a:t>
            </a:r>
          </a:p>
          <a:p>
            <a:pPr marL="0" indent="0">
              <a:buNone/>
            </a:pPr>
            <a:r>
              <a:rPr lang="en-IN" sz="2300" dirty="0">
                <a:solidFill>
                  <a:srgbClr val="002060"/>
                </a:solidFill>
              </a:rPr>
              <a:t>    </a:t>
            </a:r>
            <a:r>
              <a:rPr lang="en-IN" sz="2300" dirty="0" err="1">
                <a:solidFill>
                  <a:srgbClr val="0070C0"/>
                </a:solidFill>
              </a:rPr>
              <a:t>sudo</a:t>
            </a:r>
            <a:r>
              <a:rPr lang="en-IN" sz="2300" dirty="0">
                <a:solidFill>
                  <a:srgbClr val="0070C0"/>
                </a:solidFill>
              </a:rPr>
              <a:t> docker run </a:t>
            </a:r>
            <a:r>
              <a:rPr lang="en-IN" sz="2300" dirty="0" err="1">
                <a:solidFill>
                  <a:srgbClr val="0070C0"/>
                </a:solidFill>
              </a:rPr>
              <a:t>pythondemo</a:t>
            </a:r>
            <a:r>
              <a:rPr lang="en-IN" sz="2300" dirty="0">
                <a:solidFill>
                  <a:srgbClr val="0070C0"/>
                </a:solidFill>
              </a:rPr>
              <a:t>-image</a:t>
            </a:r>
          </a:p>
          <a:p>
            <a:endParaRPr lang="en-IN" sz="2300" dirty="0"/>
          </a:p>
        </p:txBody>
      </p:sp>
    </p:spTree>
    <p:extLst>
      <p:ext uri="{BB962C8B-B14F-4D97-AF65-F5344CB8AC3E}">
        <p14:creationId xmlns:p14="http://schemas.microsoft.com/office/powerpoint/2010/main" val="2164345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085CD24-03EC-FADC-1273-0CFBAE0A672E}"/>
              </a:ext>
            </a:extLst>
          </p:cNvPr>
          <p:cNvPicPr>
            <a:picLocks noGrp="1" noChangeAspect="1"/>
          </p:cNvPicPr>
          <p:nvPr>
            <p:ph sz="half" idx="1"/>
          </p:nvPr>
        </p:nvPicPr>
        <p:blipFill>
          <a:blip r:embed="rId2"/>
          <a:stretch>
            <a:fillRect/>
          </a:stretch>
        </p:blipFill>
        <p:spPr>
          <a:xfrm>
            <a:off x="6444342" y="576943"/>
            <a:ext cx="5181600" cy="3320144"/>
          </a:xfrm>
        </p:spPr>
      </p:pic>
      <p:pic>
        <p:nvPicPr>
          <p:cNvPr id="10" name="Content Placeholder 9">
            <a:extLst>
              <a:ext uri="{FF2B5EF4-FFF2-40B4-BE49-F238E27FC236}">
                <a16:creationId xmlns:a16="http://schemas.microsoft.com/office/drawing/2014/main" id="{2A38C19E-B5CC-D9F9-1B34-11131AEE1FB6}"/>
              </a:ext>
            </a:extLst>
          </p:cNvPr>
          <p:cNvPicPr>
            <a:picLocks noGrp="1" noChangeAspect="1"/>
          </p:cNvPicPr>
          <p:nvPr>
            <p:ph sz="half" idx="2"/>
          </p:nvPr>
        </p:nvPicPr>
        <p:blipFill>
          <a:blip r:embed="rId3"/>
          <a:stretch>
            <a:fillRect/>
          </a:stretch>
        </p:blipFill>
        <p:spPr>
          <a:xfrm>
            <a:off x="522513" y="576942"/>
            <a:ext cx="5704116" cy="3320143"/>
          </a:xfrm>
        </p:spPr>
      </p:pic>
      <p:pic>
        <p:nvPicPr>
          <p:cNvPr id="14" name="Picture 13">
            <a:extLst>
              <a:ext uri="{FF2B5EF4-FFF2-40B4-BE49-F238E27FC236}">
                <a16:creationId xmlns:a16="http://schemas.microsoft.com/office/drawing/2014/main" id="{0456BEB9-AD41-7F29-43D7-FB6525D4D99D}"/>
              </a:ext>
            </a:extLst>
          </p:cNvPr>
          <p:cNvPicPr>
            <a:picLocks noChangeAspect="1"/>
          </p:cNvPicPr>
          <p:nvPr/>
        </p:nvPicPr>
        <p:blipFill>
          <a:blip r:embed="rId4"/>
          <a:stretch>
            <a:fillRect/>
          </a:stretch>
        </p:blipFill>
        <p:spPr>
          <a:xfrm>
            <a:off x="544285" y="4049486"/>
            <a:ext cx="11081657" cy="2346302"/>
          </a:xfrm>
          <a:prstGeom prst="rect">
            <a:avLst/>
          </a:prstGeom>
        </p:spPr>
      </p:pic>
    </p:spTree>
    <p:extLst>
      <p:ext uri="{BB962C8B-B14F-4D97-AF65-F5344CB8AC3E}">
        <p14:creationId xmlns:p14="http://schemas.microsoft.com/office/powerpoint/2010/main" val="2350595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6BAA-45CD-D3BD-1AEF-D23D38F65DD7}"/>
              </a:ext>
            </a:extLst>
          </p:cNvPr>
          <p:cNvSpPr>
            <a:spLocks noGrp="1"/>
          </p:cNvSpPr>
          <p:nvPr>
            <p:ph type="title"/>
          </p:nvPr>
        </p:nvSpPr>
        <p:spPr>
          <a:xfrm>
            <a:off x="468086" y="395514"/>
            <a:ext cx="7576457" cy="897618"/>
          </a:xfrm>
        </p:spPr>
        <p:txBody>
          <a:bodyPr>
            <a:normAutofit/>
          </a:bodyPr>
          <a:lstStyle/>
          <a:p>
            <a:r>
              <a:rPr lang="en-IN" sz="4000" b="1" dirty="0">
                <a:solidFill>
                  <a:srgbClr val="002060"/>
                </a:solidFill>
              </a:rPr>
              <a:t>Demo-2: Push image in Docker Hub</a:t>
            </a:r>
            <a:endParaRPr lang="en-IN" sz="4000" b="1" dirty="0"/>
          </a:p>
        </p:txBody>
      </p:sp>
      <p:sp>
        <p:nvSpPr>
          <p:cNvPr id="4" name="Content Placeholder 3">
            <a:extLst>
              <a:ext uri="{FF2B5EF4-FFF2-40B4-BE49-F238E27FC236}">
                <a16:creationId xmlns:a16="http://schemas.microsoft.com/office/drawing/2014/main" id="{F548C74B-8FE7-E1AB-E25C-66AF6BF5610F}"/>
              </a:ext>
            </a:extLst>
          </p:cNvPr>
          <p:cNvSpPr>
            <a:spLocks noGrp="1"/>
          </p:cNvSpPr>
          <p:nvPr>
            <p:ph sz="half" idx="1"/>
          </p:nvPr>
        </p:nvSpPr>
        <p:spPr>
          <a:xfrm>
            <a:off x="359228" y="1458686"/>
            <a:ext cx="5736772" cy="4909457"/>
          </a:xfrm>
        </p:spPr>
        <p:txBody>
          <a:bodyPr>
            <a:normAutofit fontScale="92500" lnSpcReduction="10000"/>
          </a:bodyPr>
          <a:lstStyle/>
          <a:p>
            <a:r>
              <a:rPr lang="en-US" sz="2300" dirty="0"/>
              <a:t>Create an account on Docker Hub or use an existing one if you already have one.</a:t>
            </a:r>
          </a:p>
          <a:p>
            <a:r>
              <a:rPr lang="en-US" sz="2300" dirty="0"/>
              <a:t>Click on the “Create Repository” button, put the name of the file, and click on “Create”.</a:t>
            </a:r>
          </a:p>
          <a:p>
            <a:r>
              <a:rPr lang="en-US" sz="2300" dirty="0"/>
              <a:t>Now will “tag our image” and “push it to the Docker Hub repository” which we just created.</a:t>
            </a:r>
          </a:p>
          <a:p>
            <a:r>
              <a:rPr lang="en-US" sz="2300" dirty="0"/>
              <a:t>Image ID is used to tag the image. The syntax to tag the image is:</a:t>
            </a:r>
          </a:p>
          <a:p>
            <a:r>
              <a:rPr lang="en-US" sz="2300" dirty="0"/>
              <a:t>docker tag &lt;image-id&gt; &lt;your </a:t>
            </a:r>
            <a:r>
              <a:rPr lang="en-US" sz="2300" dirty="0" err="1"/>
              <a:t>dockerhub</a:t>
            </a:r>
            <a:r>
              <a:rPr lang="en-US" sz="2300" dirty="0"/>
              <a:t> username&gt;/</a:t>
            </a:r>
            <a:r>
              <a:rPr lang="en-US" sz="2300" dirty="0" err="1"/>
              <a:t>pythondemo-image:latest</a:t>
            </a:r>
            <a:endParaRPr lang="en-US" sz="2300" dirty="0"/>
          </a:p>
          <a:p>
            <a:r>
              <a:rPr lang="en-IN" sz="2300" dirty="0">
                <a:solidFill>
                  <a:srgbClr val="0070C0"/>
                </a:solidFill>
              </a:rPr>
              <a:t>docker tag afa9742484fa amitverma01/</a:t>
            </a:r>
            <a:r>
              <a:rPr lang="en-IN" sz="2300" dirty="0" err="1">
                <a:solidFill>
                  <a:srgbClr val="0070C0"/>
                </a:solidFill>
              </a:rPr>
              <a:t>pythondemo-image:latest</a:t>
            </a:r>
            <a:endParaRPr lang="en-IN" sz="2300" dirty="0">
              <a:solidFill>
                <a:srgbClr val="0070C0"/>
              </a:solidFill>
            </a:endParaRPr>
          </a:p>
          <a:p>
            <a:r>
              <a:rPr lang="en-IN" sz="2300" dirty="0"/>
              <a:t>Push image in Docker-Hub </a:t>
            </a:r>
          </a:p>
          <a:p>
            <a:pPr marL="0" indent="0">
              <a:buNone/>
            </a:pPr>
            <a:r>
              <a:rPr lang="en-IN" sz="2300" dirty="0"/>
              <a:t>    </a:t>
            </a:r>
            <a:r>
              <a:rPr lang="en-IN" sz="2300" dirty="0">
                <a:solidFill>
                  <a:srgbClr val="0070C0"/>
                </a:solidFill>
              </a:rPr>
              <a:t>docker push amitverma01/</a:t>
            </a:r>
            <a:r>
              <a:rPr lang="en-IN" sz="2300" dirty="0" err="1">
                <a:solidFill>
                  <a:srgbClr val="0070C0"/>
                </a:solidFill>
              </a:rPr>
              <a:t>pythondemo</a:t>
            </a:r>
            <a:r>
              <a:rPr lang="en-IN" sz="2300" dirty="0">
                <a:solidFill>
                  <a:srgbClr val="0070C0"/>
                </a:solidFill>
              </a:rPr>
              <a:t>-image</a:t>
            </a:r>
          </a:p>
        </p:txBody>
      </p:sp>
      <p:pic>
        <p:nvPicPr>
          <p:cNvPr id="7" name="Content Placeholder 6">
            <a:extLst>
              <a:ext uri="{FF2B5EF4-FFF2-40B4-BE49-F238E27FC236}">
                <a16:creationId xmlns:a16="http://schemas.microsoft.com/office/drawing/2014/main" id="{526B512E-89DA-81DC-4234-C5EF1725027C}"/>
              </a:ext>
            </a:extLst>
          </p:cNvPr>
          <p:cNvPicPr>
            <a:picLocks noGrp="1" noChangeAspect="1"/>
          </p:cNvPicPr>
          <p:nvPr>
            <p:ph sz="half" idx="2"/>
          </p:nvPr>
        </p:nvPicPr>
        <p:blipFill>
          <a:blip r:embed="rId2"/>
          <a:stretch>
            <a:fillRect/>
          </a:stretch>
        </p:blipFill>
        <p:spPr>
          <a:xfrm>
            <a:off x="6399550" y="1293132"/>
            <a:ext cx="5193736" cy="5075011"/>
          </a:xfrm>
        </p:spPr>
      </p:pic>
    </p:spTree>
    <p:extLst>
      <p:ext uri="{BB962C8B-B14F-4D97-AF65-F5344CB8AC3E}">
        <p14:creationId xmlns:p14="http://schemas.microsoft.com/office/powerpoint/2010/main" val="2283113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811BB5-B5A5-E728-76EF-CC4F6AD1F2F4}"/>
              </a:ext>
            </a:extLst>
          </p:cNvPr>
          <p:cNvPicPr>
            <a:picLocks noChangeAspect="1"/>
          </p:cNvPicPr>
          <p:nvPr/>
        </p:nvPicPr>
        <p:blipFill>
          <a:blip r:embed="rId2"/>
          <a:stretch>
            <a:fillRect/>
          </a:stretch>
        </p:blipFill>
        <p:spPr>
          <a:xfrm>
            <a:off x="381000" y="370115"/>
            <a:ext cx="11440885" cy="5998028"/>
          </a:xfrm>
          <a:prstGeom prst="rect">
            <a:avLst/>
          </a:prstGeom>
        </p:spPr>
      </p:pic>
    </p:spTree>
    <p:extLst>
      <p:ext uri="{BB962C8B-B14F-4D97-AF65-F5344CB8AC3E}">
        <p14:creationId xmlns:p14="http://schemas.microsoft.com/office/powerpoint/2010/main" val="1594962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825D-8761-FAD6-1200-46BD09516248}"/>
              </a:ext>
            </a:extLst>
          </p:cNvPr>
          <p:cNvSpPr>
            <a:spLocks noGrp="1"/>
          </p:cNvSpPr>
          <p:nvPr>
            <p:ph type="title"/>
          </p:nvPr>
        </p:nvSpPr>
        <p:spPr>
          <a:xfrm>
            <a:off x="609599" y="321583"/>
            <a:ext cx="10515600" cy="1017361"/>
          </a:xfrm>
        </p:spPr>
        <p:txBody>
          <a:bodyPr/>
          <a:lstStyle/>
          <a:p>
            <a:r>
              <a:rPr lang="en-US" b="1" dirty="0">
                <a:solidFill>
                  <a:srgbClr val="002060"/>
                </a:solidFill>
              </a:rPr>
              <a:t>Fetch and run the image from Docker Hub</a:t>
            </a:r>
            <a:endParaRPr lang="en-IN" b="1" dirty="0">
              <a:solidFill>
                <a:srgbClr val="002060"/>
              </a:solidFill>
            </a:endParaRPr>
          </a:p>
        </p:txBody>
      </p:sp>
      <p:sp>
        <p:nvSpPr>
          <p:cNvPr id="3" name="Content Placeholder 2">
            <a:extLst>
              <a:ext uri="{FF2B5EF4-FFF2-40B4-BE49-F238E27FC236}">
                <a16:creationId xmlns:a16="http://schemas.microsoft.com/office/drawing/2014/main" id="{EC020F15-3572-6164-4E35-82869378D06D}"/>
              </a:ext>
            </a:extLst>
          </p:cNvPr>
          <p:cNvSpPr>
            <a:spLocks noGrp="1"/>
          </p:cNvSpPr>
          <p:nvPr>
            <p:ph idx="1"/>
          </p:nvPr>
        </p:nvSpPr>
        <p:spPr>
          <a:xfrm>
            <a:off x="609599" y="1567542"/>
            <a:ext cx="11005457" cy="4844143"/>
          </a:xfrm>
        </p:spPr>
        <p:txBody>
          <a:bodyPr>
            <a:normAutofit/>
          </a:bodyPr>
          <a:lstStyle/>
          <a:p>
            <a:r>
              <a:rPr lang="en-US" sz="2200" dirty="0">
                <a:solidFill>
                  <a:srgbClr val="002060"/>
                </a:solidFill>
              </a:rPr>
              <a:t>To remove all versions of a particular image from our local system, we use the Image ID for it.</a:t>
            </a:r>
          </a:p>
          <a:p>
            <a:pPr marL="0" indent="0">
              <a:buNone/>
            </a:pPr>
            <a:r>
              <a:rPr lang="en-US" sz="2200" dirty="0">
                <a:solidFill>
                  <a:srgbClr val="002060"/>
                </a:solidFill>
              </a:rPr>
              <a:t>    </a:t>
            </a:r>
            <a:r>
              <a:rPr lang="en-US" sz="2200" dirty="0">
                <a:solidFill>
                  <a:srgbClr val="0070C0"/>
                </a:solidFill>
              </a:rPr>
              <a:t>docker </a:t>
            </a:r>
            <a:r>
              <a:rPr lang="en-US" sz="2200" dirty="0" err="1">
                <a:solidFill>
                  <a:srgbClr val="0070C0"/>
                </a:solidFill>
              </a:rPr>
              <a:t>rmi</a:t>
            </a:r>
            <a:r>
              <a:rPr lang="en-US" sz="2200" dirty="0">
                <a:solidFill>
                  <a:srgbClr val="0070C0"/>
                </a:solidFill>
              </a:rPr>
              <a:t> -f af939ee31fdc</a:t>
            </a:r>
          </a:p>
          <a:p>
            <a:r>
              <a:rPr lang="en-US" sz="2200" dirty="0">
                <a:solidFill>
                  <a:srgbClr val="002060"/>
                </a:solidFill>
              </a:rPr>
              <a:t>Now run the image, it will fetch the image from the docker hub if it doesn’t exist on your local machine.</a:t>
            </a:r>
          </a:p>
          <a:p>
            <a:pPr marL="0" indent="0">
              <a:buNone/>
            </a:pPr>
            <a:r>
              <a:rPr lang="en-US" sz="2200" dirty="0">
                <a:solidFill>
                  <a:srgbClr val="002060"/>
                </a:solidFill>
              </a:rPr>
              <a:t>    </a:t>
            </a:r>
            <a:r>
              <a:rPr lang="en-US" sz="2200" dirty="0">
                <a:solidFill>
                  <a:srgbClr val="0070C0"/>
                </a:solidFill>
              </a:rPr>
              <a:t>docker run amitverma01/</a:t>
            </a:r>
            <a:r>
              <a:rPr lang="en-US" sz="2200" dirty="0" err="1">
                <a:solidFill>
                  <a:srgbClr val="0070C0"/>
                </a:solidFill>
              </a:rPr>
              <a:t>pythondemo</a:t>
            </a:r>
            <a:r>
              <a:rPr lang="en-US" sz="2200" dirty="0">
                <a:solidFill>
                  <a:srgbClr val="0070C0"/>
                </a:solidFill>
              </a:rPr>
              <a:t>-image</a:t>
            </a:r>
          </a:p>
          <a:p>
            <a:r>
              <a:rPr lang="en-US" sz="2200" dirty="0">
                <a:solidFill>
                  <a:srgbClr val="002060"/>
                </a:solidFill>
              </a:rPr>
              <a:t>Check Logs for a Specific Container:</a:t>
            </a:r>
          </a:p>
          <a:p>
            <a:pPr marL="0" indent="0">
              <a:buNone/>
            </a:pPr>
            <a:r>
              <a:rPr lang="en-US" sz="2200" dirty="0">
                <a:solidFill>
                  <a:srgbClr val="002060"/>
                </a:solidFill>
              </a:rPr>
              <a:t>    </a:t>
            </a:r>
            <a:r>
              <a:rPr lang="en-US" sz="2200" dirty="0">
                <a:solidFill>
                  <a:srgbClr val="0070C0"/>
                </a:solidFill>
              </a:rPr>
              <a:t>docker logs [OPTIONS] </a:t>
            </a:r>
            <a:r>
              <a:rPr lang="en-US" sz="2200" dirty="0" err="1">
                <a:solidFill>
                  <a:srgbClr val="0070C0"/>
                </a:solidFill>
              </a:rPr>
              <a:t>CONTAINER_ID_or_NAME</a:t>
            </a:r>
            <a:endParaRPr lang="en-US" sz="2200" dirty="0">
              <a:solidFill>
                <a:srgbClr val="0070C0"/>
              </a:solidFill>
            </a:endParaRPr>
          </a:p>
          <a:p>
            <a:r>
              <a:rPr lang="en-US" sz="2200" dirty="0">
                <a:solidFill>
                  <a:srgbClr val="002060"/>
                </a:solidFill>
              </a:rPr>
              <a:t>Replace </a:t>
            </a:r>
            <a:r>
              <a:rPr lang="en-US" sz="2200" dirty="0" err="1">
                <a:solidFill>
                  <a:srgbClr val="002060"/>
                </a:solidFill>
              </a:rPr>
              <a:t>CONTAINER_ID_or_NAME</a:t>
            </a:r>
            <a:r>
              <a:rPr lang="en-US" sz="2200" dirty="0">
                <a:solidFill>
                  <a:srgbClr val="002060"/>
                </a:solidFill>
              </a:rPr>
              <a:t> with the ID or name of the container whose logs you want to view.</a:t>
            </a:r>
          </a:p>
          <a:p>
            <a:r>
              <a:rPr lang="en-US" sz="2200" dirty="0">
                <a:solidFill>
                  <a:srgbClr val="002060"/>
                </a:solidFill>
              </a:rPr>
              <a:t>Example: View the last 100 lines of logs for a container</a:t>
            </a:r>
          </a:p>
          <a:p>
            <a:pPr marL="0" indent="0">
              <a:buNone/>
            </a:pPr>
            <a:r>
              <a:rPr lang="en-US" sz="2200" dirty="0">
                <a:solidFill>
                  <a:srgbClr val="002060"/>
                </a:solidFill>
              </a:rPr>
              <a:t>    docker logs --tail 100 </a:t>
            </a:r>
            <a:r>
              <a:rPr lang="en-US" sz="2200" dirty="0" err="1">
                <a:solidFill>
                  <a:srgbClr val="002060"/>
                </a:solidFill>
              </a:rPr>
              <a:t>CONTAINER_ID_or_NAME</a:t>
            </a:r>
            <a:endParaRPr lang="en-IN" sz="2200" dirty="0">
              <a:solidFill>
                <a:srgbClr val="002060"/>
              </a:solidFill>
            </a:endParaRPr>
          </a:p>
        </p:txBody>
      </p:sp>
    </p:spTree>
    <p:extLst>
      <p:ext uri="{BB962C8B-B14F-4D97-AF65-F5344CB8AC3E}">
        <p14:creationId xmlns:p14="http://schemas.microsoft.com/office/powerpoint/2010/main" val="1840843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5EC2C3-583D-862B-3871-B3BBBDDDDE43}"/>
              </a:ext>
            </a:extLst>
          </p:cNvPr>
          <p:cNvPicPr>
            <a:picLocks noChangeAspect="1"/>
          </p:cNvPicPr>
          <p:nvPr/>
        </p:nvPicPr>
        <p:blipFill>
          <a:blip r:embed="rId2"/>
          <a:stretch>
            <a:fillRect/>
          </a:stretch>
        </p:blipFill>
        <p:spPr>
          <a:xfrm>
            <a:off x="566056" y="609601"/>
            <a:ext cx="11016344" cy="5617028"/>
          </a:xfrm>
          <a:prstGeom prst="rect">
            <a:avLst/>
          </a:prstGeom>
        </p:spPr>
      </p:pic>
    </p:spTree>
    <p:extLst>
      <p:ext uri="{BB962C8B-B14F-4D97-AF65-F5344CB8AC3E}">
        <p14:creationId xmlns:p14="http://schemas.microsoft.com/office/powerpoint/2010/main" val="692888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E032D-2922-3FA3-01DE-C2562E3BF670}"/>
              </a:ext>
            </a:extLst>
          </p:cNvPr>
          <p:cNvSpPr>
            <a:spLocks noGrp="1"/>
          </p:cNvSpPr>
          <p:nvPr>
            <p:ph type="title"/>
          </p:nvPr>
        </p:nvSpPr>
        <p:spPr>
          <a:xfrm>
            <a:off x="653143" y="278041"/>
            <a:ext cx="5802086" cy="897618"/>
          </a:xfrm>
        </p:spPr>
        <p:txBody>
          <a:bodyPr/>
          <a:lstStyle/>
          <a:p>
            <a:r>
              <a:rPr lang="en-IN" b="1" dirty="0">
                <a:solidFill>
                  <a:srgbClr val="002060"/>
                </a:solidFill>
              </a:rPr>
              <a:t>Docker Logs</a:t>
            </a:r>
          </a:p>
        </p:txBody>
      </p:sp>
      <p:pic>
        <p:nvPicPr>
          <p:cNvPr id="5" name="Content Placeholder 4">
            <a:extLst>
              <a:ext uri="{FF2B5EF4-FFF2-40B4-BE49-F238E27FC236}">
                <a16:creationId xmlns:a16="http://schemas.microsoft.com/office/drawing/2014/main" id="{C5428248-FFA3-577E-FDED-5FE81DFB0A01}"/>
              </a:ext>
            </a:extLst>
          </p:cNvPr>
          <p:cNvPicPr>
            <a:picLocks noGrp="1" noChangeAspect="1"/>
          </p:cNvPicPr>
          <p:nvPr>
            <p:ph idx="1"/>
          </p:nvPr>
        </p:nvPicPr>
        <p:blipFill>
          <a:blip r:embed="rId2"/>
          <a:stretch>
            <a:fillRect/>
          </a:stretch>
        </p:blipFill>
        <p:spPr>
          <a:xfrm>
            <a:off x="653143" y="1338942"/>
            <a:ext cx="10885714" cy="5072743"/>
          </a:xfrm>
        </p:spPr>
      </p:pic>
    </p:spTree>
    <p:extLst>
      <p:ext uri="{BB962C8B-B14F-4D97-AF65-F5344CB8AC3E}">
        <p14:creationId xmlns:p14="http://schemas.microsoft.com/office/powerpoint/2010/main" val="165009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33B37A8-FA45-C3C1-C18F-8579E9110D3A}"/>
              </a:ext>
            </a:extLst>
          </p:cNvPr>
          <p:cNvPicPr>
            <a:picLocks noChangeAspect="1"/>
          </p:cNvPicPr>
          <p:nvPr/>
        </p:nvPicPr>
        <p:blipFill>
          <a:blip r:embed="rId2"/>
          <a:stretch>
            <a:fillRect/>
          </a:stretch>
        </p:blipFill>
        <p:spPr>
          <a:xfrm>
            <a:off x="838200" y="620486"/>
            <a:ext cx="10254343" cy="5627913"/>
          </a:xfrm>
          <a:prstGeom prst="rect">
            <a:avLst/>
          </a:prstGeom>
        </p:spPr>
      </p:pic>
    </p:spTree>
    <p:extLst>
      <p:ext uri="{BB962C8B-B14F-4D97-AF65-F5344CB8AC3E}">
        <p14:creationId xmlns:p14="http://schemas.microsoft.com/office/powerpoint/2010/main" val="1787650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6C98-DE95-76DD-7FC0-3673C5A09E48}"/>
              </a:ext>
            </a:extLst>
          </p:cNvPr>
          <p:cNvSpPr>
            <a:spLocks noGrp="1"/>
          </p:cNvSpPr>
          <p:nvPr>
            <p:ph type="title"/>
          </p:nvPr>
        </p:nvSpPr>
        <p:spPr>
          <a:xfrm>
            <a:off x="838200" y="365126"/>
            <a:ext cx="6672942" cy="897618"/>
          </a:xfrm>
        </p:spPr>
        <p:txBody>
          <a:bodyPr>
            <a:normAutofit/>
          </a:bodyPr>
          <a:lstStyle/>
          <a:p>
            <a:r>
              <a:rPr lang="en-IN" sz="4000" b="1" dirty="0">
                <a:solidFill>
                  <a:srgbClr val="002060"/>
                </a:solidFill>
              </a:rPr>
              <a:t>Demo-3: Ubuntu as Container</a:t>
            </a:r>
          </a:p>
        </p:txBody>
      </p:sp>
      <p:sp>
        <p:nvSpPr>
          <p:cNvPr id="3" name="Content Placeholder 2">
            <a:extLst>
              <a:ext uri="{FF2B5EF4-FFF2-40B4-BE49-F238E27FC236}">
                <a16:creationId xmlns:a16="http://schemas.microsoft.com/office/drawing/2014/main" id="{30A71E4B-154E-FDC0-C7B9-A17BB231E32A}"/>
              </a:ext>
            </a:extLst>
          </p:cNvPr>
          <p:cNvSpPr>
            <a:spLocks noGrp="1"/>
          </p:cNvSpPr>
          <p:nvPr>
            <p:ph sz="half" idx="1"/>
          </p:nvPr>
        </p:nvSpPr>
        <p:spPr>
          <a:xfrm>
            <a:off x="1034144" y="1566728"/>
            <a:ext cx="9840686" cy="4681672"/>
          </a:xfrm>
        </p:spPr>
        <p:txBody>
          <a:bodyPr>
            <a:normAutofit/>
          </a:bodyPr>
          <a:lstStyle/>
          <a:p>
            <a:r>
              <a:rPr lang="en-IN" sz="2200" dirty="0"/>
              <a:t>How to run Ubuntu as Container?</a:t>
            </a:r>
          </a:p>
          <a:p>
            <a:r>
              <a:rPr lang="en-IN" sz="2200" dirty="0"/>
              <a:t>How to interact and run commands in Ubuntu?</a:t>
            </a:r>
          </a:p>
          <a:p>
            <a:r>
              <a:rPr lang="en-IN" sz="2200" dirty="0"/>
              <a:t>docker run -it ubuntu</a:t>
            </a:r>
          </a:p>
          <a:p>
            <a:r>
              <a:rPr lang="en-US" sz="2200" dirty="0"/>
              <a:t>Docker please run a container for me in interactive mode.</a:t>
            </a:r>
          </a:p>
          <a:p>
            <a:r>
              <a:rPr lang="en-US" sz="2200" dirty="0"/>
              <a:t>Check commands like- ls, </a:t>
            </a:r>
            <a:r>
              <a:rPr lang="en-US" sz="2200" dirty="0" err="1"/>
              <a:t>whoami</a:t>
            </a:r>
            <a:r>
              <a:rPr lang="en-US" sz="2200" dirty="0"/>
              <a:t> etc. and then exit by using – ‘</a:t>
            </a:r>
            <a:r>
              <a:rPr lang="en-US" sz="2200" dirty="0" err="1"/>
              <a:t>ctrl+D</a:t>
            </a:r>
            <a:r>
              <a:rPr lang="en-US" sz="2200" dirty="0"/>
              <a:t>’</a:t>
            </a:r>
          </a:p>
          <a:p>
            <a:r>
              <a:rPr lang="en-US" sz="2200" dirty="0"/>
              <a:t>Check containers- docker container ls –a</a:t>
            </a:r>
          </a:p>
          <a:p>
            <a:r>
              <a:rPr lang="en-US" sz="2200" dirty="0"/>
              <a:t>Start Container- docker start &lt;container name&gt;</a:t>
            </a:r>
          </a:p>
          <a:p>
            <a:r>
              <a:rPr lang="en-US" sz="2200" dirty="0"/>
              <a:t>Stop Container- docker stop &lt;container name&gt;</a:t>
            </a:r>
          </a:p>
          <a:p>
            <a:r>
              <a:rPr lang="en-US" sz="2200" dirty="0"/>
              <a:t>Interactive mode- docker exec -it &lt;ubuntu container name&gt; bash</a:t>
            </a:r>
          </a:p>
          <a:p>
            <a:r>
              <a:rPr lang="en-US" sz="2200" dirty="0"/>
              <a:t>Inside ubuntu container we can run commands.</a:t>
            </a:r>
          </a:p>
          <a:p>
            <a:endParaRPr lang="en-IN" sz="2300" dirty="0"/>
          </a:p>
          <a:p>
            <a:endParaRPr lang="en-IN" sz="2300" dirty="0"/>
          </a:p>
        </p:txBody>
      </p:sp>
    </p:spTree>
    <p:extLst>
      <p:ext uri="{BB962C8B-B14F-4D97-AF65-F5344CB8AC3E}">
        <p14:creationId xmlns:p14="http://schemas.microsoft.com/office/powerpoint/2010/main" val="348356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F2C9-7896-ABD5-6022-279984F6EC4F}"/>
              </a:ext>
            </a:extLst>
          </p:cNvPr>
          <p:cNvSpPr>
            <a:spLocks noGrp="1"/>
          </p:cNvSpPr>
          <p:nvPr>
            <p:ph type="title"/>
          </p:nvPr>
        </p:nvSpPr>
        <p:spPr>
          <a:xfrm>
            <a:off x="838200" y="365126"/>
            <a:ext cx="10515600" cy="1039132"/>
          </a:xfrm>
        </p:spPr>
        <p:txBody>
          <a:bodyPr/>
          <a:lstStyle/>
          <a:p>
            <a:r>
              <a:rPr lang="en-IN" b="1" dirty="0">
                <a:solidFill>
                  <a:srgbClr val="002060"/>
                </a:solidFill>
              </a:rPr>
              <a:t>Introduction</a:t>
            </a:r>
          </a:p>
        </p:txBody>
      </p:sp>
      <p:sp>
        <p:nvSpPr>
          <p:cNvPr id="3" name="Content Placeholder 2">
            <a:extLst>
              <a:ext uri="{FF2B5EF4-FFF2-40B4-BE49-F238E27FC236}">
                <a16:creationId xmlns:a16="http://schemas.microsoft.com/office/drawing/2014/main" id="{49DBE806-33BA-78FE-E092-89B983D46B7B}"/>
              </a:ext>
            </a:extLst>
          </p:cNvPr>
          <p:cNvSpPr>
            <a:spLocks noGrp="1"/>
          </p:cNvSpPr>
          <p:nvPr>
            <p:ph idx="1"/>
          </p:nvPr>
        </p:nvSpPr>
        <p:spPr>
          <a:xfrm>
            <a:off x="838200" y="1621970"/>
            <a:ext cx="10515600" cy="4702629"/>
          </a:xfrm>
        </p:spPr>
        <p:txBody>
          <a:bodyPr/>
          <a:lstStyle/>
          <a:p>
            <a:r>
              <a:rPr lang="en-US" sz="2300" b="1" dirty="0">
                <a:solidFill>
                  <a:srgbClr val="002060"/>
                </a:solidFill>
              </a:rPr>
              <a:t>Docker</a:t>
            </a:r>
            <a:r>
              <a:rPr lang="en-US" sz="2300" dirty="0">
                <a:solidFill>
                  <a:srgbClr val="002060"/>
                </a:solidFill>
              </a:rPr>
              <a:t> is an open-source containerization platform by which you can pack your application and all its dependencies into a standardized unit called a container.</a:t>
            </a:r>
          </a:p>
          <a:p>
            <a:r>
              <a:rPr lang="en-US" sz="2300" dirty="0">
                <a:solidFill>
                  <a:srgbClr val="002060"/>
                </a:solidFill>
              </a:rPr>
              <a:t>You can run the docker image as a docker container in any machine where docker is installed without depending on the operating system.</a:t>
            </a:r>
          </a:p>
          <a:p>
            <a:r>
              <a:rPr lang="en-US" sz="2300" dirty="0">
                <a:solidFill>
                  <a:srgbClr val="002060"/>
                </a:solidFill>
              </a:rPr>
              <a:t>The </a:t>
            </a:r>
            <a:r>
              <a:rPr lang="en-US" sz="2300" b="1" dirty="0" err="1">
                <a:solidFill>
                  <a:srgbClr val="002060"/>
                </a:solidFill>
              </a:rPr>
              <a:t>Dockerfile</a:t>
            </a:r>
            <a:r>
              <a:rPr lang="en-US" sz="2300" dirty="0">
                <a:solidFill>
                  <a:srgbClr val="002060"/>
                </a:solidFill>
              </a:rPr>
              <a:t> uses DSL (Domain Specific Language) and contains instructions for generating a Docker image. You should create a </a:t>
            </a:r>
            <a:r>
              <a:rPr lang="en-US" sz="2300" dirty="0" err="1">
                <a:solidFill>
                  <a:srgbClr val="002060"/>
                </a:solidFill>
              </a:rPr>
              <a:t>Dockerfile</a:t>
            </a:r>
            <a:r>
              <a:rPr lang="en-US" sz="2300" dirty="0">
                <a:solidFill>
                  <a:srgbClr val="002060"/>
                </a:solidFill>
              </a:rPr>
              <a:t> in order since the Docker daemon runs all of the instructions from top to bottom.</a:t>
            </a:r>
          </a:p>
          <a:p>
            <a:r>
              <a:rPr lang="en-US" sz="2300" dirty="0">
                <a:solidFill>
                  <a:srgbClr val="002060"/>
                </a:solidFill>
              </a:rPr>
              <a:t>It is a text document that contains necessary commands which on execution help assemble a </a:t>
            </a:r>
            <a:r>
              <a:rPr lang="en-US" sz="2300" b="1" dirty="0">
                <a:solidFill>
                  <a:srgbClr val="002060"/>
                </a:solidFill>
              </a:rPr>
              <a:t>Docker Image</a:t>
            </a:r>
            <a:r>
              <a:rPr lang="en-US" sz="2300" dirty="0">
                <a:solidFill>
                  <a:srgbClr val="002060"/>
                </a:solidFill>
              </a:rPr>
              <a:t>. </a:t>
            </a:r>
            <a:r>
              <a:rPr lang="en-US" sz="2300" dirty="0" err="1">
                <a:solidFill>
                  <a:srgbClr val="002060"/>
                </a:solidFill>
              </a:rPr>
              <a:t>Dockerfile</a:t>
            </a:r>
            <a:r>
              <a:rPr lang="en-US" sz="2300" dirty="0">
                <a:solidFill>
                  <a:srgbClr val="002060"/>
                </a:solidFill>
              </a:rPr>
              <a:t> is the source code of the image.</a:t>
            </a:r>
          </a:p>
          <a:p>
            <a:r>
              <a:rPr lang="en-US" sz="2300" b="1" dirty="0">
                <a:solidFill>
                  <a:srgbClr val="002060"/>
                </a:solidFill>
              </a:rPr>
              <a:t>Docker container </a:t>
            </a:r>
            <a:r>
              <a:rPr lang="en-US" sz="2300" dirty="0">
                <a:solidFill>
                  <a:srgbClr val="002060"/>
                </a:solidFill>
              </a:rPr>
              <a:t>is a runtime instance of an image. Allows developers to package applications with all parts needed such as libraries and other dependencies.</a:t>
            </a:r>
          </a:p>
          <a:p>
            <a:endParaRPr lang="en-US" sz="2300" dirty="0"/>
          </a:p>
          <a:p>
            <a:endParaRPr lang="en-US" sz="2300" dirty="0"/>
          </a:p>
          <a:p>
            <a:endParaRPr lang="en-IN" dirty="0"/>
          </a:p>
        </p:txBody>
      </p:sp>
    </p:spTree>
    <p:extLst>
      <p:ext uri="{BB962C8B-B14F-4D97-AF65-F5344CB8AC3E}">
        <p14:creationId xmlns:p14="http://schemas.microsoft.com/office/powerpoint/2010/main" val="2736785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a:extLst>
              <a:ext uri="{FF2B5EF4-FFF2-40B4-BE49-F238E27FC236}">
                <a16:creationId xmlns:a16="http://schemas.microsoft.com/office/drawing/2014/main" id="{B9B7112F-BE33-FCE2-426C-4F9D936B50D4}"/>
              </a:ext>
            </a:extLst>
          </p:cNvPr>
          <p:cNvPicPr>
            <a:picLocks noChangeAspect="1"/>
          </p:cNvPicPr>
          <p:nvPr/>
        </p:nvPicPr>
        <p:blipFill>
          <a:blip r:embed="rId2"/>
          <a:stretch>
            <a:fillRect/>
          </a:stretch>
        </p:blipFill>
        <p:spPr>
          <a:xfrm>
            <a:off x="359229" y="359229"/>
            <a:ext cx="11451771" cy="6161313"/>
          </a:xfrm>
          <a:prstGeom prst="rect">
            <a:avLst/>
          </a:prstGeom>
        </p:spPr>
      </p:pic>
    </p:spTree>
    <p:extLst>
      <p:ext uri="{BB962C8B-B14F-4D97-AF65-F5344CB8AC3E}">
        <p14:creationId xmlns:p14="http://schemas.microsoft.com/office/powerpoint/2010/main" val="1852531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B851-20E7-C515-C3BC-111BB7F92CDF}"/>
              </a:ext>
            </a:extLst>
          </p:cNvPr>
          <p:cNvSpPr>
            <a:spLocks noGrp="1"/>
          </p:cNvSpPr>
          <p:nvPr>
            <p:ph type="title"/>
          </p:nvPr>
        </p:nvSpPr>
        <p:spPr>
          <a:xfrm>
            <a:off x="446314" y="267154"/>
            <a:ext cx="10515600" cy="984704"/>
          </a:xfrm>
        </p:spPr>
        <p:txBody>
          <a:bodyPr>
            <a:normAutofit/>
          </a:bodyPr>
          <a:lstStyle/>
          <a:p>
            <a:r>
              <a:rPr lang="en-IN" sz="4000" b="1" dirty="0">
                <a:solidFill>
                  <a:srgbClr val="002060"/>
                </a:solidFill>
              </a:rPr>
              <a:t>Demo-4: REST API as Container</a:t>
            </a:r>
          </a:p>
        </p:txBody>
      </p:sp>
      <p:sp>
        <p:nvSpPr>
          <p:cNvPr id="3" name="Content Placeholder 2">
            <a:extLst>
              <a:ext uri="{FF2B5EF4-FFF2-40B4-BE49-F238E27FC236}">
                <a16:creationId xmlns:a16="http://schemas.microsoft.com/office/drawing/2014/main" id="{6EFE487D-E9B1-B64F-A5BD-387A362FE461}"/>
              </a:ext>
            </a:extLst>
          </p:cNvPr>
          <p:cNvSpPr>
            <a:spLocks noGrp="1"/>
          </p:cNvSpPr>
          <p:nvPr>
            <p:ph idx="1"/>
          </p:nvPr>
        </p:nvSpPr>
        <p:spPr>
          <a:xfrm>
            <a:off x="544286" y="1415142"/>
            <a:ext cx="11190514" cy="4996543"/>
          </a:xfrm>
        </p:spPr>
        <p:txBody>
          <a:bodyPr>
            <a:normAutofit/>
          </a:bodyPr>
          <a:lstStyle/>
          <a:p>
            <a:r>
              <a:rPr lang="en-IN" sz="2300" dirty="0"/>
              <a:t>Let’s create a spring REST API</a:t>
            </a:r>
            <a:r>
              <a:rPr lang="en-IN" sz="2300"/>
              <a:t>/Project.</a:t>
            </a:r>
            <a:endParaRPr lang="en-IN" sz="2300" dirty="0"/>
          </a:p>
          <a:p>
            <a:r>
              <a:rPr lang="en-IN" sz="2300" dirty="0"/>
              <a:t>Create image and run this REST service as a container.</a:t>
            </a:r>
          </a:p>
          <a:p>
            <a:r>
              <a:rPr lang="en-IN" sz="2300" dirty="0"/>
              <a:t>Create Image: docker build -f </a:t>
            </a:r>
            <a:r>
              <a:rPr lang="en-IN" sz="2300" dirty="0" err="1"/>
              <a:t>Dockerfile</a:t>
            </a:r>
            <a:r>
              <a:rPr lang="en-IN" sz="2300" dirty="0"/>
              <a:t> -t </a:t>
            </a:r>
            <a:r>
              <a:rPr lang="en-IN" sz="2300" dirty="0" err="1"/>
              <a:t>springtutorial</a:t>
            </a:r>
            <a:r>
              <a:rPr lang="en-IN" sz="2300" dirty="0"/>
              <a:t> .</a:t>
            </a:r>
          </a:p>
          <a:p>
            <a:r>
              <a:rPr lang="en-IN" sz="2300" dirty="0"/>
              <a:t>Run as Container: docker run </a:t>
            </a:r>
            <a:r>
              <a:rPr lang="en-IN" sz="2300" dirty="0" err="1"/>
              <a:t>springtutorial</a:t>
            </a:r>
            <a:endParaRPr lang="en-IN" sz="2300" dirty="0"/>
          </a:p>
          <a:p>
            <a:r>
              <a:rPr lang="en-IN" sz="2300" dirty="0"/>
              <a:t>Test in Postman with this url: </a:t>
            </a:r>
            <a:r>
              <a:rPr lang="en-IN" sz="2300" dirty="0">
                <a:hlinkClick r:id="rId2"/>
              </a:rPr>
              <a:t>http://localhost:8080/</a:t>
            </a:r>
            <a:endParaRPr lang="en-IN" sz="2300" dirty="0"/>
          </a:p>
          <a:p>
            <a:r>
              <a:rPr lang="en-IN" sz="2300" dirty="0"/>
              <a:t>Why error? and How to solve this?</a:t>
            </a:r>
          </a:p>
          <a:p>
            <a:pPr marL="0" indent="0">
              <a:buNone/>
            </a:pPr>
            <a:r>
              <a:rPr lang="en-IN" sz="2300" dirty="0"/>
              <a:t>    because that port(8080) is running inside a container, so we need to expose it.</a:t>
            </a:r>
          </a:p>
          <a:p>
            <a:r>
              <a:rPr lang="en-IN" sz="2300" dirty="0"/>
              <a:t>Run again: docker run -p 9900:8080 </a:t>
            </a:r>
            <a:r>
              <a:rPr lang="en-IN" sz="2300" dirty="0" err="1"/>
              <a:t>springtutorial</a:t>
            </a:r>
            <a:endParaRPr lang="en-IN" sz="2300" dirty="0"/>
          </a:p>
          <a:p>
            <a:pPr marL="0" indent="0">
              <a:buNone/>
            </a:pPr>
            <a:r>
              <a:rPr lang="en-IN" sz="2300" dirty="0"/>
              <a:t>    I am saying please map/expose container’s port(8080) to my machine port(9900)</a:t>
            </a:r>
          </a:p>
          <a:p>
            <a:r>
              <a:rPr lang="en-IN" sz="2300" dirty="0"/>
              <a:t>Test in postman with: </a:t>
            </a:r>
            <a:r>
              <a:rPr lang="en-IN" sz="2300" dirty="0">
                <a:hlinkClick r:id="rId3"/>
              </a:rPr>
              <a:t>http://localhost:9900/api/tutorials</a:t>
            </a:r>
            <a:endParaRPr lang="en-IN" sz="2300" dirty="0"/>
          </a:p>
          <a:p>
            <a:endParaRPr lang="en-IN" sz="2300" dirty="0"/>
          </a:p>
        </p:txBody>
      </p:sp>
    </p:spTree>
    <p:extLst>
      <p:ext uri="{BB962C8B-B14F-4D97-AF65-F5344CB8AC3E}">
        <p14:creationId xmlns:p14="http://schemas.microsoft.com/office/powerpoint/2010/main" val="1035654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CAD1-78D3-EE1B-8CDA-3A276BA0ED56}"/>
              </a:ext>
            </a:extLst>
          </p:cNvPr>
          <p:cNvSpPr>
            <a:spLocks noGrp="1"/>
          </p:cNvSpPr>
          <p:nvPr>
            <p:ph type="title"/>
          </p:nvPr>
        </p:nvSpPr>
        <p:spPr/>
        <p:txBody>
          <a:bodyPr>
            <a:normAutofit/>
          </a:bodyPr>
          <a:lstStyle/>
          <a:p>
            <a:r>
              <a:rPr lang="en-IN" sz="2800" dirty="0">
                <a:latin typeface="Calibri (Body)"/>
              </a:rPr>
              <a:t>Not Reachable: We can’t access </a:t>
            </a:r>
            <a:r>
              <a:rPr lang="en-IN" sz="2800" dirty="0">
                <a:latin typeface="Calibri (Body)"/>
                <a:hlinkClick r:id="rId2"/>
              </a:rPr>
              <a:t>http://localhost:8080/</a:t>
            </a:r>
            <a:r>
              <a:rPr lang="en-IN" sz="2800" dirty="0">
                <a:latin typeface="Calibri (Body)"/>
              </a:rPr>
              <a:t> in browser, because it’s running inside container, how can I access it?</a:t>
            </a:r>
          </a:p>
        </p:txBody>
      </p:sp>
      <p:pic>
        <p:nvPicPr>
          <p:cNvPr id="5" name="Content Placeholder 4">
            <a:extLst>
              <a:ext uri="{FF2B5EF4-FFF2-40B4-BE49-F238E27FC236}">
                <a16:creationId xmlns:a16="http://schemas.microsoft.com/office/drawing/2014/main" id="{8B28DF21-1A23-3F3D-13C6-CD3C4DE72E3E}"/>
              </a:ext>
            </a:extLst>
          </p:cNvPr>
          <p:cNvPicPr>
            <a:picLocks noGrp="1" noChangeAspect="1"/>
          </p:cNvPicPr>
          <p:nvPr>
            <p:ph idx="1"/>
          </p:nvPr>
        </p:nvPicPr>
        <p:blipFill>
          <a:blip r:embed="rId3"/>
          <a:stretch>
            <a:fillRect/>
          </a:stretch>
        </p:blipFill>
        <p:spPr>
          <a:xfrm>
            <a:off x="838200" y="1825624"/>
            <a:ext cx="10515599" cy="4575175"/>
          </a:xfrm>
        </p:spPr>
      </p:pic>
    </p:spTree>
    <p:extLst>
      <p:ext uri="{BB962C8B-B14F-4D97-AF65-F5344CB8AC3E}">
        <p14:creationId xmlns:p14="http://schemas.microsoft.com/office/powerpoint/2010/main" val="111071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FFE1-80F3-7687-2DD7-AD1719D42AFA}"/>
              </a:ext>
            </a:extLst>
          </p:cNvPr>
          <p:cNvSpPr>
            <a:spLocks noGrp="1"/>
          </p:cNvSpPr>
          <p:nvPr>
            <p:ph type="title"/>
          </p:nvPr>
        </p:nvSpPr>
        <p:spPr>
          <a:xfrm>
            <a:off x="838200" y="365125"/>
            <a:ext cx="10515600" cy="995589"/>
          </a:xfrm>
        </p:spPr>
        <p:txBody>
          <a:bodyPr/>
          <a:lstStyle/>
          <a:p>
            <a:r>
              <a:rPr lang="en-IN" dirty="0">
                <a:solidFill>
                  <a:srgbClr val="002060"/>
                </a:solidFill>
              </a:rPr>
              <a:t>It’s working now</a:t>
            </a:r>
          </a:p>
        </p:txBody>
      </p:sp>
      <p:pic>
        <p:nvPicPr>
          <p:cNvPr id="5" name="Content Placeholder 4">
            <a:extLst>
              <a:ext uri="{FF2B5EF4-FFF2-40B4-BE49-F238E27FC236}">
                <a16:creationId xmlns:a16="http://schemas.microsoft.com/office/drawing/2014/main" id="{DF562BB6-519B-107C-EA1A-A13818EE8B7F}"/>
              </a:ext>
            </a:extLst>
          </p:cNvPr>
          <p:cNvPicPr>
            <a:picLocks noGrp="1" noChangeAspect="1"/>
          </p:cNvPicPr>
          <p:nvPr>
            <p:ph idx="1"/>
          </p:nvPr>
        </p:nvPicPr>
        <p:blipFill>
          <a:blip r:embed="rId2"/>
          <a:stretch>
            <a:fillRect/>
          </a:stretch>
        </p:blipFill>
        <p:spPr>
          <a:xfrm>
            <a:off x="838200" y="1621971"/>
            <a:ext cx="10515600" cy="4713515"/>
          </a:xfrm>
        </p:spPr>
      </p:pic>
    </p:spTree>
    <p:extLst>
      <p:ext uri="{BB962C8B-B14F-4D97-AF65-F5344CB8AC3E}">
        <p14:creationId xmlns:p14="http://schemas.microsoft.com/office/powerpoint/2010/main" val="3328171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12FB01-AC4B-C131-D7BD-921A29D33A6C}"/>
              </a:ext>
            </a:extLst>
          </p:cNvPr>
          <p:cNvSpPr>
            <a:spLocks noGrp="1"/>
          </p:cNvSpPr>
          <p:nvPr>
            <p:ph type="title"/>
          </p:nvPr>
        </p:nvSpPr>
        <p:spPr/>
        <p:txBody>
          <a:bodyPr/>
          <a:lstStyle/>
          <a:p>
            <a:r>
              <a:rPr lang="en-IN" b="1" dirty="0">
                <a:solidFill>
                  <a:srgbClr val="002060"/>
                </a:solidFill>
              </a:rPr>
              <a:t>Postman Testing</a:t>
            </a:r>
          </a:p>
        </p:txBody>
      </p:sp>
      <p:pic>
        <p:nvPicPr>
          <p:cNvPr id="9" name="Content Placeholder 8">
            <a:extLst>
              <a:ext uri="{FF2B5EF4-FFF2-40B4-BE49-F238E27FC236}">
                <a16:creationId xmlns:a16="http://schemas.microsoft.com/office/drawing/2014/main" id="{4C93BDE9-DD4B-770C-3AAB-681AA72F0B6E}"/>
              </a:ext>
            </a:extLst>
          </p:cNvPr>
          <p:cNvPicPr>
            <a:picLocks noGrp="1" noChangeAspect="1"/>
          </p:cNvPicPr>
          <p:nvPr>
            <p:ph idx="1"/>
          </p:nvPr>
        </p:nvPicPr>
        <p:blipFill>
          <a:blip r:embed="rId2"/>
          <a:stretch>
            <a:fillRect/>
          </a:stretch>
        </p:blipFill>
        <p:spPr>
          <a:xfrm>
            <a:off x="838200" y="1534886"/>
            <a:ext cx="10689771" cy="4844143"/>
          </a:xfrm>
        </p:spPr>
      </p:pic>
    </p:spTree>
    <p:extLst>
      <p:ext uri="{BB962C8B-B14F-4D97-AF65-F5344CB8AC3E}">
        <p14:creationId xmlns:p14="http://schemas.microsoft.com/office/powerpoint/2010/main" val="3382219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4994-10E6-EE49-AF9A-E0342F1C63E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076D72C-6062-CED8-1C93-8CFBB356FE0A}"/>
              </a:ext>
            </a:extLst>
          </p:cNvPr>
          <p:cNvSpPr>
            <a:spLocks noGrp="1"/>
          </p:cNvSpPr>
          <p:nvPr>
            <p:ph idx="1"/>
          </p:nvPr>
        </p:nvSpPr>
        <p:spPr/>
        <p:txBody>
          <a:bodyPr/>
          <a:lstStyle/>
          <a:p>
            <a:r>
              <a:rPr lang="en-IN" sz="2400" dirty="0">
                <a:hlinkClick r:id="rId2"/>
              </a:rPr>
              <a:t>https://accesto.com/blog/what-is-docker-and-why-to-use-it/</a:t>
            </a:r>
            <a:endParaRPr lang="en-IN" sz="2400" dirty="0"/>
          </a:p>
          <a:p>
            <a:r>
              <a:rPr lang="en-IN" sz="2400" dirty="0">
                <a:hlinkClick r:id="rId3"/>
              </a:rPr>
              <a:t>https://docs.docker.com/get-started/overview/</a:t>
            </a:r>
            <a:endParaRPr lang="en-IN" sz="2400" dirty="0"/>
          </a:p>
          <a:p>
            <a:r>
              <a:rPr lang="en-IN" sz="2400" dirty="0">
                <a:hlinkClick r:id="rId4"/>
              </a:rPr>
              <a:t>https://www.geeksforgeeks.org/introduction-to-docker/?ref=lbp</a:t>
            </a:r>
            <a:endParaRPr lang="en-IN" sz="2400" dirty="0"/>
          </a:p>
          <a:p>
            <a:r>
              <a:rPr lang="en-IN" sz="2400" dirty="0">
                <a:hlinkClick r:id="rId5"/>
              </a:rPr>
              <a:t>https://www.geeksforgeeks.org/how-to-install-docker-on-windows/</a:t>
            </a:r>
            <a:endParaRPr lang="en-IN" sz="2400" dirty="0"/>
          </a:p>
          <a:p>
            <a:r>
              <a:rPr lang="en-IN" sz="2400" dirty="0">
                <a:hlinkClick r:id="rId6"/>
              </a:rPr>
              <a:t>https://github.com/amitvsolutions/miniProjects/tree/main/spring-rest-docker</a:t>
            </a:r>
            <a:endParaRPr lang="en-IN" sz="2400" dirty="0"/>
          </a:p>
          <a:p>
            <a:r>
              <a:rPr lang="en-IN" sz="2400">
                <a:hlinkClick r:id="rId7"/>
              </a:rPr>
              <a:t>https://www.youtube.com/watch?v=31k6AtW-b3Y</a:t>
            </a:r>
            <a:endParaRPr lang="en-IN" sz="2400"/>
          </a:p>
          <a:p>
            <a:endParaRPr lang="en-IN" sz="2400" dirty="0"/>
          </a:p>
          <a:p>
            <a:endParaRPr lang="en-IN" sz="2400" dirty="0"/>
          </a:p>
          <a:p>
            <a:endParaRPr lang="en-IN" sz="2400" dirty="0"/>
          </a:p>
          <a:p>
            <a:endParaRPr lang="en-IN" sz="2400" dirty="0"/>
          </a:p>
          <a:p>
            <a:endParaRPr lang="en-IN" sz="2400" dirty="0"/>
          </a:p>
          <a:p>
            <a:endParaRPr lang="en-IN" dirty="0"/>
          </a:p>
        </p:txBody>
      </p:sp>
    </p:spTree>
    <p:extLst>
      <p:ext uri="{BB962C8B-B14F-4D97-AF65-F5344CB8AC3E}">
        <p14:creationId xmlns:p14="http://schemas.microsoft.com/office/powerpoint/2010/main" val="288263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at is Docker? How to create a Docker image and execute an application within a container ?">
            <a:extLst>
              <a:ext uri="{FF2B5EF4-FFF2-40B4-BE49-F238E27FC236}">
                <a16:creationId xmlns:a16="http://schemas.microsoft.com/office/drawing/2014/main" id="{4DB7C863-D036-76DF-FC9D-0E749151A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382486"/>
            <a:ext cx="10776857"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240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7513-4B91-4DB9-FFC6-2B53C489BB9E}"/>
              </a:ext>
            </a:extLst>
          </p:cNvPr>
          <p:cNvSpPr>
            <a:spLocks noGrp="1"/>
          </p:cNvSpPr>
          <p:nvPr>
            <p:ph type="title"/>
          </p:nvPr>
        </p:nvSpPr>
        <p:spPr>
          <a:xfrm>
            <a:off x="511629" y="272143"/>
            <a:ext cx="11179628" cy="2198914"/>
          </a:xfrm>
        </p:spPr>
        <p:txBody>
          <a:bodyPr>
            <a:normAutofit/>
          </a:bodyPr>
          <a:lstStyle/>
          <a:p>
            <a:r>
              <a:rPr lang="en-US" sz="2200" dirty="0">
                <a:latin typeface="Calibri (Body)"/>
              </a:rPr>
              <a:t>Docker makes use of a client-server architecture. The Docker client talks with the docker daemon which helps in building, running, and distributing the docker containers. </a:t>
            </a:r>
            <a:br>
              <a:rPr lang="en-US" sz="2200" dirty="0">
                <a:latin typeface="Calibri (Body)"/>
              </a:rPr>
            </a:br>
            <a:br>
              <a:rPr lang="en-US" sz="2200" dirty="0">
                <a:latin typeface="Calibri (Body)"/>
              </a:rPr>
            </a:br>
            <a:r>
              <a:rPr lang="en-US" sz="2200" dirty="0">
                <a:latin typeface="Calibri (Body)"/>
              </a:rPr>
              <a:t>The Docker client runs with the daemon on the same system or we can connect the Docker client with the Docker daemon remotely. With the help of REST API over a UNIX socket or a network, the docker client and daemon interact with each other. </a:t>
            </a:r>
            <a:endParaRPr lang="en-IN" sz="2200" dirty="0">
              <a:latin typeface="Calibri (Body)"/>
            </a:endParaRPr>
          </a:p>
        </p:txBody>
      </p:sp>
      <p:pic>
        <p:nvPicPr>
          <p:cNvPr id="5" name="Content Placeholder 4">
            <a:extLst>
              <a:ext uri="{FF2B5EF4-FFF2-40B4-BE49-F238E27FC236}">
                <a16:creationId xmlns:a16="http://schemas.microsoft.com/office/drawing/2014/main" id="{40FB9689-9F43-57D4-2760-C2D3BEDE97A7}"/>
              </a:ext>
            </a:extLst>
          </p:cNvPr>
          <p:cNvPicPr>
            <a:picLocks noGrp="1" noChangeAspect="1"/>
          </p:cNvPicPr>
          <p:nvPr>
            <p:ph idx="1"/>
          </p:nvPr>
        </p:nvPicPr>
        <p:blipFill>
          <a:blip r:embed="rId2"/>
          <a:stretch>
            <a:fillRect/>
          </a:stretch>
        </p:blipFill>
        <p:spPr>
          <a:xfrm>
            <a:off x="979715" y="2471057"/>
            <a:ext cx="10232570" cy="3940629"/>
          </a:xfrm>
        </p:spPr>
      </p:pic>
    </p:spTree>
    <p:extLst>
      <p:ext uri="{BB962C8B-B14F-4D97-AF65-F5344CB8AC3E}">
        <p14:creationId xmlns:p14="http://schemas.microsoft.com/office/powerpoint/2010/main" val="5197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2A611-9A36-9374-1368-F0FCD3A4AE1C}"/>
              </a:ext>
            </a:extLst>
          </p:cNvPr>
          <p:cNvSpPr>
            <a:spLocks noGrp="1"/>
          </p:cNvSpPr>
          <p:nvPr>
            <p:ph type="title"/>
          </p:nvPr>
        </p:nvSpPr>
        <p:spPr>
          <a:xfrm>
            <a:off x="511629" y="288924"/>
            <a:ext cx="10515600" cy="941161"/>
          </a:xfrm>
        </p:spPr>
        <p:txBody>
          <a:bodyPr/>
          <a:lstStyle/>
          <a:p>
            <a:r>
              <a:rPr lang="en-IN" b="1" dirty="0">
                <a:solidFill>
                  <a:srgbClr val="002060"/>
                </a:solidFill>
              </a:rPr>
              <a:t>Docker Engine and Docker Hub</a:t>
            </a:r>
          </a:p>
        </p:txBody>
      </p:sp>
      <p:sp>
        <p:nvSpPr>
          <p:cNvPr id="3" name="Content Placeholder 2">
            <a:extLst>
              <a:ext uri="{FF2B5EF4-FFF2-40B4-BE49-F238E27FC236}">
                <a16:creationId xmlns:a16="http://schemas.microsoft.com/office/drawing/2014/main" id="{C77E9877-EB05-9FB0-5D9D-0921FB0992BE}"/>
              </a:ext>
            </a:extLst>
          </p:cNvPr>
          <p:cNvSpPr>
            <a:spLocks noGrp="1"/>
          </p:cNvSpPr>
          <p:nvPr>
            <p:ph idx="1"/>
          </p:nvPr>
        </p:nvSpPr>
        <p:spPr>
          <a:xfrm>
            <a:off x="511629" y="1404257"/>
            <a:ext cx="11168742" cy="4772706"/>
          </a:xfrm>
        </p:spPr>
        <p:txBody>
          <a:bodyPr>
            <a:normAutofit lnSpcReduction="10000"/>
          </a:bodyPr>
          <a:lstStyle/>
          <a:p>
            <a:r>
              <a:rPr lang="en-US" sz="2300" dirty="0">
                <a:solidFill>
                  <a:srgbClr val="002060"/>
                </a:solidFill>
              </a:rPr>
              <a:t>The software that hosts the containers is named Docker Engine. Docker Engine is a client-server based application. The docker engine has 3 main components:</a:t>
            </a:r>
          </a:p>
          <a:p>
            <a:r>
              <a:rPr lang="en-US" sz="2300" b="1" dirty="0">
                <a:solidFill>
                  <a:srgbClr val="002060"/>
                </a:solidFill>
              </a:rPr>
              <a:t>Server</a:t>
            </a:r>
            <a:r>
              <a:rPr lang="en-US" sz="2300" dirty="0">
                <a:solidFill>
                  <a:srgbClr val="002060"/>
                </a:solidFill>
              </a:rPr>
              <a:t>: It is responsible for creating and managing Docker images, containers, networks, and volumes on the Docker. It is referred to as a daemon process.</a:t>
            </a:r>
          </a:p>
          <a:p>
            <a:r>
              <a:rPr lang="en-US" sz="2300" b="1" dirty="0">
                <a:solidFill>
                  <a:srgbClr val="002060"/>
                </a:solidFill>
              </a:rPr>
              <a:t>REST API</a:t>
            </a:r>
            <a:r>
              <a:rPr lang="en-US" sz="2300" dirty="0">
                <a:solidFill>
                  <a:srgbClr val="002060"/>
                </a:solidFill>
              </a:rPr>
              <a:t>: It specifies how the applications can interact with the Server and instructs it what to do.</a:t>
            </a:r>
          </a:p>
          <a:p>
            <a:r>
              <a:rPr lang="en-US" sz="2300" b="1" dirty="0">
                <a:solidFill>
                  <a:srgbClr val="002060"/>
                </a:solidFill>
              </a:rPr>
              <a:t>Client</a:t>
            </a:r>
            <a:r>
              <a:rPr lang="en-US" sz="2300" dirty="0">
                <a:solidFill>
                  <a:srgbClr val="002060"/>
                </a:solidFill>
              </a:rPr>
              <a:t>: The Client is a docker command-line interface (CLI), that allows us to interact with Docker using the docker commands.</a:t>
            </a:r>
          </a:p>
          <a:p>
            <a:r>
              <a:rPr lang="en-US" sz="2500" b="1" dirty="0">
                <a:solidFill>
                  <a:srgbClr val="002060"/>
                </a:solidFill>
              </a:rPr>
              <a:t>Docker Hub </a:t>
            </a:r>
            <a:r>
              <a:rPr lang="en-US" sz="2300" dirty="0">
                <a:solidFill>
                  <a:srgbClr val="002060"/>
                </a:solidFill>
              </a:rPr>
              <a:t>is a repository service and it is a cloud-based service where people push their Docker Container Images and also pull the Docker Container Images from the Docker Hub anytime or anywhere via the internet.</a:t>
            </a:r>
          </a:p>
          <a:p>
            <a:r>
              <a:rPr lang="en-US" sz="2300" dirty="0">
                <a:solidFill>
                  <a:srgbClr val="002060"/>
                </a:solidFill>
              </a:rPr>
              <a:t>It is like storage where we store the images and pull the images when it is required. When a person wants to push/pull images from the Docker Hub they must have a basic knowledge of Docker. </a:t>
            </a:r>
          </a:p>
          <a:p>
            <a:endParaRPr lang="en-US" sz="2300" dirty="0"/>
          </a:p>
          <a:p>
            <a:endParaRPr lang="en-IN" sz="2300" dirty="0"/>
          </a:p>
        </p:txBody>
      </p:sp>
    </p:spTree>
    <p:extLst>
      <p:ext uri="{BB962C8B-B14F-4D97-AF65-F5344CB8AC3E}">
        <p14:creationId xmlns:p14="http://schemas.microsoft.com/office/powerpoint/2010/main" val="2892614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Docker? We explain the indispensable advantages ✓">
            <a:extLst>
              <a:ext uri="{FF2B5EF4-FFF2-40B4-BE49-F238E27FC236}">
                <a16:creationId xmlns:a16="http://schemas.microsoft.com/office/drawing/2014/main" id="{85BC9310-B2CE-4D2E-3D0D-A5300A4E7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58" y="152400"/>
            <a:ext cx="11767456" cy="6509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498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B5A9-5D82-80DB-8BB3-69FF75782C23}"/>
              </a:ext>
            </a:extLst>
          </p:cNvPr>
          <p:cNvSpPr>
            <a:spLocks noGrp="1"/>
          </p:cNvSpPr>
          <p:nvPr>
            <p:ph type="title"/>
          </p:nvPr>
        </p:nvSpPr>
        <p:spPr>
          <a:xfrm>
            <a:off x="609600" y="408668"/>
            <a:ext cx="5257800" cy="941161"/>
          </a:xfrm>
        </p:spPr>
        <p:txBody>
          <a:bodyPr/>
          <a:lstStyle/>
          <a:p>
            <a:r>
              <a:rPr lang="en-IN" b="1" dirty="0">
                <a:solidFill>
                  <a:srgbClr val="002060"/>
                </a:solidFill>
              </a:rPr>
              <a:t>Problem Statement</a:t>
            </a:r>
          </a:p>
        </p:txBody>
      </p:sp>
      <p:sp>
        <p:nvSpPr>
          <p:cNvPr id="3" name="Content Placeholder 2">
            <a:extLst>
              <a:ext uri="{FF2B5EF4-FFF2-40B4-BE49-F238E27FC236}">
                <a16:creationId xmlns:a16="http://schemas.microsoft.com/office/drawing/2014/main" id="{431E6844-00D7-0B7B-D3CA-A1A4EBECCB75}"/>
              </a:ext>
            </a:extLst>
          </p:cNvPr>
          <p:cNvSpPr>
            <a:spLocks noGrp="1"/>
          </p:cNvSpPr>
          <p:nvPr>
            <p:ph idx="1"/>
          </p:nvPr>
        </p:nvSpPr>
        <p:spPr>
          <a:xfrm>
            <a:off x="609600" y="1556657"/>
            <a:ext cx="10896600" cy="4620306"/>
          </a:xfrm>
        </p:spPr>
        <p:txBody>
          <a:bodyPr>
            <a:normAutofit fontScale="85000" lnSpcReduction="20000"/>
          </a:bodyPr>
          <a:lstStyle/>
          <a:p>
            <a:r>
              <a:rPr lang="en-US" dirty="0">
                <a:solidFill>
                  <a:srgbClr val="002060"/>
                </a:solidFill>
              </a:rPr>
              <a:t>Consider a software development team working on a modern web application for an e-commerce platform. The application comprises multiple components including a frontend built with Angular, a backend API developed using Node.js, and a PostgreSQL database.</a:t>
            </a:r>
          </a:p>
          <a:p>
            <a:pPr marL="0" indent="0">
              <a:buNone/>
            </a:pPr>
            <a:r>
              <a:rPr lang="en-US" dirty="0">
                <a:solidFill>
                  <a:srgbClr val="002060"/>
                </a:solidFill>
              </a:rPr>
              <a:t>   </a:t>
            </a:r>
            <a:r>
              <a:rPr lang="en-US" sz="2900" dirty="0">
                <a:solidFill>
                  <a:srgbClr val="002060"/>
                </a:solidFill>
                <a:highlight>
                  <a:srgbClr val="FFFF00"/>
                </a:highlight>
              </a:rPr>
              <a:t>Challenges Without Docker</a:t>
            </a:r>
            <a:r>
              <a:rPr lang="en-US" sz="2900" dirty="0">
                <a:solidFill>
                  <a:srgbClr val="002060"/>
                </a:solidFill>
              </a:rPr>
              <a:t>:</a:t>
            </a:r>
          </a:p>
          <a:p>
            <a:r>
              <a:rPr lang="en-US" b="1" dirty="0">
                <a:solidFill>
                  <a:srgbClr val="002060"/>
                </a:solidFill>
              </a:rPr>
              <a:t>Environment Consistency</a:t>
            </a:r>
            <a:r>
              <a:rPr lang="en-US" dirty="0">
                <a:solidFill>
                  <a:srgbClr val="002060"/>
                </a:solidFill>
              </a:rPr>
              <a:t>: Each developer's machine may have different configurations, dependencies, and versions of software installed. This inconsistency often leads to the infamous "</a:t>
            </a:r>
            <a:r>
              <a:rPr lang="en-US" b="1" dirty="0">
                <a:solidFill>
                  <a:srgbClr val="002060"/>
                </a:solidFill>
              </a:rPr>
              <a:t>it works on my machine</a:t>
            </a:r>
            <a:r>
              <a:rPr lang="en-US" dirty="0">
                <a:solidFill>
                  <a:srgbClr val="002060"/>
                </a:solidFill>
              </a:rPr>
              <a:t>" problem.</a:t>
            </a:r>
          </a:p>
          <a:p>
            <a:r>
              <a:rPr lang="en-US" b="1" dirty="0">
                <a:solidFill>
                  <a:srgbClr val="002060"/>
                </a:solidFill>
              </a:rPr>
              <a:t>Deployment Complexity</a:t>
            </a:r>
            <a:r>
              <a:rPr lang="en-US" dirty="0">
                <a:solidFill>
                  <a:srgbClr val="002060"/>
                </a:solidFill>
              </a:rPr>
              <a:t>: Deploying the application to production involves setting up servers, installing dependencies, configuring load balancers, and ensuring scalability and reliability. Ensuring consistency between development, testing, and production environments can be challenging.</a:t>
            </a:r>
          </a:p>
          <a:p>
            <a:r>
              <a:rPr lang="en-US" b="1" dirty="0">
                <a:solidFill>
                  <a:srgbClr val="002060"/>
                </a:solidFill>
              </a:rPr>
              <a:t>Dependency Management</a:t>
            </a:r>
            <a:r>
              <a:rPr lang="en-US" dirty="0">
                <a:solidFill>
                  <a:srgbClr val="002060"/>
                </a:solidFill>
              </a:rPr>
              <a:t>: Managing dependencies across different components of the application becomes cumbersome, especially when different components require conflicting versions of libraries or runtime environments.</a:t>
            </a:r>
            <a:endParaRPr lang="en-IN" dirty="0">
              <a:solidFill>
                <a:srgbClr val="002060"/>
              </a:solidFill>
            </a:endParaRPr>
          </a:p>
        </p:txBody>
      </p:sp>
    </p:spTree>
    <p:extLst>
      <p:ext uri="{BB962C8B-B14F-4D97-AF65-F5344CB8AC3E}">
        <p14:creationId xmlns:p14="http://schemas.microsoft.com/office/powerpoint/2010/main" val="2077938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nsistency with docker containers">
            <a:extLst>
              <a:ext uri="{FF2B5EF4-FFF2-40B4-BE49-F238E27FC236}">
                <a16:creationId xmlns:a16="http://schemas.microsoft.com/office/drawing/2014/main" id="{C33EA5EF-4DBB-85EC-E102-F0D3D075B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771" y="511628"/>
            <a:ext cx="10983686" cy="5812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610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3932</TotalTime>
  <Words>2943</Words>
  <Application>Microsoft Office PowerPoint</Application>
  <PresentationFormat>Widescreen</PresentationFormat>
  <Paragraphs>171</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(Body)</vt:lpstr>
      <vt:lpstr>Calibri Light</vt:lpstr>
      <vt:lpstr>Office Theme</vt:lpstr>
      <vt:lpstr>Docker Workshop</vt:lpstr>
      <vt:lpstr>AGENDA</vt:lpstr>
      <vt:lpstr>Introduction</vt:lpstr>
      <vt:lpstr>PowerPoint Presentation</vt:lpstr>
      <vt:lpstr>Docker makes use of a client-server architecture. The Docker client talks with the docker daemon which helps in building, running, and distributing the docker containers.   The Docker client runs with the daemon on the same system or we can connect the Docker client with the Docker daemon remotely. With the help of REST API over a UNIX socket or a network, the docker client and daemon interact with each other. </vt:lpstr>
      <vt:lpstr>Docker Engine and Docker Hub</vt:lpstr>
      <vt:lpstr>PowerPoint Presentation</vt:lpstr>
      <vt:lpstr>Problem Statement</vt:lpstr>
      <vt:lpstr>PowerPoint Presentation</vt:lpstr>
      <vt:lpstr>How Docker Addresses These Challenges:</vt:lpstr>
      <vt:lpstr>PowerPoint Presentation</vt:lpstr>
      <vt:lpstr>Benefits of Docker:</vt:lpstr>
      <vt:lpstr>PowerPoint Presentation</vt:lpstr>
      <vt:lpstr>Docker Architecture</vt:lpstr>
      <vt:lpstr>PowerPoint Presentation</vt:lpstr>
      <vt:lpstr>PowerPoint Presentation</vt:lpstr>
      <vt:lpstr>The Construction Project</vt:lpstr>
      <vt:lpstr>PowerPoint Presentation</vt:lpstr>
      <vt:lpstr>Installation and Setup</vt:lpstr>
      <vt:lpstr>PowerPoint Presentation</vt:lpstr>
      <vt:lpstr>Demo-1: Create container</vt:lpstr>
      <vt:lpstr>PowerPoint Presentation</vt:lpstr>
      <vt:lpstr>Demo-2: Push image in Docker Hub</vt:lpstr>
      <vt:lpstr>PowerPoint Presentation</vt:lpstr>
      <vt:lpstr>Fetch and run the image from Docker Hub</vt:lpstr>
      <vt:lpstr>PowerPoint Presentation</vt:lpstr>
      <vt:lpstr>Docker Logs</vt:lpstr>
      <vt:lpstr>PowerPoint Presentation</vt:lpstr>
      <vt:lpstr>Demo-3: Ubuntu as Container</vt:lpstr>
      <vt:lpstr>PowerPoint Presentation</vt:lpstr>
      <vt:lpstr>Demo-4: REST API as Container</vt:lpstr>
      <vt:lpstr>Not Reachable: We can’t access http://localhost:8080/ in browser, because it’s running inside container, how can I access it?</vt:lpstr>
      <vt:lpstr>It’s working now</vt:lpstr>
      <vt:lpstr>Postman Testing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Amit Verma</dc:creator>
  <cp:lastModifiedBy>Amit Verma</cp:lastModifiedBy>
  <cp:revision>109</cp:revision>
  <dcterms:created xsi:type="dcterms:W3CDTF">2024-02-29T01:33:26Z</dcterms:created>
  <dcterms:modified xsi:type="dcterms:W3CDTF">2024-03-05T23:21:36Z</dcterms:modified>
</cp:coreProperties>
</file>