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Maven Pro" panose="020B0604020202020204" charset="0"/>
      <p:regular r:id="rId24"/>
      <p:bold r:id="rId25"/>
    </p:embeddedFont>
    <p:embeddedFont>
      <p:font typeface="Roboto" panose="020B0604020202020204" charset="0"/>
      <p:regular r:id="rId26"/>
      <p:bold r:id="rId27"/>
      <p:italic r:id="rId28"/>
      <p:boldItalic r:id="rId29"/>
    </p:embeddedFont>
    <p:embeddedFont>
      <p:font typeface="Roboto Mono" panose="020B0604020202020204" charset="0"/>
      <p:regular r:id="rId30"/>
      <p:bold r:id="rId31"/>
      <p:italic r:id="rId32"/>
      <p:boldItalic r:id="rId33"/>
    </p:embeddedFont>
    <p:embeddedFont>
      <p:font typeface="Roboto Thin" panose="020B0604020202020204" charset="0"/>
      <p:regular r:id="rId34"/>
      <p:bold r:id="rId35"/>
      <p:italic r:id="rId36"/>
      <p:boldItalic r:id="rId37"/>
    </p:embeddedFont>
    <p:embeddedFont>
      <p:font typeface="Roboto Medium" panose="020B0604020202020204" charset="0"/>
      <p:regular r:id="rId38"/>
      <p:bold r:id="rId39"/>
      <p:italic r:id="rId40"/>
      <p:boldItalic r:id="rId41"/>
    </p:embeddedFont>
    <p:embeddedFont>
      <p:font typeface="Nunito" panose="020B060402020202020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8" d="100"/>
          <a:sy n="158" d="100"/>
        </p:scale>
        <p:origin x="264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font" Target="fonts/font19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font" Target="fonts/font2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font" Target="fonts/font2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font" Target="fonts/font20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983533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42606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805f5ae32a_0_9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805f5ae32a_0_9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5158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805f5ae32a_0_1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805f5ae32a_0_1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38688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805f5ae32a_0_1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805f5ae32a_0_1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0811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805f5ae32a_0_10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805f5ae32a_0_10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58611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805f5ae32a_0_10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805f5ae32a_0_10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48850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805f5ae32a_0_1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805f5ae32a_0_1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6879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805f5ae32a_0_1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805f5ae32a_0_10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83585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805f5ae32a_0_10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805f5ae32a_0_10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30633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805f5ae32a_0_1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805f5ae32a_0_1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43357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7f98815103_0_1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27f98815103_0_1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8562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f91f822a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7f91f822a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20004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7f98815103_0_10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27f98815103_0_10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22173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2805f5ae32a_0_1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2805f5ae32a_0_1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6697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7f98815103_0_9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7f98815103_0_9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281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805f5ae32a_0_1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805f5ae32a_0_1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1349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7f98815103_0_2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7f98815103_0_2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966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805f5ae32a_0_9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805f5ae32a_0_9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8876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805f5ae32a_0_1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805f5ae32a_0_1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5551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805f5ae32a_0_9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805f5ae32a_0_9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1859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805f5ae32a_0_9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805f5ae32a_0_9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0048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851250"/>
            <a:ext cx="4255500" cy="21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Finance &amp; Risk Analytics</a:t>
            </a:r>
            <a:endParaRPr sz="480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1713000" cy="10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Submitted by: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Amit</a:t>
            </a:r>
            <a:endParaRPr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Mahesh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Akash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2"/>
          <p:cNvSpPr/>
          <p:nvPr/>
        </p:nvSpPr>
        <p:spPr>
          <a:xfrm>
            <a:off x="1066400" y="1860750"/>
            <a:ext cx="3042600" cy="2445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8DD8D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Sector</a:t>
            </a:r>
            <a:endParaRPr/>
          </a:p>
        </p:txBody>
      </p:sp>
      <p:pic>
        <p:nvPicPr>
          <p:cNvPr id="359" name="Google Shape;359;p22"/>
          <p:cNvPicPr preferRelativeResize="0"/>
          <p:nvPr/>
        </p:nvPicPr>
        <p:blipFill rotWithShape="1">
          <a:blip r:embed="rId3">
            <a:alphaModFix/>
          </a:blip>
          <a:srcRect t="5567" b="13277"/>
          <a:stretch/>
        </p:blipFill>
        <p:spPr>
          <a:xfrm>
            <a:off x="4389075" y="1418875"/>
            <a:ext cx="4679325" cy="288687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2"/>
          <p:cNvSpPr txBox="1"/>
          <p:nvPr/>
        </p:nvSpPr>
        <p:spPr>
          <a:xfrm>
            <a:off x="976675" y="1915200"/>
            <a:ext cx="3081300" cy="23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527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" sz="1050"/>
              <a:t>Due to Covid Pandemic hit in March 2020 Technology Sector has also faced crisis but the recovery rate shown by this sector is commendable.</a:t>
            </a:r>
            <a:endParaRPr sz="1050"/>
          </a:p>
          <a:p>
            <a:pPr marL="457200" lvl="0" indent="-29527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" sz="1050"/>
              <a:t>Key players like </a:t>
            </a:r>
            <a:r>
              <a:rPr lang="en" sz="105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Microsoft, Amazon, Apple, Facebook, and Google</a:t>
            </a:r>
            <a:r>
              <a:rPr lang="en" sz="1050"/>
              <a:t> have not only rebounded but also performed well, aligning with the market index.</a:t>
            </a:r>
            <a:endParaRPr sz="1050"/>
          </a:p>
          <a:p>
            <a:pPr marL="457200" lvl="0" indent="-29527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" sz="1050"/>
              <a:t>On the flip side, </a:t>
            </a:r>
            <a:r>
              <a:rPr lang="en" sz="1050">
                <a:solidFill>
                  <a:srgbClr val="FF0000"/>
                </a:solidFill>
              </a:rPr>
              <a:t>IBM</a:t>
            </a:r>
            <a:r>
              <a:rPr lang="en" sz="1050"/>
              <a:t> has consistently underperformed compared to other stocks in the same sector over the years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Healthcare &amp; Pharma Sector</a:t>
            </a:r>
            <a:endParaRPr/>
          </a:p>
        </p:txBody>
      </p:sp>
      <p:pic>
        <p:nvPicPr>
          <p:cNvPr id="366" name="Google Shape;366;p23"/>
          <p:cNvPicPr preferRelativeResize="0"/>
          <p:nvPr/>
        </p:nvPicPr>
        <p:blipFill rotWithShape="1">
          <a:blip r:embed="rId3">
            <a:alphaModFix/>
          </a:blip>
          <a:srcRect t="4846" b="14240"/>
          <a:stretch/>
        </p:blipFill>
        <p:spPr>
          <a:xfrm>
            <a:off x="4661425" y="1597875"/>
            <a:ext cx="4243576" cy="26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23"/>
          <p:cNvSpPr txBox="1"/>
          <p:nvPr/>
        </p:nvSpPr>
        <p:spPr>
          <a:xfrm>
            <a:off x="934150" y="2106125"/>
            <a:ext cx="3540600" cy="1857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527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" sz="1050" dirty="0"/>
              <a:t>The COVID-19 pandemic had a significant impact on the pharmaceutical and healthcare sector in March 2020. However, this sector has showcased an impressive recovery.</a:t>
            </a:r>
            <a:endParaRPr sz="1050" dirty="0"/>
          </a:p>
          <a:p>
            <a:pPr marL="457200" lvl="0" indent="-29527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" sz="1050" b="1" dirty="0" smtClean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United </a:t>
            </a:r>
            <a:r>
              <a:rPr lang="en" sz="1050" b="1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Health, Johnson &amp; Johnson</a:t>
            </a:r>
            <a:r>
              <a:rPr lang="en" sz="1050" dirty="0"/>
              <a:t> have performed well when compared to S&amp;P Index.</a:t>
            </a:r>
            <a:endParaRPr sz="1050" dirty="0"/>
          </a:p>
          <a:p>
            <a:pPr marL="457200" lvl="0" indent="-29527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" sz="1050" b="1" dirty="0" smtClean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Bausch </a:t>
            </a:r>
            <a:r>
              <a:rPr lang="en" sz="1050" b="1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Health</a:t>
            </a:r>
            <a:r>
              <a:rPr lang="en" sz="1050" dirty="0"/>
              <a:t> has consistently underperformed compared to other stocks in the same sector over the years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8" name="Google Shape;368;p23"/>
          <p:cNvSpPr/>
          <p:nvPr/>
        </p:nvSpPr>
        <p:spPr>
          <a:xfrm>
            <a:off x="1066400" y="1969675"/>
            <a:ext cx="3470400" cy="2233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8DD8D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4"/>
          <p:cNvSpPr txBox="1">
            <a:spLocks noGrp="1"/>
          </p:cNvSpPr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800"/>
              <a:t>Key Findings in Stocks</a:t>
            </a:r>
            <a:endParaRPr sz="4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8 Stocks with Returns more Than 80% in 5 Years</a:t>
            </a:r>
            <a:endParaRPr/>
          </a:p>
        </p:txBody>
      </p:sp>
      <p:pic>
        <p:nvPicPr>
          <p:cNvPr id="379" name="Google Shape;379;p25"/>
          <p:cNvPicPr preferRelativeResize="0"/>
          <p:nvPr/>
        </p:nvPicPr>
        <p:blipFill rotWithShape="1">
          <a:blip r:embed="rId3">
            <a:alphaModFix/>
          </a:blip>
          <a:srcRect r="7441"/>
          <a:stretch/>
        </p:blipFill>
        <p:spPr>
          <a:xfrm>
            <a:off x="3755175" y="1547975"/>
            <a:ext cx="4750275" cy="324082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25"/>
          <p:cNvSpPr txBox="1"/>
          <p:nvPr/>
        </p:nvSpPr>
        <p:spPr>
          <a:xfrm>
            <a:off x="1346550" y="1801600"/>
            <a:ext cx="2225400" cy="27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Nunito"/>
                <a:ea typeface="Nunito"/>
                <a:cs typeface="Nunito"/>
                <a:sym typeface="Nunito"/>
              </a:rPr>
              <a:t>Annual Returns of Selected Stocks:</a:t>
            </a:r>
            <a:endParaRPr sz="1200" b="1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•AMZN: 40.59%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•MSFT: 34.95%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•AAPL: 33.32%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•FB: 26.45%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•UNH: 23.72%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•GOOG: 21.02%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•MS: 14.55%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•S&amp;P500: 13.04%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Annualized Risk &amp; Annualized Return </a:t>
            </a:r>
            <a:endParaRPr/>
          </a:p>
        </p:txBody>
      </p:sp>
      <p:pic>
        <p:nvPicPr>
          <p:cNvPr id="386" name="Google Shape;386;p26"/>
          <p:cNvPicPr preferRelativeResize="0"/>
          <p:nvPr/>
        </p:nvPicPr>
        <p:blipFill rotWithShape="1">
          <a:blip r:embed="rId3">
            <a:alphaModFix/>
          </a:blip>
          <a:srcRect b="5114"/>
          <a:stretch/>
        </p:blipFill>
        <p:spPr>
          <a:xfrm>
            <a:off x="4077825" y="1277125"/>
            <a:ext cx="4910025" cy="35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26"/>
          <p:cNvSpPr/>
          <p:nvPr/>
        </p:nvSpPr>
        <p:spPr>
          <a:xfrm>
            <a:off x="786275" y="1277125"/>
            <a:ext cx="3097200" cy="3766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8DD8D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6"/>
          <p:cNvSpPr txBox="1"/>
          <p:nvPr/>
        </p:nvSpPr>
        <p:spPr>
          <a:xfrm>
            <a:off x="708475" y="1379125"/>
            <a:ext cx="2988000" cy="3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"/>
              <a:buChar char="●"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The top five stocks by annualized return are </a:t>
            </a:r>
            <a:r>
              <a:rPr lang="en" sz="1100" i="1">
                <a:latin typeface="Nunito"/>
                <a:ea typeface="Nunito"/>
                <a:cs typeface="Nunito"/>
                <a:sym typeface="Nunito"/>
              </a:rPr>
              <a:t>AMZN, MSFT, AAPL, FB, and UNH.</a:t>
            </a:r>
            <a:endParaRPr sz="1100" i="1">
              <a:latin typeface="Nunito"/>
              <a:ea typeface="Nunito"/>
              <a:cs typeface="Nunito"/>
              <a:sym typeface="Nunito"/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"/>
              <a:buChar char="●"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The annualized return on each of the top 5 stocks is greater than 20. Compared to other equities, the risk of these five stocks is moderate.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"/>
              <a:buChar char="●"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Lower returns increase the likelihood of losing the initial investment.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"/>
              <a:buChar char="●"/>
            </a:pPr>
            <a:r>
              <a:rPr lang="en" sz="1100" b="1" i="1">
                <a:latin typeface="Nunito"/>
                <a:ea typeface="Nunito"/>
                <a:cs typeface="Nunito"/>
                <a:sym typeface="Nunito"/>
              </a:rPr>
              <a:t>BHC, BCS, DB, CS, and WFC</a:t>
            </a:r>
            <a:r>
              <a:rPr lang="en" sz="1100" b="1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100">
                <a:latin typeface="Nunito"/>
                <a:ea typeface="Nunito"/>
                <a:cs typeface="Nunito"/>
                <a:sym typeface="Nunito"/>
              </a:rPr>
              <a:t>have higher risk as they didn't provide returns on the initial investment.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"/>
              <a:buChar char="●"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Lower </a:t>
            </a:r>
            <a:r>
              <a:rPr lang="en" sz="1100" b="1">
                <a:latin typeface="Nunito"/>
                <a:ea typeface="Nunito"/>
                <a:cs typeface="Nunito"/>
                <a:sym typeface="Nunito"/>
              </a:rPr>
              <a:t>ROI</a:t>
            </a:r>
            <a:r>
              <a:rPr lang="en" sz="1100">
                <a:latin typeface="Nunito"/>
                <a:ea typeface="Nunito"/>
                <a:cs typeface="Nunito"/>
                <a:sym typeface="Nunito"/>
              </a:rPr>
              <a:t> indicates higher risk in stocks. However, some stocks may not offer high returns but provide a risk-free investment opportunity.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"/>
              <a:buChar char="●"/>
            </a:pPr>
            <a:r>
              <a:rPr lang="en" sz="1100" b="1" i="1">
                <a:latin typeface="Nunito"/>
                <a:ea typeface="Nunito"/>
                <a:cs typeface="Nunito"/>
                <a:sym typeface="Nunito"/>
              </a:rPr>
              <a:t>JNJ, RHHBY, MRK</a:t>
            </a:r>
            <a:r>
              <a:rPr lang="en" sz="1100" b="1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100">
                <a:latin typeface="Nunito"/>
                <a:ea typeface="Nunito"/>
                <a:cs typeface="Nunito"/>
                <a:sym typeface="Nunito"/>
              </a:rPr>
              <a:t>are stocks with less risk and good returns.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7"/>
          <p:cNvSpPr txBox="1">
            <a:spLocks noGrp="1"/>
          </p:cNvSpPr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800"/>
              <a:t>Portfolio Analysis</a:t>
            </a:r>
            <a:endParaRPr sz="4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8"/>
          <p:cNvSpPr txBox="1">
            <a:spLocks noGrp="1"/>
          </p:cNvSpPr>
          <p:nvPr>
            <p:ph type="title"/>
          </p:nvPr>
        </p:nvSpPr>
        <p:spPr>
          <a:xfrm>
            <a:off x="1259000" y="240625"/>
            <a:ext cx="3435600" cy="6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Portfolio analysis</a:t>
            </a:r>
            <a:endParaRPr sz="20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8"/>
          <p:cNvSpPr txBox="1"/>
          <p:nvPr/>
        </p:nvSpPr>
        <p:spPr>
          <a:xfrm>
            <a:off x="1296025" y="926900"/>
            <a:ext cx="332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unito"/>
              <a:buChar char="➔"/>
            </a:pPr>
            <a:r>
              <a:rPr lang="en" u="sng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Patrick Jyengar Portfolio</a:t>
            </a:r>
            <a:endParaRPr u="sng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00" name="Google Shape;40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4600" y="1381575"/>
            <a:ext cx="4163501" cy="320775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28"/>
          <p:cNvSpPr txBox="1"/>
          <p:nvPr/>
        </p:nvSpPr>
        <p:spPr>
          <a:xfrm>
            <a:off x="1507975" y="1327100"/>
            <a:ext cx="2902500" cy="3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"/>
              <a:buChar char="●"/>
            </a:pPr>
            <a:r>
              <a:rPr lang="en" sz="1100" b="1">
                <a:latin typeface="Nunito"/>
                <a:ea typeface="Nunito"/>
                <a:cs typeface="Nunito"/>
                <a:sym typeface="Nunito"/>
              </a:rPr>
              <a:t>Investment Goal</a:t>
            </a:r>
            <a:r>
              <a:rPr lang="en" sz="1100">
                <a:latin typeface="Nunito"/>
                <a:ea typeface="Nunito"/>
                <a:cs typeface="Nunito"/>
                <a:sym typeface="Nunito"/>
              </a:rPr>
              <a:t>: Double the investment in 5 years with decent returns and low risk.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"/>
              <a:buChar char="●"/>
            </a:pPr>
            <a:r>
              <a:rPr lang="en" sz="1100" b="1">
                <a:latin typeface="Nunito"/>
                <a:ea typeface="Nunito"/>
                <a:cs typeface="Nunito"/>
                <a:sym typeface="Nunito"/>
              </a:rPr>
              <a:t>Preferred Stocks</a:t>
            </a:r>
            <a:r>
              <a:rPr lang="en" sz="1100"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lang="en" sz="1100" b="1" i="1">
                <a:latin typeface="Nunito"/>
                <a:ea typeface="Nunito"/>
                <a:cs typeface="Nunito"/>
                <a:sym typeface="Nunito"/>
              </a:rPr>
              <a:t>JNJ, RHHBY, MRK</a:t>
            </a:r>
            <a:r>
              <a:rPr lang="en" sz="1100" b="1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100">
                <a:latin typeface="Nunito"/>
                <a:ea typeface="Nunito"/>
                <a:cs typeface="Nunito"/>
                <a:sym typeface="Nunito"/>
              </a:rPr>
              <a:t>are suitable due to their low risk.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"/>
              <a:buChar char="●"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However, these three stocks wouldn't alone reach the desired returns.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"/>
              <a:buChar char="●"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A portion of the investment can be allocated to </a:t>
            </a:r>
            <a:r>
              <a:rPr lang="en" sz="1100" b="1" i="1">
                <a:latin typeface="Nunito"/>
                <a:ea typeface="Nunito"/>
                <a:cs typeface="Nunito"/>
                <a:sym typeface="Nunito"/>
              </a:rPr>
              <a:t>MSFT</a:t>
            </a:r>
            <a:r>
              <a:rPr lang="en" sz="1100">
                <a:latin typeface="Nunito"/>
                <a:ea typeface="Nunito"/>
                <a:cs typeface="Nunito"/>
                <a:sym typeface="Nunito"/>
              </a:rPr>
              <a:t> to achieve the target returns.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"/>
              <a:buChar char="●"/>
            </a:pPr>
            <a:r>
              <a:rPr lang="en" sz="1100" b="1">
                <a:latin typeface="Nunito"/>
                <a:ea typeface="Nunito"/>
                <a:cs typeface="Nunito"/>
                <a:sym typeface="Nunito"/>
              </a:rPr>
              <a:t>Equal weightage </a:t>
            </a:r>
            <a:r>
              <a:rPr lang="en" sz="1100">
                <a:latin typeface="Nunito"/>
                <a:ea typeface="Nunito"/>
                <a:cs typeface="Nunito"/>
                <a:sym typeface="Nunito"/>
              </a:rPr>
              <a:t>of </a:t>
            </a:r>
            <a:r>
              <a:rPr lang="en" sz="1100" b="1">
                <a:latin typeface="Nunito"/>
                <a:ea typeface="Nunito"/>
                <a:cs typeface="Nunito"/>
                <a:sym typeface="Nunito"/>
              </a:rPr>
              <a:t>0.25</a:t>
            </a:r>
            <a:r>
              <a:rPr lang="en" sz="1100">
                <a:latin typeface="Nunito"/>
                <a:ea typeface="Nunito"/>
                <a:cs typeface="Nunito"/>
                <a:sym typeface="Nunito"/>
              </a:rPr>
              <a:t> is allocated to all stocks.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"/>
              <a:buChar char="●"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Investment: (</a:t>
            </a:r>
            <a:r>
              <a:rPr lang="en" sz="1100" b="1">
                <a:latin typeface="Nunito"/>
                <a:ea typeface="Nunito"/>
                <a:cs typeface="Nunito"/>
                <a:sym typeface="Nunito"/>
              </a:rPr>
              <a:t>$500 K) </a:t>
            </a:r>
            <a:r>
              <a:rPr lang="en" sz="1100">
                <a:latin typeface="Nunito"/>
                <a:ea typeface="Nunito"/>
                <a:cs typeface="Nunito"/>
                <a:sym typeface="Nunito"/>
              </a:rPr>
              <a:t>in equities.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"/>
              <a:buChar char="●"/>
            </a:pPr>
            <a:r>
              <a:rPr lang="en" sz="1100" b="1">
                <a:latin typeface="Nunito"/>
                <a:ea typeface="Nunito"/>
                <a:cs typeface="Nunito"/>
                <a:sym typeface="Nunito"/>
              </a:rPr>
              <a:t>Expected Returns</a:t>
            </a:r>
            <a:r>
              <a:rPr lang="en" sz="1100">
                <a:latin typeface="Nunito"/>
                <a:ea typeface="Nunito"/>
                <a:cs typeface="Nunito"/>
                <a:sym typeface="Nunito"/>
              </a:rPr>
              <a:t>: (</a:t>
            </a:r>
            <a:r>
              <a:rPr lang="en" sz="1100" b="1">
                <a:latin typeface="Nunito"/>
                <a:ea typeface="Nunito"/>
                <a:cs typeface="Nunito"/>
                <a:sym typeface="Nunito"/>
              </a:rPr>
              <a:t>$1.05 Million) </a:t>
            </a:r>
            <a:r>
              <a:rPr lang="en" sz="1100">
                <a:latin typeface="Nunito"/>
                <a:ea typeface="Nunito"/>
                <a:cs typeface="Nunito"/>
                <a:sym typeface="Nunito"/>
              </a:rPr>
              <a:t>after 5 years.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"/>
              <a:buChar char="●"/>
            </a:pPr>
            <a:r>
              <a:rPr lang="en" sz="1100" b="1">
                <a:latin typeface="Nunito"/>
                <a:ea typeface="Nunito"/>
                <a:cs typeface="Nunito"/>
                <a:sym typeface="Nunito"/>
              </a:rPr>
              <a:t>Gain on Investment</a:t>
            </a:r>
            <a:r>
              <a:rPr lang="en" sz="1100">
                <a:latin typeface="Nunito"/>
                <a:ea typeface="Nunito"/>
                <a:cs typeface="Nunito"/>
                <a:sym typeface="Nunito"/>
              </a:rPr>
              <a:t>: (</a:t>
            </a:r>
            <a:r>
              <a:rPr lang="en" sz="1100" b="1">
                <a:latin typeface="Nunito"/>
                <a:ea typeface="Nunito"/>
                <a:cs typeface="Nunito"/>
                <a:sym typeface="Nunito"/>
              </a:rPr>
              <a:t>$558 K).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9"/>
          <p:cNvSpPr txBox="1">
            <a:spLocks noGrp="1"/>
          </p:cNvSpPr>
          <p:nvPr>
            <p:ph type="title"/>
          </p:nvPr>
        </p:nvSpPr>
        <p:spPr>
          <a:xfrm>
            <a:off x="1259000" y="240625"/>
            <a:ext cx="3435600" cy="6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Portfolio analysis</a:t>
            </a:r>
            <a:endParaRPr sz="20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9"/>
          <p:cNvSpPr txBox="1"/>
          <p:nvPr/>
        </p:nvSpPr>
        <p:spPr>
          <a:xfrm>
            <a:off x="1296025" y="926900"/>
            <a:ext cx="332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unito"/>
              <a:buChar char="➔"/>
            </a:pPr>
            <a:r>
              <a:rPr lang="en" u="sng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Peter Jyengar Portfolio</a:t>
            </a:r>
            <a:endParaRPr u="sng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8" name="Google Shape;408;p29"/>
          <p:cNvSpPr txBox="1"/>
          <p:nvPr/>
        </p:nvSpPr>
        <p:spPr>
          <a:xfrm>
            <a:off x="1507975" y="1327100"/>
            <a:ext cx="2902500" cy="3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"/>
              <a:buChar char="●"/>
            </a:pPr>
            <a:r>
              <a:rPr lang="en" sz="1100" b="1" dirty="0">
                <a:latin typeface="Nunito"/>
                <a:ea typeface="Nunito"/>
                <a:cs typeface="Nunito"/>
                <a:sym typeface="Nunito"/>
              </a:rPr>
              <a:t>Investment Goal</a:t>
            </a:r>
            <a:r>
              <a:rPr lang="en" sz="1100" dirty="0">
                <a:latin typeface="Nunito"/>
                <a:ea typeface="Nunito"/>
                <a:cs typeface="Nunito"/>
                <a:sym typeface="Nunito"/>
              </a:rPr>
              <a:t>: High-return investments for inorganic expansion of the company, accepting high risk.</a:t>
            </a:r>
            <a:endParaRPr sz="1100" dirty="0">
              <a:latin typeface="Nunito"/>
              <a:ea typeface="Nunito"/>
              <a:cs typeface="Nunito"/>
              <a:sym typeface="Nunito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"/>
              <a:buChar char="●"/>
            </a:pPr>
            <a:r>
              <a:rPr lang="en" sz="1100" b="1" dirty="0">
                <a:latin typeface="Nunito"/>
                <a:ea typeface="Nunito"/>
                <a:cs typeface="Nunito"/>
                <a:sym typeface="Nunito"/>
              </a:rPr>
              <a:t>Preferred Stock</a:t>
            </a:r>
            <a:r>
              <a:rPr lang="en" sz="1100" dirty="0"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lang="en" sz="1100" b="1" i="1" dirty="0">
                <a:latin typeface="Nunito"/>
                <a:ea typeface="Nunito"/>
                <a:cs typeface="Nunito"/>
                <a:sym typeface="Nunito"/>
              </a:rPr>
              <a:t>AMZN</a:t>
            </a:r>
            <a:r>
              <a:rPr lang="en" sz="1100" dirty="0"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en" sz="1100" b="1" i="1" dirty="0" smtClean="0">
                <a:latin typeface="Nunito"/>
                <a:ea typeface="Nunito"/>
                <a:cs typeface="Nunito"/>
                <a:sym typeface="Nunito"/>
              </a:rPr>
              <a:t>MSFT </a:t>
            </a:r>
            <a:r>
              <a:rPr lang="en" sz="1100" dirty="0" smtClean="0">
                <a:latin typeface="Nunito"/>
                <a:ea typeface="Nunito"/>
                <a:cs typeface="Nunito"/>
                <a:sym typeface="Nunito"/>
              </a:rPr>
              <a:t>suitable </a:t>
            </a:r>
            <a:r>
              <a:rPr lang="en" sz="1100" dirty="0">
                <a:latin typeface="Nunito"/>
                <a:ea typeface="Nunito"/>
                <a:cs typeface="Nunito"/>
                <a:sym typeface="Nunito"/>
              </a:rPr>
              <a:t>due to its high-risk/high-reward nature.</a:t>
            </a:r>
            <a:endParaRPr sz="1100" dirty="0">
              <a:latin typeface="Nunito"/>
              <a:ea typeface="Nunito"/>
              <a:cs typeface="Nunito"/>
              <a:sym typeface="Nunito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"/>
              <a:buChar char="●"/>
            </a:pPr>
            <a:r>
              <a:rPr lang="en" sz="1100" dirty="0">
                <a:latin typeface="Nunito"/>
                <a:ea typeface="Nunito"/>
                <a:cs typeface="Nunito"/>
                <a:sym typeface="Nunito"/>
              </a:rPr>
              <a:t>Believes in bouncing back from occasional losses.</a:t>
            </a:r>
            <a:endParaRPr sz="1100" dirty="0">
              <a:latin typeface="Nunito"/>
              <a:ea typeface="Nunito"/>
              <a:cs typeface="Nunito"/>
              <a:sym typeface="Nunito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"/>
              <a:buChar char="●"/>
            </a:pPr>
            <a:r>
              <a:rPr lang="en" sz="1100" b="1" dirty="0">
                <a:latin typeface="Nunito"/>
                <a:ea typeface="Nunito"/>
                <a:cs typeface="Nunito"/>
                <a:sym typeface="Nunito"/>
              </a:rPr>
              <a:t>Investment</a:t>
            </a:r>
            <a:r>
              <a:rPr lang="en" sz="1100" dirty="0">
                <a:latin typeface="Nunito"/>
                <a:ea typeface="Nunito"/>
                <a:cs typeface="Nunito"/>
                <a:sym typeface="Nunito"/>
              </a:rPr>
              <a:t>: (</a:t>
            </a:r>
            <a:r>
              <a:rPr lang="en" sz="1100" b="1" dirty="0">
                <a:latin typeface="Nunito"/>
                <a:ea typeface="Nunito"/>
                <a:cs typeface="Nunito"/>
                <a:sym typeface="Nunito"/>
              </a:rPr>
              <a:t>$1 Million</a:t>
            </a:r>
            <a:r>
              <a:rPr lang="en" sz="1100" dirty="0">
                <a:latin typeface="Nunito"/>
                <a:ea typeface="Nunito"/>
                <a:cs typeface="Nunito"/>
                <a:sym typeface="Nunito"/>
              </a:rPr>
              <a:t>) from company's cash and cash equivalents.</a:t>
            </a:r>
            <a:endParaRPr sz="1100" dirty="0">
              <a:latin typeface="Nunito"/>
              <a:ea typeface="Nunito"/>
              <a:cs typeface="Nunito"/>
              <a:sym typeface="Nunito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"/>
              <a:buChar char="●"/>
            </a:pPr>
            <a:r>
              <a:rPr lang="en" sz="1100" b="1" dirty="0">
                <a:latin typeface="Nunito"/>
                <a:ea typeface="Nunito"/>
                <a:cs typeface="Nunito"/>
                <a:sym typeface="Nunito"/>
              </a:rPr>
              <a:t>Expected Returns</a:t>
            </a:r>
            <a:r>
              <a:rPr lang="en" sz="1100" dirty="0">
                <a:latin typeface="Nunito"/>
                <a:ea typeface="Nunito"/>
                <a:cs typeface="Nunito"/>
                <a:sym typeface="Nunito"/>
              </a:rPr>
              <a:t>: More than (</a:t>
            </a:r>
            <a:r>
              <a:rPr lang="en" sz="1100" b="1" dirty="0">
                <a:latin typeface="Nunito"/>
                <a:ea typeface="Nunito"/>
                <a:cs typeface="Nunito"/>
                <a:sym typeface="Nunito"/>
              </a:rPr>
              <a:t>$6 Million) </a:t>
            </a:r>
            <a:r>
              <a:rPr lang="en" sz="1100" dirty="0">
                <a:latin typeface="Nunito"/>
                <a:ea typeface="Nunito"/>
                <a:cs typeface="Nunito"/>
                <a:sym typeface="Nunito"/>
              </a:rPr>
              <a:t>after 5 years.</a:t>
            </a:r>
            <a:endParaRPr sz="1100" dirty="0">
              <a:latin typeface="Nunito"/>
              <a:ea typeface="Nunito"/>
              <a:cs typeface="Nunito"/>
              <a:sym typeface="Nunito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"/>
              <a:buChar char="●"/>
            </a:pPr>
            <a:r>
              <a:rPr lang="en" sz="1100" b="1" dirty="0">
                <a:latin typeface="Nunito"/>
                <a:ea typeface="Nunito"/>
                <a:cs typeface="Nunito"/>
                <a:sym typeface="Nunito"/>
              </a:rPr>
              <a:t>Gain on Investment</a:t>
            </a:r>
            <a:r>
              <a:rPr lang="en" sz="1100" dirty="0">
                <a:latin typeface="Nunito"/>
                <a:ea typeface="Nunito"/>
                <a:cs typeface="Nunito"/>
                <a:sym typeface="Nunito"/>
              </a:rPr>
              <a:t>: More than </a:t>
            </a:r>
            <a:r>
              <a:rPr lang="en" sz="1100" b="1" dirty="0">
                <a:latin typeface="Nunito"/>
                <a:ea typeface="Nunito"/>
                <a:cs typeface="Nunito"/>
                <a:sym typeface="Nunito"/>
              </a:rPr>
              <a:t>$5 Million</a:t>
            </a:r>
            <a:r>
              <a:rPr lang="en" sz="1100" dirty="0">
                <a:latin typeface="Nunito"/>
                <a:ea typeface="Nunito"/>
                <a:cs typeface="Nunito"/>
                <a:sym typeface="Nunito"/>
              </a:rPr>
              <a:t>.</a:t>
            </a:r>
            <a:endParaRPr sz="1100" dirty="0">
              <a:latin typeface="Nunito"/>
              <a:ea typeface="Nunito"/>
              <a:cs typeface="Nunito"/>
              <a:sym typeface="Nunito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"/>
              <a:buChar char="●"/>
            </a:pPr>
            <a:r>
              <a:rPr lang="en" sz="1100" dirty="0">
                <a:latin typeface="Nunito"/>
                <a:ea typeface="Nunito"/>
                <a:cs typeface="Nunito"/>
                <a:sym typeface="Nunito"/>
              </a:rPr>
              <a:t>Focus on maximum returns and managing associated risk.</a:t>
            </a:r>
            <a:endParaRPr sz="1100" b="1" dirty="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09" name="Google Shape;40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4825" y="1521937"/>
            <a:ext cx="4041049" cy="307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0"/>
          <p:cNvSpPr txBox="1">
            <a:spLocks noGrp="1"/>
          </p:cNvSpPr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800"/>
              <a:t>Methodology</a:t>
            </a:r>
            <a:endParaRPr sz="4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1"/>
          <p:cNvSpPr txBox="1">
            <a:spLocks noGrp="1"/>
          </p:cNvSpPr>
          <p:nvPr>
            <p:ph type="title"/>
          </p:nvPr>
        </p:nvSpPr>
        <p:spPr>
          <a:xfrm>
            <a:off x="1275850" y="378750"/>
            <a:ext cx="7030500" cy="7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cxnSp>
        <p:nvCxnSpPr>
          <p:cNvPr id="420" name="Google Shape;420;p31"/>
          <p:cNvCxnSpPr/>
          <p:nvPr/>
        </p:nvCxnSpPr>
        <p:spPr>
          <a:xfrm rot="10800000">
            <a:off x="2645212" y="1654112"/>
            <a:ext cx="1224600" cy="0"/>
          </a:xfrm>
          <a:prstGeom prst="straightConnector1">
            <a:avLst/>
          </a:prstGeom>
          <a:noFill/>
          <a:ln w="9525" cap="flat" cmpd="sng">
            <a:solidFill>
              <a:srgbClr val="249C90"/>
            </a:solidFill>
            <a:prstDash val="solid"/>
            <a:round/>
            <a:headEnd type="none" w="sm" len="sm"/>
            <a:tailEnd type="oval" w="med" len="med"/>
          </a:ln>
        </p:spPr>
      </p:cxnSp>
      <p:grpSp>
        <p:nvGrpSpPr>
          <p:cNvPr id="421" name="Google Shape;421;p31"/>
          <p:cNvGrpSpPr/>
          <p:nvPr/>
        </p:nvGrpSpPr>
        <p:grpSpPr>
          <a:xfrm>
            <a:off x="495241" y="2862799"/>
            <a:ext cx="2949599" cy="924600"/>
            <a:chOff x="733538" y="3434850"/>
            <a:chExt cx="2951075" cy="924600"/>
          </a:xfrm>
        </p:grpSpPr>
        <p:cxnSp>
          <p:nvCxnSpPr>
            <p:cNvPr id="422" name="Google Shape;422;p31"/>
            <p:cNvCxnSpPr/>
            <p:nvPr/>
          </p:nvCxnSpPr>
          <p:spPr>
            <a:xfrm rot="10800000">
              <a:off x="2754613" y="3680475"/>
              <a:ext cx="930000" cy="0"/>
            </a:xfrm>
            <a:prstGeom prst="straightConnector1">
              <a:avLst/>
            </a:prstGeom>
            <a:noFill/>
            <a:ln w="9525" cap="flat" cmpd="sng">
              <a:solidFill>
                <a:srgbClr val="1F887E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sp>
          <p:nvSpPr>
            <p:cNvPr id="423" name="Google Shape;423;p31"/>
            <p:cNvSpPr txBox="1"/>
            <p:nvPr/>
          </p:nvSpPr>
          <p:spPr>
            <a:xfrm>
              <a:off x="733538" y="3434850"/>
              <a:ext cx="2124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 b="1">
                  <a:latin typeface="Roboto"/>
                  <a:ea typeface="Roboto"/>
                  <a:cs typeface="Roboto"/>
                  <a:sym typeface="Roboto"/>
                </a:rPr>
                <a:t>Missing / Null Values Treatment</a:t>
              </a:r>
              <a:endParaRPr sz="800"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4" name="Google Shape;424;p31"/>
          <p:cNvGrpSpPr/>
          <p:nvPr/>
        </p:nvGrpSpPr>
        <p:grpSpPr>
          <a:xfrm>
            <a:off x="4572000" y="3252224"/>
            <a:ext cx="4102906" cy="1204200"/>
            <a:chOff x="4715541" y="3112125"/>
            <a:chExt cx="4104959" cy="1204200"/>
          </a:xfrm>
        </p:grpSpPr>
        <p:cxnSp>
          <p:nvCxnSpPr>
            <p:cNvPr id="425" name="Google Shape;425;p31"/>
            <p:cNvCxnSpPr/>
            <p:nvPr/>
          </p:nvCxnSpPr>
          <p:spPr>
            <a:xfrm>
              <a:off x="4715541" y="3647300"/>
              <a:ext cx="1838700" cy="0"/>
            </a:xfrm>
            <a:prstGeom prst="straightConnector1">
              <a:avLst/>
            </a:prstGeom>
            <a:noFill/>
            <a:ln w="9525" cap="flat" cmpd="sng">
              <a:solidFill>
                <a:srgbClr val="1D7E74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sp>
          <p:nvSpPr>
            <p:cNvPr id="426" name="Google Shape;426;p31"/>
            <p:cNvSpPr txBox="1"/>
            <p:nvPr/>
          </p:nvSpPr>
          <p:spPr>
            <a:xfrm>
              <a:off x="6696500" y="3112125"/>
              <a:ext cx="2124000" cy="120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Roboto"/>
                  <a:ea typeface="Roboto"/>
                  <a:cs typeface="Roboto"/>
                  <a:sym typeface="Roboto"/>
                </a:rPr>
                <a:t>Data Cleaning &amp; Manipulation</a:t>
              </a:r>
              <a:endParaRPr sz="1200" b="1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endParaRPr sz="900"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7" name="Google Shape;427;p31"/>
          <p:cNvGrpSpPr/>
          <p:nvPr/>
        </p:nvGrpSpPr>
        <p:grpSpPr>
          <a:xfrm>
            <a:off x="5211851" y="1242974"/>
            <a:ext cx="3608845" cy="924600"/>
            <a:chOff x="5209838" y="1242975"/>
            <a:chExt cx="3610650" cy="924600"/>
          </a:xfrm>
        </p:grpSpPr>
        <p:sp>
          <p:nvSpPr>
            <p:cNvPr id="428" name="Google Shape;428;p31"/>
            <p:cNvSpPr txBox="1"/>
            <p:nvPr/>
          </p:nvSpPr>
          <p:spPr>
            <a:xfrm>
              <a:off x="6696488" y="1242975"/>
              <a:ext cx="2124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 b="1">
                  <a:latin typeface="Roboto"/>
                  <a:ea typeface="Roboto"/>
                  <a:cs typeface="Roboto"/>
                  <a:sym typeface="Roboto"/>
                </a:rPr>
                <a:t>Understanding Problem</a:t>
              </a:r>
              <a:endParaRPr sz="8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29" name="Google Shape;429;p31"/>
            <p:cNvCxnSpPr/>
            <p:nvPr/>
          </p:nvCxnSpPr>
          <p:spPr>
            <a:xfrm>
              <a:off x="5209838" y="1654113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rgbClr val="155B54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430" name="Google Shape;430;p31"/>
          <p:cNvGrpSpPr/>
          <p:nvPr/>
        </p:nvGrpSpPr>
        <p:grpSpPr>
          <a:xfrm>
            <a:off x="5714601" y="1938199"/>
            <a:ext cx="3106092" cy="924600"/>
            <a:chOff x="5610288" y="2310925"/>
            <a:chExt cx="3107645" cy="924600"/>
          </a:xfrm>
        </p:grpSpPr>
        <p:cxnSp>
          <p:nvCxnSpPr>
            <p:cNvPr id="431" name="Google Shape;431;p31"/>
            <p:cNvCxnSpPr/>
            <p:nvPr/>
          </p:nvCxnSpPr>
          <p:spPr>
            <a:xfrm>
              <a:off x="5610288" y="2714975"/>
              <a:ext cx="886200" cy="0"/>
            </a:xfrm>
            <a:prstGeom prst="straightConnector1">
              <a:avLst/>
            </a:prstGeom>
            <a:noFill/>
            <a:ln w="9525" cap="flat" cmpd="sng">
              <a:solidFill>
                <a:srgbClr val="1B786E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sp>
          <p:nvSpPr>
            <p:cNvPr id="432" name="Google Shape;432;p31"/>
            <p:cNvSpPr txBox="1"/>
            <p:nvPr/>
          </p:nvSpPr>
          <p:spPr>
            <a:xfrm>
              <a:off x="6593933" y="2310925"/>
              <a:ext cx="2124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Roboto"/>
                  <a:ea typeface="Roboto"/>
                  <a:cs typeface="Roboto"/>
                  <a:sym typeface="Roboto"/>
                </a:rPr>
                <a:t>Data Understanding</a:t>
              </a:r>
              <a:endParaRPr sz="800"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33" name="Google Shape;433;p31"/>
          <p:cNvGrpSpPr/>
          <p:nvPr/>
        </p:nvGrpSpPr>
        <p:grpSpPr>
          <a:xfrm>
            <a:off x="2604555" y="654950"/>
            <a:ext cx="3920239" cy="3915924"/>
            <a:chOff x="2610905" y="610653"/>
            <a:chExt cx="3922200" cy="3922200"/>
          </a:xfrm>
        </p:grpSpPr>
        <p:sp>
          <p:nvSpPr>
            <p:cNvPr id="434" name="Google Shape;434;p31"/>
            <p:cNvSpPr/>
            <p:nvPr/>
          </p:nvSpPr>
          <p:spPr>
            <a:xfrm rot="-4980021">
              <a:off x="3204123" y="1186472"/>
              <a:ext cx="2771960" cy="2771960"/>
            </a:xfrm>
            <a:prstGeom prst="blockArc">
              <a:avLst>
                <a:gd name="adj1" fmla="val 12602522"/>
                <a:gd name="adj2" fmla="val 16867657"/>
                <a:gd name="adj3" fmla="val 20844"/>
              </a:avLst>
            </a:prstGeom>
            <a:solidFill>
              <a:srgbClr val="1F8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1"/>
            <p:cNvSpPr/>
            <p:nvPr/>
          </p:nvSpPr>
          <p:spPr>
            <a:xfrm rot="7920309">
              <a:off x="3183402" y="1183149"/>
              <a:ext cx="2777207" cy="2777207"/>
            </a:xfrm>
            <a:prstGeom prst="blockArc">
              <a:avLst>
                <a:gd name="adj1" fmla="val 12602522"/>
                <a:gd name="adj2" fmla="val 16867657"/>
                <a:gd name="adj3" fmla="val 20844"/>
              </a:avLst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 rot="3600063">
              <a:off x="3186335" y="1195681"/>
              <a:ext cx="2777488" cy="2777488"/>
            </a:xfrm>
            <a:prstGeom prst="blockArc">
              <a:avLst>
                <a:gd name="adj1" fmla="val 12602522"/>
                <a:gd name="adj2" fmla="val 16867657"/>
                <a:gd name="adj3" fmla="val 20844"/>
              </a:avLst>
            </a:prstGeom>
            <a:solidFill>
              <a:srgbClr val="155B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 rot="4024705">
              <a:off x="5326681" y="1940898"/>
              <a:ext cx="578477" cy="579147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rgbClr val="1B786E"/>
            </a:solidFill>
            <a:ln>
              <a:noFill/>
            </a:ln>
            <a:effectLst>
              <a:outerShdw blurRad="142875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1"/>
            <p:cNvSpPr/>
            <p:nvPr/>
          </p:nvSpPr>
          <p:spPr>
            <a:xfrm rot="-6816027">
              <a:off x="5326729" y="1940918"/>
              <a:ext cx="578485" cy="579035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1"/>
            <p:cNvSpPr/>
            <p:nvPr/>
          </p:nvSpPr>
          <p:spPr>
            <a:xfrm rot="-9359762">
              <a:off x="3193941" y="1176205"/>
              <a:ext cx="2777287" cy="2777287"/>
            </a:xfrm>
            <a:prstGeom prst="blockArc">
              <a:avLst>
                <a:gd name="adj1" fmla="val 12602522"/>
                <a:gd name="adj2" fmla="val 16867657"/>
                <a:gd name="adj3" fmla="val 20844"/>
              </a:avLst>
            </a:prstGeom>
            <a:solidFill>
              <a:srgbClr val="1D7E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1"/>
            <p:cNvSpPr/>
            <p:nvPr/>
          </p:nvSpPr>
          <p:spPr>
            <a:xfrm rot="-8936366">
              <a:off x="3659126" y="3173505"/>
              <a:ext cx="578551" cy="578963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rgbClr val="1F887E"/>
            </a:solidFill>
            <a:ln>
              <a:noFill/>
            </a:ln>
            <a:effectLst>
              <a:outerShdw blurRad="142875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 rot="1824498">
              <a:off x="3659375" y="3173497"/>
              <a:ext cx="578475" cy="578885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rgbClr val="1F8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 rot="-600092">
              <a:off x="3198852" y="1195456"/>
              <a:ext cx="2777611" cy="2777611"/>
            </a:xfrm>
            <a:prstGeom prst="blockArc">
              <a:avLst>
                <a:gd name="adj1" fmla="val 12513247"/>
                <a:gd name="adj2" fmla="val 16867657"/>
                <a:gd name="adj3" fmla="val 20844"/>
              </a:avLst>
            </a:prstGeom>
            <a:solidFill>
              <a:srgbClr val="249C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 rot="-176551">
              <a:off x="4312105" y="1195442"/>
              <a:ext cx="578563" cy="579162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rgbClr val="155B54"/>
            </a:solidFill>
            <a:ln>
              <a:noFill/>
            </a:ln>
            <a:effectLst>
              <a:outerShdw blurRad="142875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1"/>
            <p:cNvSpPr/>
            <p:nvPr/>
          </p:nvSpPr>
          <p:spPr>
            <a:xfrm rot="10584085">
              <a:off x="4312088" y="1195622"/>
              <a:ext cx="578340" cy="578939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rgbClr val="155B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1"/>
            <p:cNvSpPr/>
            <p:nvPr/>
          </p:nvSpPr>
          <p:spPr>
            <a:xfrm rot="8344778">
              <a:off x="4940929" y="3162886"/>
              <a:ext cx="578465" cy="578888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rgbClr val="1D7E74"/>
            </a:solidFill>
            <a:ln>
              <a:noFill/>
            </a:ln>
            <a:effectLst>
              <a:outerShdw blurRad="142875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1"/>
            <p:cNvSpPr/>
            <p:nvPr/>
          </p:nvSpPr>
          <p:spPr>
            <a:xfrm rot="-2495643">
              <a:off x="4941000" y="3162728"/>
              <a:ext cx="578445" cy="579093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rgbClr val="1D7E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1"/>
            <p:cNvSpPr/>
            <p:nvPr/>
          </p:nvSpPr>
          <p:spPr>
            <a:xfrm rot="-4556960">
              <a:off x="3257335" y="1939059"/>
              <a:ext cx="578302" cy="578957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rgbClr val="249C90"/>
            </a:solidFill>
            <a:ln>
              <a:noFill/>
            </a:ln>
            <a:effectLst>
              <a:outerShdw blurRad="142875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1"/>
            <p:cNvSpPr/>
            <p:nvPr/>
          </p:nvSpPr>
          <p:spPr>
            <a:xfrm rot="6204541">
              <a:off x="3257468" y="1938977"/>
              <a:ext cx="578264" cy="578917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rgbClr val="249C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1"/>
            <p:cNvSpPr txBox="1"/>
            <p:nvPr/>
          </p:nvSpPr>
          <p:spPr>
            <a:xfrm>
              <a:off x="4341900" y="1271896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0" name="Google Shape;450;p31"/>
            <p:cNvSpPr txBox="1"/>
            <p:nvPr/>
          </p:nvSpPr>
          <p:spPr>
            <a:xfrm>
              <a:off x="3274219" y="2018364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05</a:t>
              </a:r>
              <a:endParaRPr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1" name="Google Shape;451;p31"/>
            <p:cNvSpPr txBox="1"/>
            <p:nvPr/>
          </p:nvSpPr>
          <p:spPr>
            <a:xfrm>
              <a:off x="3685317" y="3247321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04</a:t>
              </a:r>
              <a:endParaRPr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2" name="Google Shape;452;p31"/>
            <p:cNvSpPr txBox="1"/>
            <p:nvPr/>
          </p:nvSpPr>
          <p:spPr>
            <a:xfrm>
              <a:off x="4955323" y="3247321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</a:t>
              </a:r>
              <a:endParaRPr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3" name="Google Shape;453;p31"/>
            <p:cNvSpPr txBox="1"/>
            <p:nvPr/>
          </p:nvSpPr>
          <p:spPr>
            <a:xfrm>
              <a:off x="5364737" y="2018364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</a:t>
              </a:r>
              <a:endParaRPr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54" name="Google Shape;454;p31"/>
          <p:cNvSpPr txBox="1"/>
          <p:nvPr/>
        </p:nvSpPr>
        <p:spPr>
          <a:xfrm>
            <a:off x="647395" y="1378049"/>
            <a:ext cx="2122800" cy="9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Data Analysis and Getting Insights </a:t>
            </a:r>
            <a:endParaRPr sz="8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5" name="Google Shape;455;p31"/>
          <p:cNvSpPr txBox="1"/>
          <p:nvPr/>
        </p:nvSpPr>
        <p:spPr>
          <a:xfrm>
            <a:off x="4145605" y="2305112"/>
            <a:ext cx="857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Solving Problem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/>
        </p:nvSpPr>
        <p:spPr>
          <a:xfrm>
            <a:off x="1303800" y="1542900"/>
            <a:ext cx="3902700" cy="31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Nunito"/>
              <a:buChar char="●"/>
            </a:pPr>
            <a:r>
              <a:rPr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Objective</a:t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Nunito"/>
              <a:buChar char="●"/>
            </a:pPr>
            <a:r>
              <a:rPr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Insights &amp; Visualization</a:t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Nunito"/>
              <a:buChar char="○"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Stocks Data Overview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○"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Stocks Visualization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Nunito"/>
              <a:buChar char="●"/>
            </a:pPr>
            <a:r>
              <a:rPr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Sector-Wise Analysis</a:t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Nunito"/>
              <a:buChar char="●"/>
            </a:pPr>
            <a:r>
              <a:rPr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Key Findings in Stocks</a:t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Portfolio Analysis</a:t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Methodology</a:t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4" name="Google Shape;284;p14"/>
          <p:cNvSpPr/>
          <p:nvPr/>
        </p:nvSpPr>
        <p:spPr>
          <a:xfrm>
            <a:off x="1303800" y="1542900"/>
            <a:ext cx="3461400" cy="2185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8DD8D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4"/>
          <p:cNvSpPr txBox="1"/>
          <p:nvPr/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Agenda</a:t>
            </a:r>
            <a:endParaRPr sz="2800" b="1">
              <a:solidFill>
                <a:srgbClr val="42424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2"/>
          <p:cNvSpPr txBox="1">
            <a:spLocks noGrp="1"/>
          </p:cNvSpPr>
          <p:nvPr>
            <p:ph type="title"/>
          </p:nvPr>
        </p:nvSpPr>
        <p:spPr>
          <a:xfrm>
            <a:off x="1303800" y="304675"/>
            <a:ext cx="7030500" cy="6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grpSp>
        <p:nvGrpSpPr>
          <p:cNvPr id="461" name="Google Shape;461;p32"/>
          <p:cNvGrpSpPr/>
          <p:nvPr/>
        </p:nvGrpSpPr>
        <p:grpSpPr>
          <a:xfrm>
            <a:off x="1303998" y="4279615"/>
            <a:ext cx="7309840" cy="742535"/>
            <a:chOff x="1593000" y="2322568"/>
            <a:chExt cx="5957975" cy="643500"/>
          </a:xfrm>
        </p:grpSpPr>
        <p:sp>
          <p:nvSpPr>
            <p:cNvPr id="462" name="Google Shape;462;p32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2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2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2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Conclusion: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6" name="Google Shape;466;p32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1D7E74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2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1F8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05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468" name="Google Shape;468;p32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Finalized portfolios for both customers based on analysis.</a:t>
              </a:r>
              <a:endParaRPr sz="8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69" name="Google Shape;469;p32"/>
          <p:cNvGrpSpPr/>
          <p:nvPr/>
        </p:nvGrpSpPr>
        <p:grpSpPr>
          <a:xfrm>
            <a:off x="1303998" y="3523988"/>
            <a:ext cx="7309840" cy="742535"/>
            <a:chOff x="1593000" y="2322568"/>
            <a:chExt cx="5957975" cy="643500"/>
          </a:xfrm>
        </p:grpSpPr>
        <p:sp>
          <p:nvSpPr>
            <p:cNvPr id="470" name="Google Shape;470;p32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2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2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2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Risk and Returns: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4" name="Google Shape;474;p32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1D7E74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2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1F8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04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476" name="Google Shape;476;p32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Each stock carries different levels of risk and liability. </a:t>
              </a:r>
              <a:endParaRPr sz="8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AMZN offers high returns but comes with high risk.</a:t>
              </a:r>
              <a:endParaRPr sz="8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Stocks like JNJ, RHHBY, MRK, and MSFT offer good returns with lower risk.</a:t>
              </a:r>
              <a:endParaRPr sz="8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77" name="Google Shape;477;p32"/>
          <p:cNvGrpSpPr/>
          <p:nvPr/>
        </p:nvGrpSpPr>
        <p:grpSpPr>
          <a:xfrm>
            <a:off x="1304004" y="2777996"/>
            <a:ext cx="7309840" cy="742552"/>
            <a:chOff x="1593000" y="2322568"/>
            <a:chExt cx="5957975" cy="648574"/>
          </a:xfrm>
        </p:grpSpPr>
        <p:sp>
          <p:nvSpPr>
            <p:cNvPr id="478" name="Google Shape;478;p32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2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2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2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Top-Performing Stocks: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2" name="Google Shape;482;p32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1D7E74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2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1F8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484" name="Google Shape;484;p32"/>
            <p:cNvSpPr/>
            <p:nvPr/>
          </p:nvSpPr>
          <p:spPr>
            <a:xfrm>
              <a:off x="4387850" y="2328841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AAPL, AMZN, FB, GOOG, MSFT, UNH, RHHBY, MS</a:t>
              </a:r>
              <a:endParaRPr sz="8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Performed sector-wise analysis to get a better view of each sector.</a:t>
              </a:r>
              <a:endParaRPr sz="8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85" name="Google Shape;485;p32"/>
          <p:cNvGrpSpPr/>
          <p:nvPr/>
        </p:nvGrpSpPr>
        <p:grpSpPr>
          <a:xfrm>
            <a:off x="1303972" y="1858944"/>
            <a:ext cx="7309840" cy="913062"/>
            <a:chOff x="1593000" y="2322568"/>
            <a:chExt cx="5957975" cy="643500"/>
          </a:xfrm>
        </p:grpSpPr>
        <p:sp>
          <p:nvSpPr>
            <p:cNvPr id="486" name="Google Shape;486;p32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2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2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2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Data Analysis Highlights: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0" name="Google Shape;490;p32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1D7E74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2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1F8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492" name="Google Shape;492;p32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85750" algn="just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900"/>
                <a:buFont typeface="Nunito"/>
                <a:buChar char="●"/>
              </a:pPr>
              <a:r>
                <a:rPr lang="en" sz="900">
                  <a:solidFill>
                    <a:srgbClr val="1B786E"/>
                  </a:solidFill>
                  <a:latin typeface="Nunito"/>
                  <a:ea typeface="Nunito"/>
                  <a:cs typeface="Nunito"/>
                  <a:sym typeface="Nunito"/>
                </a:rPr>
                <a:t>Calculated daily returns, cumulative returns, Sharpe ratio, portfolio risk, and ROI.</a:t>
              </a:r>
              <a:endParaRPr sz="900">
                <a:solidFill>
                  <a:srgbClr val="1B786E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marL="457200" lvl="0" indent="-285750" algn="just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900"/>
                <a:buFont typeface="Nunito"/>
                <a:buChar char="●"/>
              </a:pPr>
              <a:r>
                <a:rPr lang="en" sz="900">
                  <a:solidFill>
                    <a:srgbClr val="1B786E"/>
                  </a:solidFill>
                  <a:latin typeface="Nunito"/>
                  <a:ea typeface="Nunito"/>
                  <a:cs typeface="Nunito"/>
                  <a:sym typeface="Nunito"/>
                </a:rPr>
                <a:t>Identified the top-performing stocks.</a:t>
              </a:r>
              <a:endParaRPr sz="900">
                <a:solidFill>
                  <a:srgbClr val="1B786E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marL="457200" lvl="0" indent="-285750" algn="just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900"/>
                <a:buFont typeface="Nunito"/>
                <a:buChar char="●"/>
              </a:pPr>
              <a:r>
                <a:rPr lang="en" sz="900">
                  <a:solidFill>
                    <a:srgbClr val="1B786E"/>
                  </a:solidFill>
                  <a:latin typeface="Nunito"/>
                  <a:ea typeface="Nunito"/>
                  <a:cs typeface="Nunito"/>
                  <a:sym typeface="Nunito"/>
                </a:rPr>
                <a:t>Discovered 8 to 9 stocks with over 80% returns in the last five years.</a:t>
              </a:r>
              <a:endParaRPr sz="900">
                <a:solidFill>
                  <a:srgbClr val="1B786E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493" name="Google Shape;493;p32"/>
          <p:cNvGrpSpPr/>
          <p:nvPr/>
        </p:nvGrpSpPr>
        <p:grpSpPr>
          <a:xfrm>
            <a:off x="1303998" y="1103300"/>
            <a:ext cx="7309840" cy="742535"/>
            <a:chOff x="1593000" y="2322568"/>
            <a:chExt cx="5957975" cy="643500"/>
          </a:xfrm>
        </p:grpSpPr>
        <p:sp>
          <p:nvSpPr>
            <p:cNvPr id="494" name="Google Shape;494;p32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2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2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2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Exploratory Data Analysis: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8" name="Google Shape;498;p32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1D7E74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2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1F8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500" name="Google Shape;500;p32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85750" algn="just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900"/>
                <a:buFont typeface="Nunito"/>
                <a:buChar char="●"/>
              </a:pPr>
              <a:r>
                <a:rPr lang="en" sz="900">
                  <a:solidFill>
                    <a:srgbClr val="1B786E"/>
                  </a:solidFill>
                  <a:latin typeface="Nunito"/>
                  <a:ea typeface="Nunito"/>
                  <a:cs typeface="Nunito"/>
                  <a:sym typeface="Nunito"/>
                </a:rPr>
                <a:t>Checked for null values (none found).</a:t>
              </a:r>
              <a:endParaRPr sz="900">
                <a:solidFill>
                  <a:srgbClr val="1B786E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marL="457200" lvl="0" indent="-285750" algn="just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900"/>
                <a:buFont typeface="Nunito"/>
                <a:buChar char="●"/>
              </a:pPr>
              <a:r>
                <a:rPr lang="en" sz="900">
                  <a:solidFill>
                    <a:srgbClr val="1B786E"/>
                  </a:solidFill>
                  <a:latin typeface="Nunito"/>
                  <a:ea typeface="Nunito"/>
                  <a:cs typeface="Nunito"/>
                  <a:sym typeface="Nunito"/>
                </a:rPr>
                <a:t>No null values in Rows &amp; Columns.</a:t>
              </a:r>
              <a:endParaRPr sz="900">
                <a:solidFill>
                  <a:srgbClr val="1B786E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marL="457200" lvl="0" indent="-285750" algn="just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900"/>
                <a:buFont typeface="Nunito"/>
                <a:buChar char="●"/>
              </a:pPr>
              <a:r>
                <a:rPr lang="en" sz="900">
                  <a:solidFill>
                    <a:srgbClr val="1B786E"/>
                  </a:solidFill>
                  <a:latin typeface="Nunito"/>
                  <a:ea typeface="Nunito"/>
                  <a:cs typeface="Nunito"/>
                  <a:sym typeface="Nunito"/>
                </a:rPr>
                <a:t>Examined the dataset for outliers.</a:t>
              </a:r>
              <a:endParaRPr sz="900">
                <a:solidFill>
                  <a:srgbClr val="1B786E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3"/>
          <p:cNvSpPr txBox="1">
            <a:spLocks noGrp="1"/>
          </p:cNvSpPr>
          <p:nvPr>
            <p:ph type="title"/>
          </p:nvPr>
        </p:nvSpPr>
        <p:spPr>
          <a:xfrm>
            <a:off x="2422500" y="1635300"/>
            <a:ext cx="42990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6000"/>
              <a:t>Thank You</a:t>
            </a:r>
            <a:endParaRPr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15"/>
          <p:cNvGrpSpPr/>
          <p:nvPr/>
        </p:nvGrpSpPr>
        <p:grpSpPr>
          <a:xfrm>
            <a:off x="1200601" y="3273123"/>
            <a:ext cx="6482277" cy="1430694"/>
            <a:chOff x="1593000" y="2322568"/>
            <a:chExt cx="5957975" cy="643500"/>
          </a:xfrm>
        </p:grpSpPr>
        <p:sp>
          <p:nvSpPr>
            <p:cNvPr id="291" name="Google Shape;291;p1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rgbClr val="000000"/>
                </a:buClr>
                <a:buSzPts val="275"/>
                <a:buFont typeface="Arial"/>
                <a:buNone/>
              </a:pPr>
              <a:r>
                <a:rPr lang="en" sz="1125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rPr>
                <a:t>Mr. Peter Jyenger:</a:t>
              </a:r>
              <a:endPara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1D7E74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8DD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98450" algn="just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1100"/>
                <a:buFont typeface="Roboto"/>
                <a:buChar char="●"/>
              </a:pPr>
              <a:r>
                <a:rPr lang="en" sz="1100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Mr. Peter Jyenger plans to invest $1 million in equities.</a:t>
              </a:r>
              <a:r>
                <a:rPr lang="en" sz="1100">
                  <a:solidFill>
                    <a:srgbClr val="1B786E"/>
                  </a:solidFill>
                  <a:latin typeface="Nunito"/>
                  <a:ea typeface="Nunito"/>
                  <a:cs typeface="Nunito"/>
                  <a:sym typeface="Nunito"/>
                </a:rPr>
                <a:t> </a:t>
              </a:r>
              <a:endParaRPr sz="1100">
                <a:solidFill>
                  <a:srgbClr val="1B786E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marL="457200" lvl="0" indent="-298450" algn="just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1100"/>
                <a:buFont typeface="Nunito"/>
                <a:buChar char="●"/>
              </a:pPr>
              <a:r>
                <a:rPr lang="en" sz="1100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He's a high-risk investor, seeking the potential for higher returns.</a:t>
              </a:r>
              <a:endParaRPr sz="1100">
                <a:solidFill>
                  <a:srgbClr val="1B786E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marL="457200" lvl="0" indent="-298450" algn="just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1100"/>
                <a:buFont typeface="Nunito"/>
                <a:buChar char="●"/>
              </a:pPr>
              <a:r>
                <a:rPr lang="en" sz="1100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His objective is to double his capital within a 5-year period.</a:t>
              </a:r>
              <a:endParaRPr sz="1100">
                <a:solidFill>
                  <a:srgbClr val="1B786E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298" name="Google Shape;298;p15"/>
          <p:cNvSpPr txBox="1"/>
          <p:nvPr/>
        </p:nvSpPr>
        <p:spPr>
          <a:xfrm>
            <a:off x="1167450" y="1315400"/>
            <a:ext cx="6809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1125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We're examining a stock portfolio to provide investment guidance based on the needs of two clients: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299" name="Google Shape;299;p15"/>
          <p:cNvGrpSpPr/>
          <p:nvPr/>
        </p:nvGrpSpPr>
        <p:grpSpPr>
          <a:xfrm>
            <a:off x="1200601" y="1816611"/>
            <a:ext cx="6482277" cy="1430694"/>
            <a:chOff x="1593000" y="2322568"/>
            <a:chExt cx="5957975" cy="643500"/>
          </a:xfrm>
        </p:grpSpPr>
        <p:sp>
          <p:nvSpPr>
            <p:cNvPr id="300" name="Google Shape;300;p1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125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rPr>
                <a:t>Mr. Patrick Jyenger:</a:t>
              </a:r>
              <a:endPara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98450" algn="just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1100"/>
                <a:buFont typeface="Roboto"/>
                <a:buChar char="●"/>
              </a:pPr>
              <a:r>
                <a:rPr lang="en" sz="1100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Mr. Patrick Jyenger is looking to invest $500K in stocks.</a:t>
              </a:r>
              <a:r>
                <a:rPr lang="en" sz="1100">
                  <a:solidFill>
                    <a:srgbClr val="1B786E"/>
                  </a:solidFill>
                  <a:latin typeface="Nunito"/>
                  <a:ea typeface="Nunito"/>
                  <a:cs typeface="Nunito"/>
                  <a:sym typeface="Nunito"/>
                </a:rPr>
                <a:t> </a:t>
              </a:r>
              <a:endParaRPr sz="1100">
                <a:solidFill>
                  <a:srgbClr val="1B786E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marL="457200" lvl="0" indent="-298450" algn="just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1100"/>
                <a:buFont typeface="Nunito"/>
                <a:buChar char="●"/>
              </a:pPr>
              <a:r>
                <a:rPr lang="en" sz="1100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He follows a conservative investment approach, prioritizing low risk.</a:t>
              </a:r>
              <a:endParaRPr sz="1100">
                <a:solidFill>
                  <a:srgbClr val="1B786E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marL="457200" lvl="0" indent="-298450" algn="just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1100"/>
                <a:buFont typeface="Nunito"/>
                <a:buChar char="●"/>
              </a:pPr>
              <a:r>
                <a:rPr lang="en" sz="1100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His goal is to double his capital within a 5-year timeframe.</a:t>
              </a:r>
              <a:endParaRPr sz="1100">
                <a:solidFill>
                  <a:srgbClr val="1B786E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8DD8D3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" name="Google Shape;306;p15"/>
          <p:cNvSpPr txBox="1"/>
          <p:nvPr/>
        </p:nvSpPr>
        <p:spPr>
          <a:xfrm>
            <a:off x="1200600" y="609800"/>
            <a:ext cx="7005000" cy="7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Objective</a:t>
            </a:r>
            <a:endParaRPr sz="2800" b="1">
              <a:solidFill>
                <a:srgbClr val="42424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>
            <a:spLocks noGrp="1"/>
          </p:cNvSpPr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800"/>
              <a:t>Insights &amp; Visualization</a:t>
            </a:r>
            <a:endParaRPr sz="4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7"/>
          <p:cNvSpPr/>
          <p:nvPr/>
        </p:nvSpPr>
        <p:spPr>
          <a:xfrm>
            <a:off x="1046975" y="1519275"/>
            <a:ext cx="4089000" cy="2692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8DD8D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7"/>
          <p:cNvSpPr txBox="1">
            <a:spLocks noGrp="1"/>
          </p:cNvSpPr>
          <p:nvPr>
            <p:ph type="title"/>
          </p:nvPr>
        </p:nvSpPr>
        <p:spPr>
          <a:xfrm>
            <a:off x="1179275" y="567450"/>
            <a:ext cx="4773900" cy="7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Stocks Data Overview</a:t>
            </a:r>
            <a:endParaRPr/>
          </a:p>
        </p:txBody>
      </p:sp>
      <p:sp>
        <p:nvSpPr>
          <p:cNvPr id="318" name="Google Shape;318;p17"/>
          <p:cNvSpPr txBox="1">
            <a:spLocks noGrp="1"/>
          </p:cNvSpPr>
          <p:nvPr>
            <p:ph type="body" idx="1"/>
          </p:nvPr>
        </p:nvSpPr>
        <p:spPr>
          <a:xfrm>
            <a:off x="1046975" y="1761900"/>
            <a:ext cx="4003500" cy="25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We have a total of 24 stocks categorized into four sectors, with each sector comprising 6 stocks.</a:t>
            </a:r>
            <a:endParaRPr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We also have the S&amp;P500 index, which represents the top 500 stocks in the US stock market.</a:t>
            </a:r>
            <a:endParaRPr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Here's a list of the stocks, including their abbreviations, industries, and company names.</a:t>
            </a:r>
            <a:endParaRPr/>
          </a:p>
        </p:txBody>
      </p:sp>
      <p:pic>
        <p:nvPicPr>
          <p:cNvPr id="319" name="Google Shape;319;p17"/>
          <p:cNvPicPr preferRelativeResize="0"/>
          <p:nvPr/>
        </p:nvPicPr>
        <p:blipFill rotWithShape="1">
          <a:blip r:embed="rId3">
            <a:alphaModFix/>
          </a:blip>
          <a:srcRect l="5446"/>
          <a:stretch/>
        </p:blipFill>
        <p:spPr>
          <a:xfrm>
            <a:off x="5532950" y="1188950"/>
            <a:ext cx="3105950" cy="366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4159200" cy="7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Stocks Visualization</a:t>
            </a:r>
            <a:endParaRPr/>
          </a:p>
        </p:txBody>
      </p:sp>
      <p:pic>
        <p:nvPicPr>
          <p:cNvPr id="325" name="Google Shape;325;p18"/>
          <p:cNvPicPr preferRelativeResize="0"/>
          <p:nvPr/>
        </p:nvPicPr>
        <p:blipFill rotWithShape="1">
          <a:blip r:embed="rId3">
            <a:alphaModFix/>
          </a:blip>
          <a:srcRect b="12072"/>
          <a:stretch/>
        </p:blipFill>
        <p:spPr>
          <a:xfrm>
            <a:off x="4627750" y="1615250"/>
            <a:ext cx="4321701" cy="209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18"/>
          <p:cNvPicPr preferRelativeResize="0"/>
          <p:nvPr/>
        </p:nvPicPr>
        <p:blipFill rotWithShape="1">
          <a:blip r:embed="rId4">
            <a:alphaModFix/>
          </a:blip>
          <a:srcRect b="12296"/>
          <a:stretch/>
        </p:blipFill>
        <p:spPr>
          <a:xfrm>
            <a:off x="426750" y="1662013"/>
            <a:ext cx="3824774" cy="199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18"/>
          <p:cNvSpPr txBox="1"/>
          <p:nvPr/>
        </p:nvSpPr>
        <p:spPr>
          <a:xfrm>
            <a:off x="4996950" y="3864875"/>
            <a:ext cx="39525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Nunito"/>
                <a:ea typeface="Nunito"/>
                <a:cs typeface="Nunito"/>
                <a:sym typeface="Nunito"/>
              </a:rPr>
              <a:t>Stocks vs. S&amp;P500 Index:</a:t>
            </a:r>
            <a:endParaRPr sz="1200" b="1" dirty="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n" sz="1200" dirty="0">
                <a:latin typeface="Nunito"/>
                <a:ea typeface="Nunito"/>
                <a:cs typeface="Nunito"/>
                <a:sym typeface="Nunito"/>
              </a:rPr>
              <a:t>This chart compares stock performance with the S&amp;P500 index.</a:t>
            </a:r>
            <a:endParaRPr sz="1200" dirty="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n" sz="1200" dirty="0">
                <a:latin typeface="Nunito"/>
                <a:ea typeface="Nunito"/>
                <a:cs typeface="Nunito"/>
                <a:sym typeface="Nunito"/>
              </a:rPr>
              <a:t>Remarkably, 8–9 stocks outperformed, achieving returns exceeding 80% in the 5-year period.</a:t>
            </a:r>
            <a:endParaRPr sz="12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8" name="Google Shape;328;p18"/>
          <p:cNvSpPr txBox="1"/>
          <p:nvPr/>
        </p:nvSpPr>
        <p:spPr>
          <a:xfrm>
            <a:off x="619500" y="3864875"/>
            <a:ext cx="39525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Nunito"/>
                <a:ea typeface="Nunito"/>
                <a:cs typeface="Nunito"/>
                <a:sym typeface="Nunito"/>
              </a:rPr>
              <a:t>Stock Performance Over 5 Years:</a:t>
            </a:r>
            <a:endParaRPr sz="1200" b="1">
              <a:latin typeface="Nunito"/>
              <a:ea typeface="Nunito"/>
              <a:cs typeface="Nunito"/>
              <a:sym typeface="Nunito"/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The chart above shows the 5-year performance of all stocks. 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It's clear that Amazon and Microsoft have outperformed other stocks during this period.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9" name="Google Shape;329;p18"/>
          <p:cNvSpPr txBox="1"/>
          <p:nvPr/>
        </p:nvSpPr>
        <p:spPr>
          <a:xfrm>
            <a:off x="619500" y="1393825"/>
            <a:ext cx="1875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Nunito"/>
                <a:ea typeface="Nunito"/>
                <a:cs typeface="Nunito"/>
                <a:sym typeface="Nunito"/>
              </a:rPr>
              <a:t>Actual Stocks Data</a:t>
            </a:r>
            <a:endParaRPr sz="1200"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0" name="Google Shape;330;p18"/>
          <p:cNvSpPr txBox="1"/>
          <p:nvPr/>
        </p:nvSpPr>
        <p:spPr>
          <a:xfrm>
            <a:off x="4996950" y="1354875"/>
            <a:ext cx="245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Nunito"/>
                <a:ea typeface="Nunito"/>
                <a:cs typeface="Nunito"/>
                <a:sym typeface="Nunito"/>
              </a:rPr>
              <a:t>Normalized Stocks Data</a:t>
            </a:r>
            <a:endParaRPr sz="1200"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1" name="Google Shape;331;p18"/>
          <p:cNvSpPr/>
          <p:nvPr/>
        </p:nvSpPr>
        <p:spPr>
          <a:xfrm>
            <a:off x="619500" y="3821650"/>
            <a:ext cx="8330100" cy="127719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4998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9"/>
          <p:cNvSpPr txBox="1">
            <a:spLocks noGrp="1"/>
          </p:cNvSpPr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800"/>
              <a:t>Sector – Wise Analysis</a:t>
            </a:r>
            <a:endParaRPr sz="4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Aviation Sector</a:t>
            </a:r>
            <a:endParaRPr/>
          </a:p>
        </p:txBody>
      </p:sp>
      <p:pic>
        <p:nvPicPr>
          <p:cNvPr id="342" name="Google Shape;342;p20"/>
          <p:cNvPicPr preferRelativeResize="0"/>
          <p:nvPr/>
        </p:nvPicPr>
        <p:blipFill rotWithShape="1">
          <a:blip r:embed="rId3">
            <a:alphaModFix/>
          </a:blip>
          <a:srcRect t="5747" b="13646"/>
          <a:stretch/>
        </p:blipFill>
        <p:spPr>
          <a:xfrm>
            <a:off x="4105100" y="1225563"/>
            <a:ext cx="4840026" cy="297247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0"/>
          <p:cNvSpPr txBox="1"/>
          <p:nvPr/>
        </p:nvSpPr>
        <p:spPr>
          <a:xfrm>
            <a:off x="709925" y="2259588"/>
            <a:ext cx="3260400" cy="12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527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" sz="1050">
                <a:highlight>
                  <a:srgbClr val="FFFFFF"/>
                </a:highlight>
              </a:rPr>
              <a:t>The aviation sector took a severe hit in March 2020 due to the COVID-19 pandemic, and it hasn't fully bounced back since. </a:t>
            </a:r>
            <a:endParaRPr sz="1050">
              <a:highlight>
                <a:srgbClr val="FFFFFF"/>
              </a:highlight>
            </a:endParaRPr>
          </a:p>
          <a:p>
            <a:pPr marL="457200" lvl="0" indent="-29527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" sz="1050">
                <a:highlight>
                  <a:srgbClr val="FFFFFF"/>
                </a:highlight>
              </a:rPr>
              <a:t>Despite a rising market index, this sector continues to face challenges.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4" name="Google Shape;344;p20"/>
          <p:cNvSpPr/>
          <p:nvPr/>
        </p:nvSpPr>
        <p:spPr>
          <a:xfrm>
            <a:off x="844700" y="2133100"/>
            <a:ext cx="3260400" cy="1533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8DD8D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1"/>
          <p:cNvSpPr/>
          <p:nvPr/>
        </p:nvSpPr>
        <p:spPr>
          <a:xfrm>
            <a:off x="1066400" y="1977475"/>
            <a:ext cx="2817000" cy="1983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8DD8D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4159200" cy="6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Finance Sector </a:t>
            </a:r>
            <a:endParaRPr/>
          </a:p>
        </p:txBody>
      </p:sp>
      <p:pic>
        <p:nvPicPr>
          <p:cNvPr id="351" name="Google Shape;351;p21"/>
          <p:cNvPicPr preferRelativeResize="0"/>
          <p:nvPr/>
        </p:nvPicPr>
        <p:blipFill rotWithShape="1">
          <a:blip r:embed="rId3">
            <a:alphaModFix/>
          </a:blip>
          <a:srcRect t="5440" b="13483"/>
          <a:stretch/>
        </p:blipFill>
        <p:spPr>
          <a:xfrm>
            <a:off x="3929975" y="1597875"/>
            <a:ext cx="4982899" cy="25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21"/>
          <p:cNvSpPr txBox="1"/>
          <p:nvPr/>
        </p:nvSpPr>
        <p:spPr>
          <a:xfrm>
            <a:off x="1027500" y="2088275"/>
            <a:ext cx="2746800" cy="18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527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" sz="1050"/>
              <a:t>Due to Corona Pandemic hit in March 2020 Finance sector has also faced a </a:t>
            </a:r>
            <a:r>
              <a:rPr lang="en" sz="105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major crisis</a:t>
            </a:r>
            <a:r>
              <a:rPr lang="en" sz="1050"/>
              <a:t> and the sector has recovered a bit, although majority of stocks has been hit.</a:t>
            </a:r>
            <a:endParaRPr sz="1050"/>
          </a:p>
          <a:p>
            <a:pPr marL="457200" lvl="0" indent="-29527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" sz="1050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Morgan Stanley &amp; Goldman Sachs</a:t>
            </a:r>
            <a:r>
              <a:rPr lang="en" sz="1050"/>
              <a:t> have performed well when compared to other stocks.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1053</Words>
  <Application>Microsoft Office PowerPoint</Application>
  <PresentationFormat>On-screen Show (16:9)</PresentationFormat>
  <Paragraphs>128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Maven Pro</vt:lpstr>
      <vt:lpstr>Roboto</vt:lpstr>
      <vt:lpstr>Roboto Mono</vt:lpstr>
      <vt:lpstr>Roboto Thin</vt:lpstr>
      <vt:lpstr>Roboto Medium</vt:lpstr>
      <vt:lpstr>Arial</vt:lpstr>
      <vt:lpstr>Nunito</vt:lpstr>
      <vt:lpstr>Momentum</vt:lpstr>
      <vt:lpstr>Finance &amp; Risk Analytics</vt:lpstr>
      <vt:lpstr>PowerPoint Presentation</vt:lpstr>
      <vt:lpstr>PowerPoint Presentation</vt:lpstr>
      <vt:lpstr>Insights &amp; Visualization</vt:lpstr>
      <vt:lpstr>Stocks Data Overview</vt:lpstr>
      <vt:lpstr>Stocks Visualization</vt:lpstr>
      <vt:lpstr>Sector – Wise Analysis</vt:lpstr>
      <vt:lpstr>Aviation Sector</vt:lpstr>
      <vt:lpstr>Finance Sector </vt:lpstr>
      <vt:lpstr>Technology Sector</vt:lpstr>
      <vt:lpstr>Healthcare &amp; Pharma Sector</vt:lpstr>
      <vt:lpstr>Key Findings in Stocks</vt:lpstr>
      <vt:lpstr>Top 8 Stocks with Returns more Than 80% in 5 Years</vt:lpstr>
      <vt:lpstr>Annualized Risk &amp; Annualized Return </vt:lpstr>
      <vt:lpstr>Portfolio Analysis</vt:lpstr>
      <vt:lpstr>Portfolio analysis </vt:lpstr>
      <vt:lpstr>Portfolio analysis </vt:lpstr>
      <vt:lpstr>Methodology</vt:lpstr>
      <vt:lpstr>Methodology</vt:lpstr>
      <vt:lpstr>Methodology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Finance &amp; Risk Analytics</dc:title>
  <dc:creator>Amit yadav</dc:creator>
  <cp:lastModifiedBy>Microsoft account</cp:lastModifiedBy>
  <cp:revision>3</cp:revision>
  <dcterms:modified xsi:type="dcterms:W3CDTF">2023-09-19T17:35:03Z</dcterms:modified>
</cp:coreProperties>
</file>