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83" r:id="rId14"/>
    <p:sldId id="284" r:id="rId15"/>
    <p:sldId id="285" r:id="rId16"/>
    <p:sldId id="28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8"/>
            <p14:sldId id="259"/>
            <p14:sldId id="260"/>
            <p14:sldId id="261"/>
            <p14:sldId id="262"/>
            <p14:sldId id="263"/>
            <p14:sldId id="264"/>
            <p14:sldId id="283"/>
            <p14:sldId id="284"/>
            <p14:sldId id="285"/>
            <p14:sldId id="287"/>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6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59AD9-921E-4A3E-96D4-66E70EC47B5B}" type="doc">
      <dgm:prSet loTypeId="urn:diagrams.loki3.com/VaryingWidthList" loCatId="list" qsTypeId="urn:microsoft.com/office/officeart/2005/8/quickstyle/simple1" qsCatId="simple" csTypeId="urn:microsoft.com/office/officeart/2005/8/colors/accent5_5" csCatId="accent5" phldr="1"/>
      <dgm:spPr/>
    </dgm:pt>
    <dgm:pt modelId="{6D7456B7-8B03-4567-8C6B-F72EA350D060}">
      <dgm:prSet phldrT="[Text]" custT="1">
        <dgm:style>
          <a:lnRef idx="0">
            <a:scrgbClr r="0" g="0" b="0"/>
          </a:lnRef>
          <a:fillRef idx="0">
            <a:scrgbClr r="0" g="0" b="0"/>
          </a:fillRef>
          <a:effectRef idx="0">
            <a:scrgbClr r="0" g="0" b="0"/>
          </a:effectRef>
          <a:fontRef idx="minor">
            <a:schemeClr val="accent5"/>
          </a:fontRef>
        </dgm:style>
      </dgm:prSet>
      <dgm:spPr>
        <a:noFill/>
        <a:ln>
          <a:noFill/>
        </a:ln>
      </dgm:spPr>
      <dgm:t>
        <a:bodyPr/>
        <a:lstStyle/>
        <a:p>
          <a:pPr algn="l"/>
          <a:r>
            <a:rPr lang="en-US" sz="2000" dirty="0" smtClean="0">
              <a:solidFill>
                <a:schemeClr val="accent5">
                  <a:lumMod val="75000"/>
                </a:schemeClr>
              </a:solidFill>
            </a:rPr>
            <a:t>All the ‘</a:t>
          </a:r>
          <a:r>
            <a:rPr lang="en-US" sz="2000" b="1" dirty="0" smtClean="0">
              <a:solidFill>
                <a:schemeClr val="accent5">
                  <a:lumMod val="75000"/>
                </a:schemeClr>
              </a:solidFill>
            </a:rPr>
            <a:t>Like</a:t>
          </a:r>
          <a:r>
            <a:rPr lang="en-US" sz="2000" dirty="0" smtClean="0">
              <a:solidFill>
                <a:schemeClr val="accent5">
                  <a:lumMod val="75000"/>
                </a:schemeClr>
              </a:solidFill>
            </a:rPr>
            <a:t>’ items are highly correlated among themselves.</a:t>
          </a:r>
          <a:endParaRPr lang="en-US" sz="2000" dirty="0">
            <a:solidFill>
              <a:schemeClr val="accent5">
                <a:lumMod val="75000"/>
              </a:schemeClr>
            </a:solidFill>
          </a:endParaRPr>
        </a:p>
      </dgm:t>
    </dgm:pt>
    <dgm:pt modelId="{3C6F4CEA-B014-47B5-9632-ABF3A28965A7}" type="parTrans" cxnId="{A12826CB-A562-4EF3-8C86-249E1B35C4CF}">
      <dgm:prSet/>
      <dgm:spPr/>
      <dgm:t>
        <a:bodyPr/>
        <a:lstStyle/>
        <a:p>
          <a:endParaRPr lang="en-US"/>
        </a:p>
      </dgm:t>
    </dgm:pt>
    <dgm:pt modelId="{58313B93-4019-47FF-861B-4C42A9B13C27}" type="sibTrans" cxnId="{A12826CB-A562-4EF3-8C86-249E1B35C4CF}">
      <dgm:prSet/>
      <dgm:spPr/>
      <dgm:t>
        <a:bodyPr/>
        <a:lstStyle/>
        <a:p>
          <a:endParaRPr lang="en-US"/>
        </a:p>
      </dgm:t>
    </dgm:pt>
    <dgm:pt modelId="{9C8AC542-3E5F-44CB-973B-3C28B6EF060F}" type="pres">
      <dgm:prSet presAssocID="{1E959AD9-921E-4A3E-96D4-66E70EC47B5B}" presName="Name0" presStyleCnt="0">
        <dgm:presLayoutVars>
          <dgm:resizeHandles/>
        </dgm:presLayoutVars>
      </dgm:prSet>
      <dgm:spPr/>
    </dgm:pt>
    <dgm:pt modelId="{BA641B94-62FD-4415-BA0D-B2591B5906AC}" type="pres">
      <dgm:prSet presAssocID="{6D7456B7-8B03-4567-8C6B-F72EA350D060}" presName="text" presStyleLbl="node1" presStyleIdx="0" presStyleCnt="1" custScaleX="190084" custScaleY="26478" custLinFactNeighborX="-35730" custLinFactNeighborY="6597">
        <dgm:presLayoutVars>
          <dgm:bulletEnabled val="1"/>
        </dgm:presLayoutVars>
      </dgm:prSet>
      <dgm:spPr/>
      <dgm:t>
        <a:bodyPr/>
        <a:lstStyle/>
        <a:p>
          <a:endParaRPr lang="en-US"/>
        </a:p>
      </dgm:t>
    </dgm:pt>
  </dgm:ptLst>
  <dgm:cxnLst>
    <dgm:cxn modelId="{4634E0A2-5890-47FD-B744-384EB96EA202}" type="presOf" srcId="{1E959AD9-921E-4A3E-96D4-66E70EC47B5B}" destId="{9C8AC542-3E5F-44CB-973B-3C28B6EF060F}" srcOrd="0" destOrd="0" presId="urn:diagrams.loki3.com/VaryingWidthList"/>
    <dgm:cxn modelId="{A12826CB-A562-4EF3-8C86-249E1B35C4CF}" srcId="{1E959AD9-921E-4A3E-96D4-66E70EC47B5B}" destId="{6D7456B7-8B03-4567-8C6B-F72EA350D060}" srcOrd="0" destOrd="0" parTransId="{3C6F4CEA-B014-47B5-9632-ABF3A28965A7}" sibTransId="{58313B93-4019-47FF-861B-4C42A9B13C27}"/>
    <dgm:cxn modelId="{B2AAFB9F-192F-4C7A-80A6-607E8FA51175}" type="presOf" srcId="{6D7456B7-8B03-4567-8C6B-F72EA350D060}" destId="{BA641B94-62FD-4415-BA0D-B2591B5906AC}" srcOrd="0" destOrd="0" presId="urn:diagrams.loki3.com/VaryingWidthList"/>
    <dgm:cxn modelId="{6B2932BF-6203-4748-AB26-E7D972B17112}" type="presParOf" srcId="{9C8AC542-3E5F-44CB-973B-3C28B6EF060F}" destId="{BA641B94-62FD-4415-BA0D-B2591B5906AC}"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custT="1"/>
      <dgm:spPr>
        <a:effectLst>
          <a:outerShdw blurRad="50800" dist="38100" dir="2700000" algn="tl" rotWithShape="0">
            <a:prstClr val="black">
              <a:alpha val="40000"/>
            </a:prstClr>
          </a:outerShdw>
        </a:effectLst>
      </dgm:spPr>
      <dgm:t>
        <a:bodyPr/>
        <a:lstStyle/>
        <a:p>
          <a:r>
            <a:rPr lang="en-US" sz="1600" i="1" dirty="0" smtClean="0">
              <a:solidFill>
                <a:schemeClr val="accent5">
                  <a:lumMod val="75000"/>
                </a:schemeClr>
              </a:solidFill>
            </a:rPr>
            <a:t>Fig 1.1: Correlation Heat Map</a:t>
          </a:r>
          <a:endParaRPr lang="en-US" sz="1600"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4014">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859EFE-2A83-4FC5-B28A-92A465D8D917}" type="doc">
      <dgm:prSet loTypeId="urn:microsoft.com/office/officeart/2005/8/layout/process1" loCatId="process" qsTypeId="urn:microsoft.com/office/officeart/2005/8/quickstyle/simple1" qsCatId="simple" csTypeId="urn:microsoft.com/office/officeart/2005/8/colors/accent1_1" csCatId="accent1" phldr="1"/>
      <dgm:spPr/>
    </dgm:pt>
    <dgm:pt modelId="{E474BAC0-EF5D-4D0E-B27F-E3EDB1C71190}">
      <dgm:prSet phldrT="[Text]"/>
      <dgm:spPr>
        <a:effectLst>
          <a:outerShdw blurRad="50800" dist="38100" dir="2700000" algn="tl" rotWithShape="0">
            <a:prstClr val="black">
              <a:alpha val="40000"/>
            </a:prstClr>
          </a:outerShdw>
        </a:effectLst>
      </dgm:spPr>
      <dgm:t>
        <a:bodyPr/>
        <a:lstStyle/>
        <a:p>
          <a:r>
            <a:rPr lang="en-US" i="1" dirty="0" smtClean="0">
              <a:solidFill>
                <a:schemeClr val="accent5">
                  <a:lumMod val="75000"/>
                </a:schemeClr>
              </a:solidFill>
            </a:rPr>
            <a:t>Fig 1.2 : Likes vs Likes Received </a:t>
          </a:r>
          <a:endParaRPr lang="en-US" i="1" dirty="0">
            <a:solidFill>
              <a:schemeClr val="accent5">
                <a:lumMod val="75000"/>
              </a:schemeClr>
            </a:solidFill>
          </a:endParaRPr>
        </a:p>
      </dgm:t>
    </dgm:pt>
    <dgm:pt modelId="{778A112D-5805-4662-8028-E73514A439B7}" type="parTrans" cxnId="{DDEB86A3-2EA6-4E1B-A19C-B66B5EBF2540}">
      <dgm:prSet/>
      <dgm:spPr/>
      <dgm:t>
        <a:bodyPr/>
        <a:lstStyle/>
        <a:p>
          <a:endParaRPr lang="en-US"/>
        </a:p>
      </dgm:t>
    </dgm:pt>
    <dgm:pt modelId="{B66AF9AF-2351-41ED-9737-FFF44438DA47}" type="sibTrans" cxnId="{DDEB86A3-2EA6-4E1B-A19C-B66B5EBF2540}">
      <dgm:prSet/>
      <dgm:spPr/>
      <dgm:t>
        <a:bodyPr/>
        <a:lstStyle/>
        <a:p>
          <a:endParaRPr lang="en-US"/>
        </a:p>
      </dgm:t>
    </dgm:pt>
    <dgm:pt modelId="{01C77CF8-10D8-4DF7-AFDE-F7D98EFE4599}" type="pres">
      <dgm:prSet presAssocID="{42859EFE-2A83-4FC5-B28A-92A465D8D917}" presName="Name0" presStyleCnt="0">
        <dgm:presLayoutVars>
          <dgm:dir/>
          <dgm:resizeHandles val="exact"/>
        </dgm:presLayoutVars>
      </dgm:prSet>
      <dgm:spPr/>
    </dgm:pt>
    <dgm:pt modelId="{5C881B98-685B-4003-81AA-984162159843}" type="pres">
      <dgm:prSet presAssocID="{E474BAC0-EF5D-4D0E-B27F-E3EDB1C71190}" presName="node" presStyleLbl="node1" presStyleIdx="0" presStyleCnt="1" custLinFactNeighborX="49" custLinFactNeighborY="53661">
        <dgm:presLayoutVars>
          <dgm:bulletEnabled val="1"/>
        </dgm:presLayoutVars>
      </dgm:prSet>
      <dgm:spPr/>
      <dgm:t>
        <a:bodyPr/>
        <a:lstStyle/>
        <a:p>
          <a:endParaRPr lang="en-US"/>
        </a:p>
      </dgm:t>
    </dgm:pt>
  </dgm:ptLst>
  <dgm:cxnLst>
    <dgm:cxn modelId="{593B7E45-4457-45BC-B38E-177AAA442ECF}" type="presOf" srcId="{E474BAC0-EF5D-4D0E-B27F-E3EDB1C71190}" destId="{5C881B98-685B-4003-81AA-984162159843}" srcOrd="0" destOrd="0" presId="urn:microsoft.com/office/officeart/2005/8/layout/process1"/>
    <dgm:cxn modelId="{028DC0F7-FF2B-4B3C-9371-CD06932D4FAC}" type="presOf" srcId="{42859EFE-2A83-4FC5-B28A-92A465D8D917}" destId="{01C77CF8-10D8-4DF7-AFDE-F7D98EFE4599}" srcOrd="0" destOrd="0" presId="urn:microsoft.com/office/officeart/2005/8/layout/process1"/>
    <dgm:cxn modelId="{DDEB86A3-2EA6-4E1B-A19C-B66B5EBF2540}" srcId="{42859EFE-2A83-4FC5-B28A-92A465D8D917}" destId="{E474BAC0-EF5D-4D0E-B27F-E3EDB1C71190}" srcOrd="0" destOrd="0" parTransId="{778A112D-5805-4662-8028-E73514A439B7}" sibTransId="{B66AF9AF-2351-41ED-9737-FFF44438DA47}"/>
    <dgm:cxn modelId="{4512C723-AA49-4DB9-A1EA-DD85EA8E7EF5}" type="presParOf" srcId="{01C77CF8-10D8-4DF7-AFDE-F7D98EFE4599}" destId="{5C881B98-685B-4003-81AA-984162159843}" srcOrd="0"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41B94-62FD-4415-BA0D-B2591B5906AC}">
      <dsp:nvSpPr>
        <dsp:cNvPr id="0" name=""/>
        <dsp:cNvSpPr/>
      </dsp:nvSpPr>
      <dsp:spPr>
        <a:xfrm>
          <a:off x="0" y="2349425"/>
          <a:ext cx="4020276" cy="1434754"/>
        </a:xfrm>
        <a:prstGeom prst="rect">
          <a:avLst/>
        </a:prstGeom>
        <a:noFill/>
        <a:ln>
          <a:noFill/>
        </a:ln>
        <a:effectLst/>
      </dsp:spPr>
      <dsp:style>
        <a:lnRef idx="0">
          <a:scrgbClr r="0" g="0" b="0"/>
        </a:lnRef>
        <a:fillRef idx="0">
          <a:scrgbClr r="0" g="0" b="0"/>
        </a:fillRef>
        <a:effectRef idx="0">
          <a:scrgbClr r="0" g="0" b="0"/>
        </a:effectRef>
        <a:fontRef idx="minor">
          <a:schemeClr val="accent5"/>
        </a:fontRef>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solidFill>
                <a:schemeClr val="accent5">
                  <a:lumMod val="75000"/>
                </a:schemeClr>
              </a:solidFill>
            </a:rPr>
            <a:t>All the ‘</a:t>
          </a:r>
          <a:r>
            <a:rPr lang="en-US" sz="2000" b="1" kern="1200" dirty="0" smtClean="0">
              <a:solidFill>
                <a:schemeClr val="accent5">
                  <a:lumMod val="75000"/>
                </a:schemeClr>
              </a:solidFill>
            </a:rPr>
            <a:t>Like</a:t>
          </a:r>
          <a:r>
            <a:rPr lang="en-US" sz="2000" kern="1200" dirty="0" smtClean="0">
              <a:solidFill>
                <a:schemeClr val="accent5">
                  <a:lumMod val="75000"/>
                </a:schemeClr>
              </a:solidFill>
            </a:rPr>
            <a:t>’ items are highly correlated among themselves.</a:t>
          </a:r>
          <a:endParaRPr lang="en-US" sz="2000" kern="1200" dirty="0">
            <a:solidFill>
              <a:schemeClr val="accent5">
                <a:lumMod val="75000"/>
              </a:schemeClr>
            </a:solidFill>
          </a:endParaRPr>
        </a:p>
      </dsp:txBody>
      <dsp:txXfrm>
        <a:off x="0" y="2349425"/>
        <a:ext cx="4020276" cy="14347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5921" y="0"/>
          <a:ext cx="6058024" cy="547430"/>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i="1" kern="1200" dirty="0" smtClean="0">
              <a:solidFill>
                <a:schemeClr val="accent5">
                  <a:lumMod val="75000"/>
                </a:schemeClr>
              </a:solidFill>
            </a:rPr>
            <a:t>Fig 1.1: Correlation Heat Map</a:t>
          </a:r>
          <a:endParaRPr lang="en-US" sz="1600" i="1" kern="1200" dirty="0">
            <a:solidFill>
              <a:schemeClr val="accent5">
                <a:lumMod val="75000"/>
              </a:schemeClr>
            </a:solidFill>
          </a:endParaRPr>
        </a:p>
      </dsp:txBody>
      <dsp:txXfrm>
        <a:off x="21955" y="16034"/>
        <a:ext cx="6025956" cy="515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81B98-685B-4003-81AA-984162159843}">
      <dsp:nvSpPr>
        <dsp:cNvPr id="0" name=""/>
        <dsp:cNvSpPr/>
      </dsp:nvSpPr>
      <dsp:spPr>
        <a:xfrm>
          <a:off x="2130" y="0"/>
          <a:ext cx="2179189" cy="49329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1.2 : Likes vs Likes Received </a:t>
          </a:r>
          <a:endParaRPr lang="en-US" sz="1200" i="1" kern="1200" dirty="0">
            <a:solidFill>
              <a:schemeClr val="accent5">
                <a:lumMod val="75000"/>
              </a:schemeClr>
            </a:solidFill>
          </a:endParaRPr>
        </a:p>
      </dsp:txBody>
      <dsp:txXfrm>
        <a:off x="16578" y="14448"/>
        <a:ext cx="2150293" cy="464399"/>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9/20/2019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linkedin.com/in/amityadav1415"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8.png"/><Relationship Id="rId7" Type="http://schemas.openxmlformats.org/officeDocument/2006/relationships/diagramQuickStyle" Target="../diagrams/quickStyle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5237747" y="1643814"/>
            <a:ext cx="9144000" cy="1790700"/>
          </a:xfrm>
          <a:ln>
            <a:noFill/>
          </a:ln>
          <a:effectLst>
            <a:outerShdw blurRad="149987" dist="250190" dir="8460000" algn="ctr">
              <a:srgbClr val="000000">
                <a:alpha val="28000"/>
              </a:srgbClr>
            </a:outerShdw>
            <a:reflection blurRad="6350" stA="50000" endA="300" endPos="90000" dist="50800" dir="5400000" sy="-100000" algn="bl" rotWithShape="0"/>
          </a:effectLst>
          <a:scene3d>
            <a:camera prst="perspectiveRelaxedModerately"/>
            <a:lightRig rig="contrasting" dir="t">
              <a:rot lat="0" lon="0" rev="1500000"/>
            </a:lightRig>
          </a:scene3d>
          <a:sp3d prstMaterial="metal">
            <a:bevelT w="88900" h="88900"/>
          </a:sp3d>
        </p:spPr>
        <p:txBody>
          <a:bodyPr/>
          <a:lstStyle/>
          <a:p>
            <a:r>
              <a:rPr lang="en-US" sz="6000" b="1" dirty="0" smtClean="0">
                <a:solidFill>
                  <a:schemeClr val="accent5">
                    <a:lumMod val="75000"/>
                  </a:schemeClr>
                </a:solidFill>
              </a:rPr>
              <a:t>EDA-</a:t>
            </a:r>
            <a:r>
              <a:rPr lang="en-US" b="1" dirty="0" smtClean="0">
                <a:solidFill>
                  <a:schemeClr val="accent5">
                    <a:lumMod val="75000"/>
                  </a:schemeClr>
                </a:solidFill>
              </a:rPr>
              <a:t> </a:t>
            </a:r>
            <a:r>
              <a:rPr lang="en-US" sz="6000" b="1" dirty="0" smtClean="0">
                <a:solidFill>
                  <a:schemeClr val="accent5">
                    <a:lumMod val="75000"/>
                  </a:schemeClr>
                </a:solidFill>
              </a:rPr>
              <a:t>Facebook</a:t>
            </a:r>
            <a:endParaRPr lang="en-US" sz="6000" b="1" dirty="0">
              <a:solidFill>
                <a:schemeClr val="accent5">
                  <a:lumMod val="75000"/>
                </a:schemeClr>
              </a:solidFill>
            </a:endParaRPr>
          </a:p>
        </p:txBody>
      </p:sp>
      <p:sp>
        <p:nvSpPr>
          <p:cNvPr id="4" name="Subtitle 2">
            <a:hlinkClick r:id="rId2"/>
            <a:extLst>
              <a:ext uri="{FF2B5EF4-FFF2-40B4-BE49-F238E27FC236}">
                <a16:creationId xmlns:a16="http://schemas.microsoft.com/office/drawing/2014/main" id="{0FE0F52F-ADF1-4011-A51B-92383D0AB7F8}"/>
              </a:ext>
            </a:extLst>
          </p:cNvPr>
          <p:cNvSpPr txBox="1">
            <a:spLocks/>
          </p:cNvSpPr>
          <p:nvPr/>
        </p:nvSpPr>
        <p:spPr>
          <a:xfrm>
            <a:off x="6715099" y="4884762"/>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000" b="1" u="sng" dirty="0" smtClean="0">
                <a:solidFill>
                  <a:schemeClr val="accent5">
                    <a:lumMod val="75000"/>
                  </a:schemeClr>
                </a:solidFill>
              </a:rPr>
              <a:t>Amit Yadav</a:t>
            </a:r>
          </a:p>
          <a:p>
            <a:pPr algn="ctr"/>
            <a:r>
              <a:rPr lang="en-US" sz="2000" b="1" u="sng" dirty="0" smtClean="0">
                <a:solidFill>
                  <a:schemeClr val="accent5">
                    <a:lumMod val="75000"/>
                  </a:schemeClr>
                </a:solidFill>
              </a:rPr>
              <a:t>GCD-INSAID</a:t>
            </a:r>
          </a:p>
          <a:p>
            <a:pPr algn="ctr"/>
            <a:r>
              <a:rPr lang="en-US" sz="1600" b="1" i="1" u="sng" dirty="0" smtClean="0">
                <a:solidFill>
                  <a:schemeClr val="tx1"/>
                </a:solidFill>
                <a:hlinkClick r:id="rId2"/>
              </a:rPr>
              <a:t>Linkedin</a:t>
            </a:r>
            <a:r>
              <a:rPr lang="en-US" sz="1600" u="sng" dirty="0" smtClean="0">
                <a:solidFill>
                  <a:schemeClr val="tx1"/>
                </a:solidFill>
              </a:rPr>
              <a:t> </a:t>
            </a:r>
          </a:p>
          <a:p>
            <a:pPr algn="ctr"/>
            <a:endParaRPr lang="en-US" sz="2000"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66" y="1643814"/>
            <a:ext cx="3201533" cy="3201533"/>
          </a:xfrm>
          <a:prstGeom prst="rect">
            <a:avLst/>
          </a:prstGeom>
        </p:spPr>
      </p:pic>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Tenure/ Friend Count/ Likes/ Likes Received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943601" y="5324688"/>
            <a:ext cx="5643966"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1.13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5" y="1867728"/>
            <a:ext cx="5561945" cy="4247317"/>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age users </a:t>
            </a:r>
            <a:r>
              <a:rPr lang="en-US" sz="1600" dirty="0">
                <a:solidFill>
                  <a:schemeClr val="accent5">
                    <a:lumMod val="75000"/>
                  </a:schemeClr>
                </a:solidFill>
                <a:latin typeface="Segoe UI (Body)"/>
              </a:rPr>
              <a:t>have more tenure at </a:t>
            </a:r>
            <a:r>
              <a:rPr lang="en-US" sz="1600" dirty="0" smtClean="0">
                <a:solidFill>
                  <a:schemeClr val="accent5">
                    <a:lumMod val="75000"/>
                  </a:schemeClr>
                </a:solidFill>
                <a:latin typeface="Segoe UI (Body)"/>
              </a:rPr>
              <a:t>Facebook.</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More </a:t>
            </a:r>
            <a:r>
              <a:rPr lang="en-US" sz="1600" dirty="0">
                <a:solidFill>
                  <a:schemeClr val="accent5">
                    <a:lumMod val="75000"/>
                  </a:schemeClr>
                </a:solidFill>
                <a:latin typeface="Segoe UI (Body)"/>
              </a:rPr>
              <a:t>the Friend Count the users have, more the likes hits by </a:t>
            </a:r>
            <a:r>
              <a:rPr lang="en-US" sz="1600" dirty="0" smtClean="0">
                <a:solidFill>
                  <a:schemeClr val="accent5">
                    <a:lumMod val="75000"/>
                  </a:schemeClr>
                </a:solidFill>
                <a:latin typeface="Segoe UI (Body)"/>
              </a:rPr>
              <a:t>those users on their friends posts.</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Young </a:t>
            </a:r>
            <a:r>
              <a:rPr lang="en-US" sz="1600" dirty="0">
                <a:solidFill>
                  <a:schemeClr val="accent5">
                    <a:lumMod val="75000"/>
                  </a:schemeClr>
                </a:solidFill>
                <a:latin typeface="Segoe UI (Body)"/>
              </a:rPr>
              <a:t>age Group users get more likes</a:t>
            </a:r>
            <a:r>
              <a:rPr lang="en-US" sz="1600" dirty="0" smtClean="0">
                <a:solidFill>
                  <a:schemeClr val="accent5">
                    <a:lumMod val="75000"/>
                  </a:schemeClr>
                </a:solidFill>
                <a:latin typeface="Segoe UI (Body)"/>
              </a:rPr>
              <a:t>.</a:t>
            </a:r>
          </a:p>
          <a:p>
            <a:pPr marL="285750" indent="-285750">
              <a:buFont typeface="Arial" panose="020B0604020202020204" pitchFamily="34" charset="0"/>
              <a:buChar char="•"/>
            </a:pPr>
            <a:endParaRPr lang="en-US" sz="1600" dirty="0">
              <a:solidFill>
                <a:schemeClr val="accent5">
                  <a:lumMod val="75000"/>
                </a:schemeClr>
              </a:solidFill>
              <a:latin typeface="Segoe UI (Body)"/>
            </a:endParaRPr>
          </a:p>
          <a:p>
            <a:pPr marL="285750" indent="-285750">
              <a:buFont typeface="Arial" panose="020B0604020202020204" pitchFamily="34" charset="0"/>
              <a:buChar char="•"/>
            </a:pPr>
            <a:r>
              <a:rPr lang="en-US" sz="1600" dirty="0" smtClean="0">
                <a:solidFill>
                  <a:schemeClr val="accent5">
                    <a:lumMod val="75000"/>
                  </a:schemeClr>
                </a:solidFill>
                <a:latin typeface="Segoe UI (Body)"/>
              </a:rPr>
              <a:t>Old </a:t>
            </a:r>
            <a:r>
              <a:rPr lang="en-US" sz="1600" dirty="0">
                <a:solidFill>
                  <a:schemeClr val="accent5">
                    <a:lumMod val="75000"/>
                  </a:schemeClr>
                </a:solidFill>
                <a:latin typeface="Segoe UI (Body)"/>
              </a:rPr>
              <a:t>Age Group users hits </a:t>
            </a:r>
            <a:r>
              <a:rPr lang="en-US" sz="1600" dirty="0" smtClean="0">
                <a:solidFill>
                  <a:schemeClr val="accent5">
                    <a:lumMod val="75000"/>
                  </a:schemeClr>
                </a:solidFill>
                <a:latin typeface="Segoe UI (Body)"/>
              </a:rPr>
              <a:t>more likes</a:t>
            </a:r>
            <a:r>
              <a:rPr lang="en-US" sz="1600" dirty="0">
                <a:solidFill>
                  <a:schemeClr val="accent5">
                    <a:lumMod val="75000"/>
                  </a:schemeClr>
                </a:solidFill>
                <a:latin typeface="Segoe UI (Body)"/>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5943601" y="1239482"/>
            <a:ext cx="5815263" cy="3868227"/>
          </a:xfrm>
          <a:prstGeom prst="rect">
            <a:avLst/>
          </a:prstGeom>
        </p:spPr>
      </p:pic>
    </p:spTree>
    <p:extLst>
      <p:ext uri="{BB962C8B-B14F-4D97-AF65-F5344CB8AC3E}">
        <p14:creationId xmlns:p14="http://schemas.microsoft.com/office/powerpoint/2010/main" val="3631597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Gender vs Tenure Likes/ Likes Received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799222" y="5300625"/>
            <a:ext cx="5931567"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1.14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Tenure vs Likes/ Likes Received vs Friend Count</a:t>
              </a:r>
              <a:endParaRPr lang="en-US" sz="1200" i="1" dirty="0">
                <a:solidFill>
                  <a:schemeClr val="accent5">
                    <a:lumMod val="75000"/>
                  </a:schemeClr>
                </a:solidFill>
              </a:endParaRPr>
            </a:p>
          </p:txBody>
        </p:sp>
      </p:grpSp>
      <p:sp>
        <p:nvSpPr>
          <p:cNvPr id="29" name="Rectangle 28"/>
          <p:cNvSpPr/>
          <p:nvPr/>
        </p:nvSpPr>
        <p:spPr>
          <a:xfrm>
            <a:off x="534056" y="1294084"/>
            <a:ext cx="4985359" cy="5262979"/>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a:solidFill>
                  <a:schemeClr val="accent5">
                    <a:lumMod val="75000"/>
                  </a:schemeClr>
                </a:solidFill>
              </a:rPr>
              <a:t>Female </a:t>
            </a:r>
            <a:r>
              <a:rPr lang="en-US" sz="1400" dirty="0" smtClean="0">
                <a:solidFill>
                  <a:schemeClr val="accent5">
                    <a:lumMod val="75000"/>
                  </a:schemeClr>
                </a:solidFill>
              </a:rPr>
              <a:t>users across </a:t>
            </a:r>
            <a:r>
              <a:rPr lang="en-US" sz="1400" dirty="0">
                <a:solidFill>
                  <a:schemeClr val="accent5">
                    <a:lumMod val="75000"/>
                  </a:schemeClr>
                </a:solidFill>
              </a:rPr>
              <a:t>age-groups have more tenure compared to the males from that age group</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of tenure between males and females across </a:t>
            </a:r>
            <a:r>
              <a:rPr lang="en-US" sz="1400" dirty="0" smtClean="0">
                <a:solidFill>
                  <a:schemeClr val="accent5">
                    <a:lumMod val="75000"/>
                  </a:schemeClr>
                </a:solidFill>
              </a:rPr>
              <a:t>age-groups </a:t>
            </a:r>
            <a:r>
              <a:rPr lang="en-US" sz="1400" dirty="0">
                <a:solidFill>
                  <a:schemeClr val="accent5">
                    <a:lumMod val="75000"/>
                  </a:schemeClr>
                </a:solidFill>
              </a:rPr>
              <a:t>is as high as 200% till the age group of 21. </a:t>
            </a:r>
            <a:r>
              <a:rPr lang="en-US" sz="1400" dirty="0" smtClean="0">
                <a:solidFill>
                  <a:schemeClr val="accent5">
                    <a:lumMod val="75000"/>
                  </a:schemeClr>
                </a:solidFill>
              </a:rPr>
              <a:t>Hence </a:t>
            </a:r>
            <a:r>
              <a:rPr lang="en-US" sz="1400" dirty="0">
                <a:solidFill>
                  <a:schemeClr val="accent5">
                    <a:lumMod val="75000"/>
                  </a:schemeClr>
                </a:solidFill>
              </a:rPr>
              <a:t>till the age </a:t>
            </a:r>
            <a:r>
              <a:rPr lang="en-US" sz="1400" dirty="0" smtClean="0">
                <a:solidFill>
                  <a:schemeClr val="accent5">
                    <a:lumMod val="75000"/>
                  </a:schemeClr>
                </a:solidFill>
              </a:rPr>
              <a:t>of 21,for every </a:t>
            </a:r>
            <a:r>
              <a:rPr lang="en-US" sz="1400" dirty="0">
                <a:solidFill>
                  <a:schemeClr val="accent5">
                    <a:lumMod val="75000"/>
                  </a:schemeClr>
                </a:solidFill>
              </a:rPr>
              <a:t>2 </a:t>
            </a:r>
            <a:r>
              <a:rPr lang="en-US" sz="1400" dirty="0" smtClean="0">
                <a:solidFill>
                  <a:schemeClr val="accent5">
                    <a:lumMod val="75000"/>
                  </a:schemeClr>
                </a:solidFill>
              </a:rPr>
              <a:t>females users </a:t>
            </a:r>
            <a:r>
              <a:rPr lang="en-US" sz="1400" dirty="0">
                <a:solidFill>
                  <a:schemeClr val="accent5">
                    <a:lumMod val="75000"/>
                  </a:schemeClr>
                </a:solidFill>
              </a:rPr>
              <a:t>joining </a:t>
            </a:r>
            <a:r>
              <a:rPr lang="en-US" sz="1400" dirty="0" smtClean="0">
                <a:solidFill>
                  <a:schemeClr val="accent5">
                    <a:lumMod val="75000"/>
                  </a:schemeClr>
                </a:solidFill>
              </a:rPr>
              <a:t>Facebook, </a:t>
            </a:r>
            <a:r>
              <a:rPr lang="en-US" sz="1400" dirty="0">
                <a:solidFill>
                  <a:schemeClr val="accent5">
                    <a:lumMod val="75000"/>
                  </a:schemeClr>
                </a:solidFill>
              </a:rPr>
              <a:t>1</a:t>
            </a:r>
            <a:r>
              <a:rPr lang="en-US" sz="1400" dirty="0" smtClean="0">
                <a:solidFill>
                  <a:schemeClr val="accent5">
                    <a:lumMod val="75000"/>
                  </a:schemeClr>
                </a:solidFill>
              </a:rPr>
              <a:t> </a:t>
            </a:r>
            <a:r>
              <a:rPr lang="en-US" sz="1400" dirty="0">
                <a:solidFill>
                  <a:schemeClr val="accent5">
                    <a:lumMod val="75000"/>
                  </a:schemeClr>
                </a:solidFill>
              </a:rPr>
              <a:t>male </a:t>
            </a:r>
            <a:r>
              <a:rPr lang="en-US" sz="1400" dirty="0" smtClean="0">
                <a:solidFill>
                  <a:schemeClr val="accent5">
                    <a:lumMod val="75000"/>
                  </a:schemeClr>
                </a:solidFill>
              </a:rPr>
              <a:t>user joins </a:t>
            </a:r>
            <a:r>
              <a:rPr lang="en-US" sz="1400" dirty="0">
                <a:solidFill>
                  <a:schemeClr val="accent5">
                    <a:lumMod val="75000"/>
                  </a:schemeClr>
                </a:solidFill>
              </a:rPr>
              <a:t>F</a:t>
            </a:r>
            <a:r>
              <a:rPr lang="en-US" sz="1400" dirty="0" smtClean="0">
                <a:solidFill>
                  <a:schemeClr val="accent5">
                    <a:lumMod val="75000"/>
                  </a:schemeClr>
                </a:solidFill>
              </a:rPr>
              <a:t>acebook.</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For </a:t>
            </a:r>
            <a:r>
              <a:rPr lang="en-US" sz="1400" dirty="0">
                <a:solidFill>
                  <a:schemeClr val="accent5">
                    <a:lumMod val="75000"/>
                  </a:schemeClr>
                </a:solidFill>
              </a:rPr>
              <a:t>each age group the likes </a:t>
            </a:r>
            <a:r>
              <a:rPr lang="en-US" sz="1400" dirty="0" smtClean="0">
                <a:solidFill>
                  <a:schemeClr val="accent5">
                    <a:lumMod val="75000"/>
                  </a:schemeClr>
                </a:solidFill>
              </a:rPr>
              <a:t>received </a:t>
            </a:r>
            <a:r>
              <a:rPr lang="en-US" sz="1400" dirty="0">
                <a:solidFill>
                  <a:schemeClr val="accent5">
                    <a:lumMod val="75000"/>
                  </a:schemeClr>
                </a:solidFill>
              </a:rPr>
              <a:t>and the likes are more for females compared to the males</a:t>
            </a:r>
            <a:r>
              <a:rPr lang="en-US" sz="1400" dirty="0" smtClean="0">
                <a:solidFill>
                  <a:schemeClr val="accent5">
                    <a:lumMod val="75000"/>
                  </a:schemeClr>
                </a:solidFill>
              </a:rPr>
              <a:t>.</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The </a:t>
            </a:r>
            <a:r>
              <a:rPr lang="en-US" sz="1400" dirty="0">
                <a:solidFill>
                  <a:schemeClr val="accent5">
                    <a:lumMod val="75000"/>
                  </a:schemeClr>
                </a:solidFill>
              </a:rPr>
              <a:t>ratio between male &amp; female likes/likes received is almost 180 % in the younger age groups however it gradually decreases to 105%.</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5468743" y="1294084"/>
            <a:ext cx="6479841" cy="3817522"/>
          </a:xfrm>
          <a:prstGeom prst="rect">
            <a:avLst/>
          </a:prstGeom>
        </p:spPr>
      </p:pic>
    </p:spTree>
    <p:extLst>
      <p:ext uri="{BB962C8B-B14F-4D97-AF65-F5344CB8AC3E}">
        <p14:creationId xmlns:p14="http://schemas.microsoft.com/office/powerpoint/2010/main" val="4173941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Conclusion </a:t>
            </a:r>
            <a:endParaRPr lang="en-US" b="1"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04434" y="1320578"/>
            <a:ext cx="10983132" cy="6894195"/>
          </a:xfrm>
          <a:prstGeom prst="rect">
            <a:avLst/>
          </a:prstGeom>
        </p:spPr>
        <p:txBody>
          <a:bodyPr wrap="square">
            <a:spAutoFit/>
          </a:bodyPr>
          <a:lstStyle/>
          <a:p>
            <a:pPr marL="285750" lvl="0" indent="-285750">
              <a:buFont typeface="Arial" panose="020B0604020202020204" pitchFamily="34" charset="0"/>
              <a:buChar char="•"/>
            </a:pPr>
            <a:r>
              <a:rPr lang="en-US" sz="1600" dirty="0">
                <a:solidFill>
                  <a:schemeClr val="accent5">
                    <a:lumMod val="50000"/>
                  </a:schemeClr>
                </a:solidFill>
              </a:rPr>
              <a:t>Female users are more active on Facebook than male users</a:t>
            </a:r>
            <a:r>
              <a:rPr lang="en-US" sz="1600" dirty="0" smtClean="0">
                <a:solidFill>
                  <a:schemeClr val="accent5">
                    <a:lumMod val="50000"/>
                  </a:schemeClr>
                </a:solidFill>
              </a:rPr>
              <a:t>. They have a clear edge over males in hitting likes on user’s posts.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Male Users from the age range 22-49 are least active on Facebook. This age group represents a major chunk of working professionals </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Majority of the Facebook users are from the age group 16-24. Major chunk of these users are females.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Female users have high friend count, high likes , high likes received and high tenure as compared to the same age group males.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Liked users on Facebook are the female users of the age range 14-24.</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Almost all students/ working professionals use Mobile to access </a:t>
            </a:r>
            <a:r>
              <a:rPr lang="en-US" sz="1600" dirty="0">
                <a:solidFill>
                  <a:schemeClr val="accent5">
                    <a:lumMod val="50000"/>
                  </a:schemeClr>
                </a:solidFill>
              </a:rPr>
              <a:t>F</a:t>
            </a:r>
            <a:r>
              <a:rPr lang="en-US" sz="1600" dirty="0" smtClean="0">
                <a:solidFill>
                  <a:schemeClr val="accent5">
                    <a:lumMod val="50000"/>
                  </a:schemeClr>
                </a:solidFill>
              </a:rPr>
              <a:t>acebook. Most of them use Facebook in their free time as rest of the time they are busy with work/studies. </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Friendship Initiated and Friend request received are evenly distributed across all age groups.</a:t>
            </a:r>
          </a:p>
          <a:p>
            <a:pPr marL="285750" lvl="0" indent="-285750">
              <a:buFont typeface="Arial" panose="020B0604020202020204" pitchFamily="34" charset="0"/>
              <a:buChar char="•"/>
            </a:pPr>
            <a:r>
              <a:rPr lang="en-US" sz="1600" dirty="0" smtClean="0">
                <a:solidFill>
                  <a:schemeClr val="accent5">
                    <a:lumMod val="50000"/>
                  </a:schemeClr>
                </a:solidFill>
              </a:rPr>
              <a:t>Friend Count is directly proportional to Likes: High Correlation.</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latin typeface="Segoe UI (Body)"/>
              </a:rPr>
              <a:t>Young </a:t>
            </a:r>
            <a:r>
              <a:rPr lang="en-US" sz="1600" dirty="0">
                <a:solidFill>
                  <a:schemeClr val="accent5">
                    <a:lumMod val="50000"/>
                  </a:schemeClr>
                </a:solidFill>
                <a:latin typeface="Segoe UI (Body)"/>
              </a:rPr>
              <a:t>age Group users get more likes.</a:t>
            </a:r>
          </a:p>
          <a:p>
            <a:pPr marL="285750" indent="-285750">
              <a:buFont typeface="Arial" panose="020B0604020202020204" pitchFamily="34" charset="0"/>
              <a:buChar char="•"/>
            </a:pPr>
            <a:r>
              <a:rPr lang="en-US" sz="1600" dirty="0" smtClean="0">
                <a:solidFill>
                  <a:schemeClr val="accent5">
                    <a:lumMod val="50000"/>
                  </a:schemeClr>
                </a:solidFill>
                <a:latin typeface="Segoe UI (Body)"/>
              </a:rPr>
              <a:t>Old </a:t>
            </a:r>
            <a:r>
              <a:rPr lang="en-US" sz="1600" dirty="0">
                <a:solidFill>
                  <a:schemeClr val="accent5">
                    <a:lumMod val="50000"/>
                  </a:schemeClr>
                </a:solidFill>
                <a:latin typeface="Segoe UI (Body)"/>
              </a:rPr>
              <a:t>Age Group users hits more likes</a:t>
            </a:r>
            <a:r>
              <a:rPr lang="en-US" sz="1600" dirty="0" smtClean="0">
                <a:solidFill>
                  <a:schemeClr val="accent5">
                    <a:lumMod val="50000"/>
                  </a:schemeClr>
                </a:solidFill>
                <a:latin typeface="Segoe UI (Body)"/>
              </a:rPr>
              <a:t>. They also have more tenure as compared to other age group users.</a:t>
            </a:r>
            <a:endParaRPr lang="en-US" sz="1600" dirty="0">
              <a:solidFill>
                <a:schemeClr val="accent5">
                  <a:lumMod val="50000"/>
                </a:schemeClr>
              </a:solidFill>
              <a:latin typeface="Segoe UI (Body)"/>
            </a:endParaRPr>
          </a:p>
          <a:p>
            <a:pPr marL="285750" lvl="0" indent="-285750">
              <a:buFont typeface="Arial" panose="020B0604020202020204" pitchFamily="34" charset="0"/>
              <a:buChar char="•"/>
            </a:pPr>
            <a:endParaRPr lang="en-US" sz="1600" dirty="0" smtClean="0"/>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984660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smtClean="0">
                <a:ln w="0"/>
                <a:solidFill>
                  <a:schemeClr val="tx1"/>
                </a:solidFill>
                <a:effectLst>
                  <a:outerShdw blurRad="38100" dist="19050" dir="2700000" algn="tl" rotWithShape="0">
                    <a:schemeClr val="dk1">
                      <a:alpha val="40000"/>
                    </a:schemeClr>
                  </a:outerShdw>
                </a:effectLst>
                <a:latin typeface="+mn-lt"/>
                <a:ea typeface="+mn-ea"/>
                <a:cs typeface="+mn-cs"/>
              </a:rPr>
              <a:t>Actionable Insights</a:t>
            </a:r>
            <a:endParaRPr lang="en-US" b="1" dirty="0">
              <a:ln w="0"/>
              <a:solidFill>
                <a:schemeClr val="tx1"/>
              </a:solidFill>
              <a:effectLst>
                <a:outerShdw blurRad="38100" dist="19050" dir="2700000" algn="tl" rotWithShape="0">
                  <a:schemeClr val="dk1">
                    <a:alpha val="40000"/>
                  </a:schemeClr>
                </a:outerShdw>
              </a:effectLst>
              <a:latin typeface="+mn-lt"/>
              <a:ea typeface="+mn-ea"/>
              <a:cs typeface="+mn-cs"/>
            </a:endParaRPr>
          </a:p>
        </p:txBody>
      </p:sp>
      <p:sp>
        <p:nvSpPr>
          <p:cNvPr id="5" name="Rectangle 4"/>
          <p:cNvSpPr/>
          <p:nvPr/>
        </p:nvSpPr>
        <p:spPr>
          <a:xfrm>
            <a:off x="604434" y="1320578"/>
            <a:ext cx="10983132" cy="5416868"/>
          </a:xfrm>
          <a:prstGeom prst="rect">
            <a:avLst/>
          </a:prstGeom>
        </p:spPr>
        <p:txBody>
          <a:bodyPr wrap="square">
            <a:spAutoFit/>
          </a:bodyPr>
          <a:lstStyle/>
          <a:p>
            <a:pPr marL="285750" lvl="0" indent="-285750">
              <a:buFont typeface="Arial" panose="020B0604020202020204" pitchFamily="34" charset="0"/>
              <a:buChar char="•"/>
            </a:pPr>
            <a:r>
              <a:rPr lang="en-US" sz="1600" dirty="0" smtClean="0">
                <a:solidFill>
                  <a:schemeClr val="accent5">
                    <a:lumMod val="50000"/>
                  </a:schemeClr>
                </a:solidFill>
              </a:rPr>
              <a:t>Facebook can initiate some added services keeping in mind the users from age group 22-49 which will result in increasing the use time for these users.</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Facebook can take some initiative to target the males from younger age group &lt;21 years. The user count in this age range are very high for females and there is scope for Facebook to get the male users join Facebook to increase the graph of their overall user count.</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Most popular users on </a:t>
            </a:r>
            <a:r>
              <a:rPr lang="en-US" sz="1600" dirty="0">
                <a:solidFill>
                  <a:schemeClr val="accent5">
                    <a:lumMod val="50000"/>
                  </a:schemeClr>
                </a:solidFill>
              </a:rPr>
              <a:t>F</a:t>
            </a:r>
            <a:r>
              <a:rPr lang="en-US" sz="1600" dirty="0" smtClean="0">
                <a:solidFill>
                  <a:schemeClr val="accent5">
                    <a:lumMod val="50000"/>
                  </a:schemeClr>
                </a:solidFill>
              </a:rPr>
              <a:t>acebook are females from age range 14-24. Facebook can plan to introduce more services targeting these users to increase their revenue further.</a:t>
            </a:r>
          </a:p>
          <a:p>
            <a:pPr marL="285750" lvl="0" indent="-285750">
              <a:buFont typeface="Arial" panose="020B0604020202020204" pitchFamily="34" charset="0"/>
              <a:buChar char="•"/>
            </a:pPr>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Old Age group users spend most time on Facebook compared to other users. As most old age people are retired and spend good amount of their time reading newspapers. Facebook can plan to introduce a news section to engage these users more to Facebook and target more users from this age group to join Facebook.</a:t>
            </a:r>
          </a:p>
          <a:p>
            <a:pPr lvl="0"/>
            <a:endParaRPr lang="en-US" sz="1600" dirty="0" smtClean="0">
              <a:solidFill>
                <a:schemeClr val="accent5">
                  <a:lumMod val="50000"/>
                </a:schemeClr>
              </a:solidFill>
            </a:endParaRPr>
          </a:p>
          <a:p>
            <a:pPr marL="285750" lvl="0" indent="-285750">
              <a:buFont typeface="Arial" panose="020B0604020202020204" pitchFamily="34" charset="0"/>
              <a:buChar char="•"/>
            </a:pPr>
            <a:r>
              <a:rPr lang="en-US" sz="1600" dirty="0" smtClean="0">
                <a:solidFill>
                  <a:schemeClr val="accent5">
                    <a:lumMod val="50000"/>
                  </a:schemeClr>
                </a:solidFill>
              </a:rPr>
              <a:t>As most of the Facebook users are students, Facebook can plan to introduce some educational content to get more use time from this group of users. In turn Facebook will gain on its revenue.</a:t>
            </a:r>
          </a:p>
          <a:p>
            <a:pPr lvl="0"/>
            <a:endParaRPr lang="en-US" dirty="0" smtClean="0"/>
          </a:p>
          <a:p>
            <a:pPr lvl="0"/>
            <a:endParaRPr lang="en-US" dirty="0" smtClean="0"/>
          </a:p>
          <a:p>
            <a:pPr lvl="0"/>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173050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93" y="1698678"/>
            <a:ext cx="7564354" cy="4251689"/>
          </a:xfrm>
          <a:prstGeom prst="rect">
            <a:avLst/>
          </a:prstGeom>
          <a:effectLst>
            <a:outerShdw blurRad="50800" dist="38100" dir="8100000" algn="tr" rotWithShape="0">
              <a:prstClr val="black">
                <a:alpha val="40000"/>
              </a:prstClr>
            </a:outerShdw>
          </a:effectLst>
          <a:scene3d>
            <a:camera prst="orthographicFront"/>
            <a:lightRig rig="threePt" dir="t"/>
          </a:scene3d>
          <a:sp3d>
            <a:bevelT w="139700" h="139700" prst="divot"/>
          </a:sp3d>
        </p:spPr>
      </p:pic>
    </p:spTree>
    <p:extLst>
      <p:ext uri="{BB962C8B-B14F-4D97-AF65-F5344CB8AC3E}">
        <p14:creationId xmlns:p14="http://schemas.microsoft.com/office/powerpoint/2010/main" val="266887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8628"/>
            <a:ext cx="10983132" cy="562025"/>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Contents</a:t>
            </a:r>
            <a:endParaRPr lang="en-US" b="1" dirty="0"/>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4" name="Rectangle 3"/>
          <p:cNvSpPr/>
          <p:nvPr/>
        </p:nvSpPr>
        <p:spPr>
          <a:xfrm>
            <a:off x="2096031" y="1410355"/>
            <a:ext cx="8550610" cy="5447645"/>
          </a:xfrm>
          <a:prstGeom prst="rect">
            <a:avLst/>
          </a:prstGeom>
        </p:spPr>
        <p:txBody>
          <a:bodyPr wrap="none">
            <a:spAutoFit/>
          </a:bodyPr>
          <a:lstStyle/>
          <a:p>
            <a:pPr marL="285750" indent="-285750">
              <a:buFont typeface="Wingdings" panose="05000000000000000000" pitchFamily="2" charset="2"/>
              <a:buChar char="v"/>
            </a:pPr>
            <a:r>
              <a:rPr lang="en-US" dirty="0">
                <a:solidFill>
                  <a:schemeClr val="accent5">
                    <a:lumMod val="50000"/>
                  </a:schemeClr>
                </a:solidFill>
              </a:rPr>
              <a:t>Facebook Data Correlation: At a </a:t>
            </a:r>
            <a:r>
              <a:rPr lang="en-US" dirty="0" smtClean="0">
                <a:solidFill>
                  <a:schemeClr val="accent5">
                    <a:lumMod val="50000"/>
                  </a:schemeClr>
                </a:solidFill>
              </a:rPr>
              <a:t>Glance</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smtClean="0">
                <a:solidFill>
                  <a:schemeClr val="accent5">
                    <a:lumMod val="50000"/>
                  </a:schemeClr>
                </a:solidFill>
              </a:rPr>
              <a:t>Data </a:t>
            </a:r>
            <a:r>
              <a:rPr lang="en-US" dirty="0">
                <a:solidFill>
                  <a:schemeClr val="accent5">
                    <a:lumMod val="50000"/>
                  </a:schemeClr>
                </a:solidFill>
              </a:rPr>
              <a:t>Correlation: Likes/Likes Received/ Likes Across </a:t>
            </a:r>
            <a:r>
              <a:rPr lang="en-US" dirty="0" smtClean="0">
                <a:solidFill>
                  <a:schemeClr val="accent5">
                    <a:lumMod val="50000"/>
                  </a:schemeClr>
                </a:solidFill>
              </a:rPr>
              <a:t>Platforms</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Likes vs Mobile Likes </a:t>
            </a:r>
            <a:r>
              <a:rPr lang="en-US" sz="2400" dirty="0">
                <a:solidFill>
                  <a:schemeClr val="accent5">
                    <a:lumMod val="50000"/>
                  </a:schemeClr>
                </a:solidFill>
              </a:rPr>
              <a:t>: </a:t>
            </a:r>
            <a:r>
              <a:rPr lang="en-US" dirty="0">
                <a:solidFill>
                  <a:schemeClr val="accent5">
                    <a:lumMod val="50000"/>
                  </a:schemeClr>
                </a:solidFill>
              </a:rPr>
              <a:t>Comparison across Age Group,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Likes Received vs Mobile Likes Received: Comparison across Age Group,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Comparison </a:t>
            </a:r>
            <a:r>
              <a:rPr lang="en-US" dirty="0" smtClean="0">
                <a:solidFill>
                  <a:schemeClr val="accent5">
                    <a:lumMod val="50000"/>
                  </a:schemeClr>
                </a:solidFill>
              </a:rPr>
              <a:t>:Age </a:t>
            </a:r>
            <a:r>
              <a:rPr lang="en-US" dirty="0">
                <a:solidFill>
                  <a:schemeClr val="accent5">
                    <a:lumMod val="50000"/>
                  </a:schemeClr>
                </a:solidFill>
              </a:rPr>
              <a:t>Group vs User </a:t>
            </a:r>
            <a:r>
              <a:rPr lang="en-US" dirty="0" smtClean="0">
                <a:solidFill>
                  <a:schemeClr val="accent5">
                    <a:lumMod val="50000"/>
                  </a:schemeClr>
                </a:solidFill>
              </a:rPr>
              <a:t>Count/ </a:t>
            </a:r>
            <a:r>
              <a:rPr lang="en-US" dirty="0">
                <a:solidFill>
                  <a:schemeClr val="accent5">
                    <a:lumMod val="50000"/>
                  </a:schemeClr>
                </a:solidFill>
              </a:rPr>
              <a:t>Friend </a:t>
            </a:r>
            <a:r>
              <a:rPr lang="en-US" dirty="0" smtClean="0">
                <a:solidFill>
                  <a:schemeClr val="accent5">
                    <a:lumMod val="50000"/>
                  </a:schemeClr>
                </a:solidFill>
              </a:rPr>
              <a:t>Count/ </a:t>
            </a:r>
            <a:r>
              <a:rPr lang="en-US" dirty="0">
                <a:solidFill>
                  <a:schemeClr val="accent5">
                    <a:lumMod val="50000"/>
                  </a:schemeClr>
                </a:solidFill>
              </a:rPr>
              <a:t>Likes/Likes </a:t>
            </a:r>
            <a:r>
              <a:rPr lang="en-US" dirty="0" smtClean="0">
                <a:solidFill>
                  <a:schemeClr val="accent5">
                    <a:lumMod val="50000"/>
                  </a:schemeClr>
                </a:solidFill>
              </a:rPr>
              <a:t>Received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Likes/ Likes Received  w.r.t. </a:t>
            </a:r>
            <a:r>
              <a:rPr lang="en-US" dirty="0" smtClean="0">
                <a:solidFill>
                  <a:schemeClr val="accent5">
                    <a:lumMod val="50000"/>
                  </a:schemeClr>
                </a:solidFill>
              </a:rPr>
              <a:t>Gender</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Friend Count/Friendships </a:t>
            </a:r>
            <a:r>
              <a:rPr lang="en-US" dirty="0" smtClean="0">
                <a:solidFill>
                  <a:schemeClr val="accent5">
                    <a:lumMod val="50000"/>
                  </a:schemeClr>
                </a:solidFill>
              </a:rPr>
              <a:t>Initiated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vs Tenure/ Friend Count/ Likes/ Likes </a:t>
            </a:r>
            <a:r>
              <a:rPr lang="en-US" dirty="0" smtClean="0">
                <a:solidFill>
                  <a:schemeClr val="accent5">
                    <a:lumMod val="50000"/>
                  </a:schemeClr>
                </a:solidFill>
              </a:rPr>
              <a:t>Received</a:t>
            </a: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r>
              <a:rPr lang="en-US" dirty="0">
                <a:solidFill>
                  <a:schemeClr val="accent5">
                    <a:lumMod val="50000"/>
                  </a:schemeClr>
                </a:solidFill>
              </a:rPr>
              <a:t>Age Group/ Gender </a:t>
            </a:r>
            <a:r>
              <a:rPr lang="en-US" i="1" dirty="0">
                <a:solidFill>
                  <a:schemeClr val="accent5">
                    <a:lumMod val="50000"/>
                  </a:schemeClr>
                </a:solidFill>
              </a:rPr>
              <a:t>vs</a:t>
            </a:r>
            <a:r>
              <a:rPr lang="en-US" dirty="0">
                <a:solidFill>
                  <a:schemeClr val="accent5">
                    <a:lumMod val="50000"/>
                  </a:schemeClr>
                </a:solidFill>
              </a:rPr>
              <a:t> Tenure Likes/ Likes Received</a:t>
            </a: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smtClean="0">
              <a:solidFill>
                <a:schemeClr val="accent5">
                  <a:lumMod val="50000"/>
                </a:schemeClr>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8551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9"/>
            <a:ext cx="10983132" cy="58608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Facebook Data Correlation: At a Glance</a:t>
            </a:r>
            <a:endParaRPr lang="en-US" b="1" dirty="0"/>
          </a:p>
        </p:txBody>
      </p:sp>
      <p:pic>
        <p:nvPicPr>
          <p:cNvPr id="6" name="Picture 5"/>
          <p:cNvPicPr>
            <a:picLocks noChangeAspect="1"/>
          </p:cNvPicPr>
          <p:nvPr/>
        </p:nvPicPr>
        <p:blipFill>
          <a:blip r:embed="rId2"/>
          <a:stretch>
            <a:fillRect/>
          </a:stretch>
        </p:blipFill>
        <p:spPr>
          <a:xfrm>
            <a:off x="5523620" y="1297984"/>
            <a:ext cx="6063946" cy="4235904"/>
          </a:xfrm>
          <a:prstGeom prst="rect">
            <a:avLst/>
          </a:prstGeom>
        </p:spPr>
      </p:pic>
      <p:graphicFrame>
        <p:nvGraphicFramePr>
          <p:cNvPr id="8" name="Diagram 7"/>
          <p:cNvGraphicFramePr/>
          <p:nvPr>
            <p:extLst>
              <p:ext uri="{D42A27DB-BD31-4B8C-83A1-F6EECF244321}">
                <p14:modId xmlns:p14="http://schemas.microsoft.com/office/powerpoint/2010/main" val="1796031369"/>
              </p:ext>
            </p:extLst>
          </p:nvPr>
        </p:nvGraphicFramePr>
        <p:xfrm>
          <a:off x="1063380" y="706603"/>
          <a:ext cx="44602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609215104"/>
              </p:ext>
            </p:extLst>
          </p:nvPr>
        </p:nvGraphicFramePr>
        <p:xfrm>
          <a:off x="5523620" y="5577840"/>
          <a:ext cx="6063946" cy="547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163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7243012" y="3950382"/>
            <a:ext cx="4647568" cy="2579996"/>
          </a:xfrm>
          <a:prstGeom prst="rect">
            <a:avLst/>
          </a:prstGeom>
        </p:spPr>
      </p:pic>
      <p:pic>
        <p:nvPicPr>
          <p:cNvPr id="14" name="Picture 13"/>
          <p:cNvPicPr>
            <a:picLocks noChangeAspect="1"/>
          </p:cNvPicPr>
          <p:nvPr/>
        </p:nvPicPr>
        <p:blipFill>
          <a:blip r:embed="rId3"/>
          <a:stretch>
            <a:fillRect/>
          </a:stretch>
        </p:blipFill>
        <p:spPr>
          <a:xfrm>
            <a:off x="7231564" y="1196391"/>
            <a:ext cx="4659016" cy="2712691"/>
          </a:xfrm>
          <a:prstGeom prst="rect">
            <a:avLst/>
          </a:prstGeom>
        </p:spPr>
      </p:pic>
      <p:pic>
        <p:nvPicPr>
          <p:cNvPr id="15" name="Picture 14"/>
          <p:cNvPicPr>
            <a:picLocks noChangeAspect="1"/>
          </p:cNvPicPr>
          <p:nvPr/>
        </p:nvPicPr>
        <p:blipFill>
          <a:blip r:embed="rId4"/>
          <a:stretch>
            <a:fillRect/>
          </a:stretch>
        </p:blipFill>
        <p:spPr>
          <a:xfrm>
            <a:off x="2696067" y="3909082"/>
            <a:ext cx="4367055" cy="2594579"/>
          </a:xfrm>
          <a:prstGeom prst="rect">
            <a:avLst/>
          </a:prstGeom>
        </p:spPr>
      </p:pic>
      <p:graphicFrame>
        <p:nvGraphicFramePr>
          <p:cNvPr id="17" name="Diagram 16"/>
          <p:cNvGraphicFramePr/>
          <p:nvPr>
            <p:extLst>
              <p:ext uri="{D42A27DB-BD31-4B8C-83A1-F6EECF244321}">
                <p14:modId xmlns:p14="http://schemas.microsoft.com/office/powerpoint/2010/main" val="3052898705"/>
              </p:ext>
            </p:extLst>
          </p:nvPr>
        </p:nvGraphicFramePr>
        <p:xfrm>
          <a:off x="346305" y="4138862"/>
          <a:ext cx="2181320" cy="493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8" name="Group 17"/>
          <p:cNvGrpSpPr/>
          <p:nvPr/>
        </p:nvGrpSpPr>
        <p:grpSpPr>
          <a:xfrm>
            <a:off x="336988" y="4976941"/>
            <a:ext cx="2179189" cy="493295"/>
            <a:chOff x="2130" y="0"/>
            <a:chExt cx="2179189" cy="493295"/>
          </a:xfrm>
        </p:grpSpPr>
        <p:sp>
          <p:nvSpPr>
            <p:cNvPr id="19" name="Rounded Rectangle 18"/>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0"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1.3 : Likes vs Browser Likes/ Mobile Likes </a:t>
              </a:r>
              <a:endParaRPr lang="en-US" sz="1200" i="1" kern="1200" dirty="0">
                <a:solidFill>
                  <a:schemeClr val="accent5">
                    <a:lumMod val="75000"/>
                  </a:schemeClr>
                </a:solidFill>
              </a:endParaRPr>
            </a:p>
          </p:txBody>
        </p:sp>
      </p:grpSp>
      <p:grpSp>
        <p:nvGrpSpPr>
          <p:cNvPr id="21" name="Group 20"/>
          <p:cNvGrpSpPr/>
          <p:nvPr/>
        </p:nvGrpSpPr>
        <p:grpSpPr>
          <a:xfrm>
            <a:off x="362884" y="5709659"/>
            <a:ext cx="2179189" cy="493295"/>
            <a:chOff x="2130" y="0"/>
            <a:chExt cx="2179189" cy="493295"/>
          </a:xfrm>
        </p:grpSpPr>
        <p:sp>
          <p:nvSpPr>
            <p:cNvPr id="22" name="Rounded Rectangle 21"/>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4"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1.4 : Likes Received vs Browser Likes Rcvd./ Mobile Likes Rcvd.</a:t>
              </a:r>
              <a:endParaRPr lang="en-US" sz="1200" i="1" kern="1200" dirty="0">
                <a:solidFill>
                  <a:schemeClr val="accent5">
                    <a:lumMod val="75000"/>
                  </a:schemeClr>
                </a:solidFill>
              </a:endParaRPr>
            </a:p>
          </p:txBody>
        </p:sp>
      </p:grpSp>
      <p:sp>
        <p:nvSpPr>
          <p:cNvPr id="16" name="Title 15"/>
          <p:cNvSpPr>
            <a:spLocks noGrp="1"/>
          </p:cNvSpPr>
          <p:nvPr>
            <p:ph type="title"/>
          </p:nvPr>
        </p:nvSpPr>
        <p:spPr>
          <a:xfrm>
            <a:off x="604434" y="448629"/>
            <a:ext cx="10983132" cy="508339"/>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t>Data </a:t>
            </a:r>
            <a:r>
              <a:rPr lang="en-US" b="1" dirty="0" smtClean="0"/>
              <a:t>Correlation: Likes/Likes </a:t>
            </a:r>
            <a:r>
              <a:rPr lang="en-US" b="1" dirty="0" smtClean="0">
                <a:solidFill>
                  <a:schemeClr val="tx1"/>
                </a:solidFill>
                <a:latin typeface="+mn-lt"/>
                <a:ea typeface="+mn-ea"/>
                <a:cs typeface="+mn-cs"/>
              </a:rPr>
              <a:t>Received/ Likes Across </a:t>
            </a:r>
            <a:r>
              <a:rPr lang="en-US" b="1" dirty="0" smtClean="0">
                <a:solidFill>
                  <a:schemeClr val="tx1"/>
                </a:solidFill>
                <a:latin typeface="+mn-lt"/>
                <a:ea typeface="+mn-ea"/>
                <a:cs typeface="+mn-cs"/>
              </a:rPr>
              <a:t>Platforms</a:t>
            </a:r>
            <a:endParaRPr lang="en-US" b="1" dirty="0">
              <a:solidFill>
                <a:schemeClr val="tx1"/>
              </a:solidFill>
              <a:latin typeface="+mn-lt"/>
              <a:ea typeface="+mn-ea"/>
              <a:cs typeface="+mn-cs"/>
            </a:endParaRPr>
          </a:p>
        </p:txBody>
      </p:sp>
      <p:grpSp>
        <p:nvGrpSpPr>
          <p:cNvPr id="25" name="Group 24"/>
          <p:cNvGrpSpPr/>
          <p:nvPr/>
        </p:nvGrpSpPr>
        <p:grpSpPr>
          <a:xfrm>
            <a:off x="506038" y="1138514"/>
            <a:ext cx="6557083" cy="1492631"/>
            <a:chOff x="-179891" y="2291548"/>
            <a:chExt cx="6557083" cy="1492631"/>
          </a:xfrm>
        </p:grpSpPr>
        <p:sp>
          <p:nvSpPr>
            <p:cNvPr id="26" name="Rectangle 25"/>
            <p:cNvSpPr/>
            <p:nvPr/>
          </p:nvSpPr>
          <p:spPr>
            <a:xfrm>
              <a:off x="0" y="2349425"/>
              <a:ext cx="4020276" cy="1434754"/>
            </a:xfrm>
            <a:prstGeom prst="rect">
              <a:avLst/>
            </a:prstGeom>
            <a:noFill/>
            <a:ln>
              <a:noFill/>
            </a:ln>
          </p:spPr>
          <p:style>
            <a:lnRef idx="0">
              <a:scrgbClr r="0" g="0" b="0"/>
            </a:lnRef>
            <a:fillRef idx="0">
              <a:scrgbClr r="0" g="0" b="0"/>
            </a:fillRef>
            <a:effectRef idx="0">
              <a:scrgbClr r="0" g="0" b="0"/>
            </a:effectRef>
            <a:fontRef idx="minor">
              <a:schemeClr val="accent5"/>
            </a:fontRef>
          </p:style>
        </p:sp>
        <p:sp>
          <p:nvSpPr>
            <p:cNvPr id="27" name="TextBox 26"/>
            <p:cNvSpPr txBox="1"/>
            <p:nvPr/>
          </p:nvSpPr>
          <p:spPr>
            <a:xfrm>
              <a:off x="-179891" y="2291548"/>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lvl="0" indent="-285750" algn="l" defTabSz="889000">
                <a:lnSpc>
                  <a:spcPct val="90000"/>
                </a:lnSpc>
                <a:spcBef>
                  <a:spcPct val="0"/>
                </a:spcBef>
                <a:spcAft>
                  <a:spcPct val="35000"/>
                </a:spcAft>
                <a:buFont typeface="Arial" panose="020B0604020202020204" pitchFamily="34" charset="0"/>
                <a:buChar char="•"/>
              </a:pPr>
              <a:r>
                <a:rPr lang="en-US" sz="1600" i="1" dirty="0" smtClean="0">
                  <a:solidFill>
                    <a:schemeClr val="accent5">
                      <a:lumMod val="75000"/>
                    </a:schemeClr>
                  </a:solidFill>
                </a:rPr>
                <a:t>Fig 1.2:</a:t>
              </a:r>
              <a:r>
                <a:rPr lang="en-US" sz="1600" u="sng" dirty="0" smtClean="0">
                  <a:solidFill>
                    <a:schemeClr val="accent5">
                      <a:lumMod val="75000"/>
                    </a:schemeClr>
                  </a:solidFill>
                </a:rPr>
                <a:t> Likes vs Likes Received: </a:t>
              </a:r>
              <a:r>
                <a:rPr lang="en-US" sz="1600" dirty="0" smtClean="0">
                  <a:solidFill>
                    <a:schemeClr val="accent5">
                      <a:lumMod val="75000"/>
                    </a:schemeClr>
                  </a:solidFill>
                </a:rPr>
                <a:t> Very Low Correlation</a:t>
              </a:r>
              <a:endParaRPr lang="en-US" sz="1600" kern="1200" dirty="0">
                <a:solidFill>
                  <a:schemeClr val="accent5">
                    <a:lumMod val="75000"/>
                  </a:schemeClr>
                </a:solidFill>
              </a:endParaRPr>
            </a:p>
          </p:txBody>
        </p:sp>
      </p:grpSp>
      <p:sp>
        <p:nvSpPr>
          <p:cNvPr id="28" name="TextBox 27"/>
          <p:cNvSpPr txBox="1"/>
          <p:nvPr/>
        </p:nvSpPr>
        <p:spPr>
          <a:xfrm>
            <a:off x="506037" y="1790261"/>
            <a:ext cx="6557083" cy="762475"/>
          </a:xfrm>
          <a:prstGeom prst="rect">
            <a:avLst/>
          </a:prstGeom>
        </p:spPr>
        <p:style>
          <a:lnRef idx="0">
            <a:scrgbClr r="0" g="0" b="0"/>
          </a:lnRef>
          <a:fillRef idx="0">
            <a:scrgbClr r="0" g="0" b="0"/>
          </a:fillRef>
          <a:effectRef idx="0">
            <a:scrgbClr r="0" g="0" b="0"/>
          </a:effectRef>
          <a:fontRef idx="minor">
            <a:schemeClr val="accent5"/>
          </a:fontRef>
        </p:style>
        <p:txBody>
          <a:bodyPr spcFirstLastPara="0" vert="horz" wrap="square" lIns="50800" tIns="50800" rIns="50800" bIns="50800" numCol="1" spcCol="1270" anchor="ctr" anchorCtr="0">
            <a:no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1.3:</a:t>
            </a:r>
            <a:r>
              <a:rPr lang="en-US" sz="1600" u="sng" dirty="0" smtClean="0">
                <a:solidFill>
                  <a:schemeClr val="accent5">
                    <a:lumMod val="75000"/>
                  </a:schemeClr>
                </a:solidFill>
              </a:rPr>
              <a:t> Likes </a:t>
            </a:r>
            <a:r>
              <a:rPr lang="en-US" sz="1600" u="sng" dirty="0">
                <a:solidFill>
                  <a:schemeClr val="accent5">
                    <a:lumMod val="75000"/>
                  </a:schemeClr>
                </a:solidFill>
              </a:rPr>
              <a:t>vs Likes by Mobile / Likes by Browser</a:t>
            </a:r>
            <a:r>
              <a:rPr lang="en-US" sz="1600" dirty="0">
                <a:solidFill>
                  <a:schemeClr val="accent5">
                    <a:lumMod val="75000"/>
                  </a:schemeClr>
                </a:solidFill>
              </a:rPr>
              <a:t>: High </a:t>
            </a:r>
            <a:r>
              <a:rPr lang="en-US" sz="1600" dirty="0" smtClean="0">
                <a:solidFill>
                  <a:schemeClr val="accent5">
                    <a:lumMod val="75000"/>
                  </a:schemeClr>
                </a:solidFill>
              </a:rPr>
              <a:t>Correlation</a:t>
            </a:r>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are highly correlated to likes as compared to the Browser Likes.</a:t>
            </a:r>
          </a:p>
        </p:txBody>
      </p:sp>
      <p:sp>
        <p:nvSpPr>
          <p:cNvPr id="29" name="Rectangle 28"/>
          <p:cNvSpPr/>
          <p:nvPr/>
        </p:nvSpPr>
        <p:spPr>
          <a:xfrm>
            <a:off x="506037" y="2631429"/>
            <a:ext cx="6458686" cy="1077218"/>
          </a:xfrm>
          <a:prstGeom prst="rect">
            <a:avLst/>
          </a:prstGeom>
        </p:spPr>
        <p:txBody>
          <a:bodyPr wrap="square">
            <a:spAutoFit/>
          </a:bodyPr>
          <a:lstStyle/>
          <a:p>
            <a:pPr marL="285750" indent="-285750">
              <a:buFont typeface="Arial" panose="020B0604020202020204" pitchFamily="34" charset="0"/>
              <a:buChar char="•"/>
            </a:pPr>
            <a:r>
              <a:rPr lang="en-US" sz="1600" i="1" dirty="0">
                <a:solidFill>
                  <a:schemeClr val="accent5">
                    <a:lumMod val="75000"/>
                  </a:schemeClr>
                </a:solidFill>
              </a:rPr>
              <a:t>Fig </a:t>
            </a:r>
            <a:r>
              <a:rPr lang="en-US" sz="1600" i="1" dirty="0" smtClean="0">
                <a:solidFill>
                  <a:schemeClr val="accent5">
                    <a:lumMod val="75000"/>
                  </a:schemeClr>
                </a:solidFill>
              </a:rPr>
              <a:t>1.4:</a:t>
            </a:r>
            <a:r>
              <a:rPr lang="en-US" sz="1600" u="sng" dirty="0" smtClean="0">
                <a:solidFill>
                  <a:schemeClr val="accent5">
                    <a:lumMod val="75000"/>
                  </a:schemeClr>
                </a:solidFill>
              </a:rPr>
              <a:t> Likes </a:t>
            </a:r>
            <a:r>
              <a:rPr lang="en-US" sz="1600" u="sng" dirty="0">
                <a:solidFill>
                  <a:schemeClr val="accent5">
                    <a:lumMod val="75000"/>
                  </a:schemeClr>
                </a:solidFill>
              </a:rPr>
              <a:t>Received vs Mobile Likes Received/Browser Likes Received</a:t>
            </a:r>
            <a:r>
              <a:rPr lang="en-US" sz="1600" dirty="0" smtClean="0">
                <a:solidFill>
                  <a:schemeClr val="accent5">
                    <a:lumMod val="75000"/>
                  </a:schemeClr>
                </a:solidFill>
              </a:rPr>
              <a:t>: Very </a:t>
            </a:r>
            <a:r>
              <a:rPr lang="en-US" sz="1600" dirty="0">
                <a:solidFill>
                  <a:schemeClr val="accent5">
                    <a:lumMod val="75000"/>
                  </a:schemeClr>
                </a:solidFill>
              </a:rPr>
              <a:t>High </a:t>
            </a:r>
            <a:r>
              <a:rPr lang="en-US" sz="1600" dirty="0" smtClean="0">
                <a:solidFill>
                  <a:schemeClr val="accent5">
                    <a:lumMod val="75000"/>
                  </a:schemeClr>
                </a:solidFill>
              </a:rPr>
              <a:t>Correlation</a:t>
            </a:r>
            <a:r>
              <a:rPr lang="en-US" sz="1600" dirty="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Mobile </a:t>
            </a:r>
            <a:r>
              <a:rPr lang="en-US" sz="1600" dirty="0">
                <a:solidFill>
                  <a:schemeClr val="accent5">
                    <a:lumMod val="75000"/>
                  </a:schemeClr>
                </a:solidFill>
              </a:rPr>
              <a:t>Likes Received are very highly correlated to </a:t>
            </a:r>
            <a:r>
              <a:rPr lang="en-US" sz="1600" dirty="0" smtClean="0">
                <a:solidFill>
                  <a:schemeClr val="accent5">
                    <a:lumMod val="75000"/>
                  </a:schemeClr>
                </a:solidFill>
              </a:rPr>
              <a:t>likes </a:t>
            </a:r>
            <a:r>
              <a:rPr lang="en-US" sz="1600" dirty="0">
                <a:solidFill>
                  <a:schemeClr val="accent5">
                    <a:lumMod val="75000"/>
                  </a:schemeClr>
                </a:solidFill>
              </a:rPr>
              <a:t>received </a:t>
            </a:r>
            <a:r>
              <a:rPr lang="en-US" sz="1600" dirty="0" smtClean="0">
                <a:solidFill>
                  <a:schemeClr val="accent5">
                    <a:lumMod val="75000"/>
                  </a:schemeClr>
                </a:solidFill>
              </a:rPr>
              <a:t>       </a:t>
            </a:r>
          </a:p>
          <a:p>
            <a:r>
              <a:rPr lang="en-US" sz="1600" dirty="0">
                <a:solidFill>
                  <a:schemeClr val="accent5">
                    <a:lumMod val="75000"/>
                  </a:schemeClr>
                </a:solidFill>
              </a:rPr>
              <a:t> </a:t>
            </a:r>
            <a:r>
              <a:rPr lang="en-US" sz="1600" dirty="0" smtClean="0">
                <a:solidFill>
                  <a:schemeClr val="accent5">
                    <a:lumMod val="75000"/>
                  </a:schemeClr>
                </a:solidFill>
              </a:rPr>
              <a:t>    as </a:t>
            </a:r>
            <a:r>
              <a:rPr lang="en-US" sz="1600" dirty="0">
                <a:solidFill>
                  <a:schemeClr val="accent5">
                    <a:lumMod val="75000"/>
                  </a:schemeClr>
                </a:solidFill>
              </a:rPr>
              <a:t>compared to the Browser Likes </a:t>
            </a:r>
            <a:r>
              <a:rPr lang="en-US" sz="1600" dirty="0" smtClean="0">
                <a:solidFill>
                  <a:schemeClr val="accent5">
                    <a:lumMod val="75000"/>
                  </a:schemeClr>
                </a:solidFill>
              </a:rPr>
              <a:t>Received.</a:t>
            </a:r>
            <a:endParaRPr lang="en-US" sz="1600" dirty="0">
              <a:solidFill>
                <a:schemeClr val="accent5">
                  <a:lumMod val="75000"/>
                </a:schemeClr>
              </a:solidFill>
            </a:endParaRPr>
          </a:p>
        </p:txBody>
      </p:sp>
    </p:spTree>
    <p:extLst>
      <p:ext uri="{BB962C8B-B14F-4D97-AF65-F5344CB8AC3E}">
        <p14:creationId xmlns:p14="http://schemas.microsoft.com/office/powerpoint/2010/main" val="1997439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3671" y="481263"/>
            <a:ext cx="10983132" cy="565287"/>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Likes vs Mobile Likes : Comparison across Age Group, Gender</a:t>
            </a:r>
            <a:endParaRPr lang="en-US" b="1"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279105" y="5205824"/>
            <a:ext cx="4307698" cy="493295"/>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8" y="14448"/>
              <a:ext cx="2150293"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1.5 : Likes vs Mobile likes Across Age Group, Gender</a:t>
              </a:r>
              <a:endParaRPr lang="en-US" sz="1200" i="1" kern="1200" dirty="0">
                <a:solidFill>
                  <a:schemeClr val="accent5">
                    <a:lumMod val="75000"/>
                  </a:schemeClr>
                </a:solidFill>
              </a:endParaRPr>
            </a:p>
          </p:txBody>
        </p:sp>
      </p:grpSp>
      <p:sp>
        <p:nvSpPr>
          <p:cNvPr id="29" name="Rectangle 28"/>
          <p:cNvSpPr/>
          <p:nvPr/>
        </p:nvSpPr>
        <p:spPr>
          <a:xfrm>
            <a:off x="448800" y="1251286"/>
            <a:ext cx="3485526" cy="5047536"/>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accent5">
                    <a:lumMod val="75000"/>
                  </a:schemeClr>
                </a:solidFill>
              </a:rPr>
              <a:t>Females users from the age range 17-21 have the highest </a:t>
            </a:r>
            <a:r>
              <a:rPr lang="en-US" sz="1200" dirty="0" smtClean="0">
                <a:solidFill>
                  <a:schemeClr val="accent5">
                    <a:lumMod val="75000"/>
                  </a:schemeClr>
                </a:solidFill>
              </a:rPr>
              <a:t>likes</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Females across </a:t>
            </a:r>
            <a:r>
              <a:rPr lang="en-US" sz="1200" dirty="0" smtClean="0">
                <a:solidFill>
                  <a:schemeClr val="accent5">
                    <a:lumMod val="75000"/>
                  </a:schemeClr>
                </a:solidFill>
              </a:rPr>
              <a:t>all age groups </a:t>
            </a:r>
            <a:r>
              <a:rPr lang="en-US" sz="1200" dirty="0">
                <a:solidFill>
                  <a:schemeClr val="accent5">
                    <a:lumMod val="75000"/>
                  </a:schemeClr>
                </a:solidFill>
              </a:rPr>
              <a:t>are more active on </a:t>
            </a:r>
            <a:r>
              <a:rPr lang="en-US" sz="1200" dirty="0" smtClean="0">
                <a:solidFill>
                  <a:schemeClr val="accent5">
                    <a:lumMod val="75000"/>
                  </a:schemeClr>
                </a:solidFill>
              </a:rPr>
              <a:t>FB.</a:t>
            </a:r>
          </a:p>
          <a:p>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All the users show a tendency to use FB over mobile</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The users in the age range 22-49 have the least likes and majority of </a:t>
            </a:r>
            <a:r>
              <a:rPr lang="en-US" sz="1200" dirty="0" smtClean="0">
                <a:solidFill>
                  <a:schemeClr val="accent5">
                    <a:lumMod val="75000"/>
                  </a:schemeClr>
                </a:solidFill>
              </a:rPr>
              <a:t>them </a:t>
            </a:r>
            <a:r>
              <a:rPr lang="en-US" sz="1200" dirty="0">
                <a:solidFill>
                  <a:schemeClr val="accent5">
                    <a:lumMod val="75000"/>
                  </a:schemeClr>
                </a:solidFill>
              </a:rPr>
              <a:t>is from Mobiles. </a:t>
            </a:r>
            <a:r>
              <a:rPr lang="en-US" sz="1200" dirty="0" smtClean="0">
                <a:solidFill>
                  <a:schemeClr val="accent5">
                    <a:lumMod val="75000"/>
                  </a:schemeClr>
                </a:solidFill>
              </a:rPr>
              <a:t>It </a:t>
            </a:r>
            <a:r>
              <a:rPr lang="en-US" sz="1200" dirty="0">
                <a:solidFill>
                  <a:schemeClr val="accent5">
                    <a:lumMod val="75000"/>
                  </a:schemeClr>
                </a:solidFill>
              </a:rPr>
              <a:t>shows </a:t>
            </a:r>
            <a:r>
              <a:rPr lang="en-US" sz="1200" dirty="0" smtClean="0">
                <a:solidFill>
                  <a:schemeClr val="accent5">
                    <a:lumMod val="75000"/>
                  </a:schemeClr>
                </a:solidFill>
              </a:rPr>
              <a:t>they are less active on FB, and </a:t>
            </a:r>
            <a:r>
              <a:rPr lang="en-US" sz="1200" dirty="0">
                <a:solidFill>
                  <a:schemeClr val="accent5">
                    <a:lumMod val="75000"/>
                  </a:schemeClr>
                </a:solidFill>
              </a:rPr>
              <a:t>they tend to use it when they have free time. This category of users are either working professionals or involved in higher studies</a:t>
            </a:r>
            <a:r>
              <a:rPr lang="en-US" sz="1200" dirty="0" smtClean="0">
                <a:solidFill>
                  <a:schemeClr val="accent5">
                    <a:lumMod val="75000"/>
                  </a:schemeClr>
                </a:solidFill>
              </a:rPr>
              <a:t>.</a:t>
            </a:r>
          </a:p>
          <a:p>
            <a:pPr marL="285750" indent="-285750">
              <a:buFont typeface="Arial" panose="020B0604020202020204" pitchFamily="34" charset="0"/>
              <a:buChar char="•"/>
            </a:pPr>
            <a:endParaRPr lang="en-US" sz="1200" dirty="0" smtClean="0">
              <a:solidFill>
                <a:schemeClr val="accent5">
                  <a:lumMod val="75000"/>
                </a:schemeClr>
              </a:solidFill>
            </a:endParaRPr>
          </a:p>
          <a:p>
            <a:pPr marL="285750" indent="-285750">
              <a:buFont typeface="Arial" panose="020B0604020202020204" pitchFamily="34" charset="0"/>
              <a:buChar char="•"/>
            </a:pPr>
            <a:r>
              <a:rPr lang="en-US" sz="1200" dirty="0">
                <a:solidFill>
                  <a:schemeClr val="accent5">
                    <a:lumMod val="75000"/>
                  </a:schemeClr>
                </a:solidFill>
              </a:rPr>
              <a:t>Users with the age range &gt; </a:t>
            </a:r>
            <a:r>
              <a:rPr lang="en-US" sz="1200" dirty="0" smtClean="0">
                <a:solidFill>
                  <a:schemeClr val="accent5">
                    <a:lumMod val="75000"/>
                  </a:schemeClr>
                </a:solidFill>
              </a:rPr>
              <a:t>50 years, </a:t>
            </a:r>
            <a:r>
              <a:rPr lang="en-US" sz="1200" dirty="0">
                <a:solidFill>
                  <a:schemeClr val="accent5">
                    <a:lumMod val="75000"/>
                  </a:schemeClr>
                </a:solidFill>
              </a:rPr>
              <a:t>use both the Mobile as well as Web </a:t>
            </a:r>
            <a:r>
              <a:rPr lang="en-US" sz="1200" dirty="0" smtClean="0">
                <a:solidFill>
                  <a:schemeClr val="accent5">
                    <a:lumMod val="75000"/>
                  </a:schemeClr>
                </a:solidFill>
              </a:rPr>
              <a:t>Browser in a similar ratio. </a:t>
            </a:r>
            <a:r>
              <a:rPr lang="en-US" sz="1200" dirty="0">
                <a:solidFill>
                  <a:schemeClr val="accent5">
                    <a:lumMod val="75000"/>
                  </a:schemeClr>
                </a:solidFill>
              </a:rPr>
              <a:t>This indicates that they are </a:t>
            </a:r>
            <a:r>
              <a:rPr lang="en-US" sz="1200" dirty="0" smtClean="0">
                <a:solidFill>
                  <a:schemeClr val="accent5">
                    <a:lumMod val="75000"/>
                  </a:schemeClr>
                </a:solidFill>
              </a:rPr>
              <a:t>retired </a:t>
            </a:r>
            <a:r>
              <a:rPr lang="en-US" sz="1200" dirty="0">
                <a:solidFill>
                  <a:schemeClr val="accent5">
                    <a:lumMod val="75000"/>
                  </a:schemeClr>
                </a:solidFill>
              </a:rPr>
              <a:t>or have </a:t>
            </a:r>
            <a:r>
              <a:rPr lang="en-US" sz="1200" dirty="0" smtClean="0">
                <a:solidFill>
                  <a:schemeClr val="accent5">
                    <a:lumMod val="75000"/>
                  </a:schemeClr>
                </a:solidFill>
              </a:rPr>
              <a:t>more free </a:t>
            </a:r>
            <a:r>
              <a:rPr lang="en-US" sz="1200" dirty="0">
                <a:solidFill>
                  <a:schemeClr val="accent5">
                    <a:lumMod val="75000"/>
                  </a:schemeClr>
                </a:solidFill>
              </a:rPr>
              <a:t>time as compared to the young age group users.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0" name="Picture 29"/>
          <p:cNvPicPr>
            <a:picLocks noChangeAspect="1"/>
          </p:cNvPicPr>
          <p:nvPr/>
        </p:nvPicPr>
        <p:blipFill>
          <a:blip r:embed="rId2"/>
          <a:stretch>
            <a:fillRect/>
          </a:stretch>
        </p:blipFill>
        <p:spPr>
          <a:xfrm>
            <a:off x="4475747" y="1251286"/>
            <a:ext cx="7111056" cy="3717564"/>
          </a:xfrm>
          <a:prstGeom prst="rect">
            <a:avLst/>
          </a:prstGeom>
        </p:spPr>
      </p:pic>
    </p:spTree>
    <p:extLst>
      <p:ext uri="{BB962C8B-B14F-4D97-AF65-F5344CB8AC3E}">
        <p14:creationId xmlns:p14="http://schemas.microsoft.com/office/powerpoint/2010/main" val="3665633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604434" y="448629"/>
            <a:ext cx="10983132" cy="598118"/>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Likes Received </a:t>
            </a:r>
            <a:r>
              <a:rPr lang="en-US" sz="2000" b="1" dirty="0"/>
              <a:t>vs Mobile Likes </a:t>
            </a:r>
            <a:r>
              <a:rPr lang="en-US" sz="2000" b="1" dirty="0" smtClean="0"/>
              <a:t>Received</a:t>
            </a:r>
            <a:r>
              <a:rPr lang="en-US" b="1" dirty="0" smtClean="0"/>
              <a:t>: </a:t>
            </a:r>
            <a:r>
              <a:rPr lang="en-US" sz="2000" b="1" dirty="0"/>
              <a:t>Comparison across Age Group, Gender</a:t>
            </a:r>
            <a:endParaRPr lang="en-US" sz="2000" b="1" dirty="0">
              <a:solidFill>
                <a:schemeClr val="lt1"/>
              </a:solidFill>
              <a:latin typeface="+mn-lt"/>
              <a:ea typeface="+mn-ea"/>
              <a:cs typeface="+mn-cs"/>
            </a:endParaRPr>
          </a:p>
        </p:txBody>
      </p:sp>
      <p:grpSp>
        <p:nvGrpSpPr>
          <p:cNvPr id="39" name="Group 38"/>
          <p:cNvGrpSpPr/>
          <p:nvPr/>
        </p:nvGrpSpPr>
        <p:grpSpPr>
          <a:xfrm>
            <a:off x="6545180" y="5285371"/>
            <a:ext cx="5342020" cy="493295"/>
            <a:chOff x="2130" y="0"/>
            <a:chExt cx="2179189" cy="493295"/>
          </a:xfrm>
        </p:grpSpPr>
        <p:sp>
          <p:nvSpPr>
            <p:cNvPr id="40" name="Rounded Rectangle 3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41" name="Rounded Rectangle 4"/>
            <p:cNvSpPr txBox="1"/>
            <p:nvPr/>
          </p:nvSpPr>
          <p:spPr>
            <a:xfrm>
              <a:off x="16579" y="14448"/>
              <a:ext cx="2076390" cy="464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1.6 </a:t>
              </a:r>
              <a:r>
                <a:rPr lang="en-US" sz="1200" i="1" dirty="0" smtClean="0">
                  <a:solidFill>
                    <a:schemeClr val="accent5">
                      <a:lumMod val="75000"/>
                    </a:schemeClr>
                  </a:solidFill>
                </a:rPr>
                <a:t>: Likes Received </a:t>
              </a:r>
              <a:r>
                <a:rPr lang="en-US" sz="1200" i="1" dirty="0">
                  <a:solidFill>
                    <a:schemeClr val="accent5">
                      <a:lumMod val="75000"/>
                    </a:schemeClr>
                  </a:solidFill>
                </a:rPr>
                <a:t>vs Mobile </a:t>
              </a:r>
              <a:r>
                <a:rPr lang="en-US" sz="1200" i="1" dirty="0" smtClean="0">
                  <a:solidFill>
                    <a:schemeClr val="accent5">
                      <a:lumMod val="75000"/>
                    </a:schemeClr>
                  </a:solidFill>
                </a:rPr>
                <a:t>Likes Received </a:t>
              </a:r>
              <a:r>
                <a:rPr lang="en-US" sz="1200" i="1" dirty="0">
                  <a:solidFill>
                    <a:schemeClr val="accent5">
                      <a:lumMod val="75000"/>
                    </a:schemeClr>
                  </a:solidFill>
                </a:rPr>
                <a:t>Across Age Group, Gender</a:t>
              </a:r>
              <a:endParaRPr lang="en-US" sz="1200" i="1" kern="1200" dirty="0">
                <a:solidFill>
                  <a:schemeClr val="accent5">
                    <a:lumMod val="75000"/>
                  </a:schemeClr>
                </a:solidFill>
              </a:endParaRPr>
            </a:p>
          </p:txBody>
        </p:sp>
      </p:grpSp>
      <p:sp>
        <p:nvSpPr>
          <p:cNvPr id="42" name="Rectangle 41"/>
          <p:cNvSpPr/>
          <p:nvPr/>
        </p:nvSpPr>
        <p:spPr>
          <a:xfrm>
            <a:off x="604434" y="1264896"/>
            <a:ext cx="3750998" cy="5693866"/>
          </a:xfrm>
          <a:prstGeom prst="rect">
            <a:avLst/>
          </a:prstGeom>
        </p:spPr>
        <p:txBody>
          <a:bodyPr wrap="square">
            <a:spAutoFit/>
          </a:bodyPr>
          <a:lstStyle/>
          <a:p>
            <a:pPr marL="171450" indent="-171450">
              <a:buFont typeface="Arial" panose="020B0604020202020204" pitchFamily="34" charset="0"/>
              <a:buChar char="•"/>
            </a:pPr>
            <a:r>
              <a:rPr lang="en-US" sz="1400" dirty="0" smtClean="0">
                <a:solidFill>
                  <a:schemeClr val="accent5">
                    <a:lumMod val="75000"/>
                  </a:schemeClr>
                </a:solidFill>
              </a:rPr>
              <a:t>Female </a:t>
            </a:r>
            <a:r>
              <a:rPr lang="en-US" sz="1400" dirty="0">
                <a:solidFill>
                  <a:schemeClr val="accent5">
                    <a:lumMod val="75000"/>
                  </a:schemeClr>
                </a:solidFill>
              </a:rPr>
              <a:t>Users gets more likes than male </a:t>
            </a:r>
            <a:r>
              <a:rPr lang="en-US" sz="1400" dirty="0" smtClean="0">
                <a:solidFill>
                  <a:schemeClr val="accent5">
                    <a:lumMod val="75000"/>
                  </a:schemeClr>
                </a:solidFill>
              </a:rPr>
              <a:t>users </a:t>
            </a:r>
            <a:r>
              <a:rPr lang="en-US" sz="1400" dirty="0">
                <a:solidFill>
                  <a:schemeClr val="accent5">
                    <a:lumMod val="75000"/>
                  </a:schemeClr>
                </a:solidFill>
              </a:rPr>
              <a:t>across </a:t>
            </a:r>
            <a:r>
              <a:rPr lang="en-US" sz="1400" dirty="0" smtClean="0">
                <a:solidFill>
                  <a:schemeClr val="accent5">
                    <a:lumMod val="75000"/>
                  </a:schemeClr>
                </a:solidFill>
              </a:rPr>
              <a:t>each </a:t>
            </a:r>
            <a:r>
              <a:rPr lang="en-US" sz="1400" dirty="0">
                <a:solidFill>
                  <a:schemeClr val="accent5">
                    <a:lumMod val="75000"/>
                  </a:schemeClr>
                </a:solidFill>
              </a:rPr>
              <a:t>age group. Mobile </a:t>
            </a:r>
            <a:r>
              <a:rPr lang="en-US" sz="1400" dirty="0" smtClean="0">
                <a:solidFill>
                  <a:schemeClr val="accent5">
                    <a:lumMod val="75000"/>
                  </a:schemeClr>
                </a:solidFill>
              </a:rPr>
              <a:t>likes </a:t>
            </a:r>
            <a:r>
              <a:rPr lang="en-US" sz="1400" dirty="0">
                <a:solidFill>
                  <a:schemeClr val="accent5">
                    <a:lumMod val="75000"/>
                  </a:schemeClr>
                </a:solidFill>
              </a:rPr>
              <a:t>received holds the edge across all the age </a:t>
            </a:r>
            <a:r>
              <a:rPr lang="en-US" sz="1400" dirty="0" smtClean="0">
                <a:solidFill>
                  <a:schemeClr val="accent5">
                    <a:lumMod val="75000"/>
                  </a:schemeClr>
                </a:solidFill>
              </a:rPr>
              <a:t>groups.</a:t>
            </a:r>
            <a:endParaRPr lang="en-US" sz="1400" dirty="0">
              <a:solidFill>
                <a:schemeClr val="accent5">
                  <a:lumMod val="75000"/>
                </a:schemeClr>
              </a:solidFill>
            </a:endParaRPr>
          </a:p>
          <a:p>
            <a:endParaRPr lang="en-US" sz="1400" dirty="0" smtClean="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Female users in the age range 17-21 gets the most likes. Mobile and Browser likes are equally distributed. This means they get likes from around </a:t>
            </a:r>
            <a:r>
              <a:rPr lang="en-US" sz="1400" dirty="0" smtClean="0">
                <a:solidFill>
                  <a:schemeClr val="accent5">
                    <a:lumMod val="75000"/>
                  </a:schemeClr>
                </a:solidFill>
              </a:rPr>
              <a:t>users of all age groups.</a:t>
            </a:r>
            <a:endParaRPr lang="en-US" sz="1400" dirty="0">
              <a:solidFill>
                <a:schemeClr val="accent5">
                  <a:lumMod val="75000"/>
                </a:schemeClr>
              </a:solidFill>
            </a:endParaRPr>
          </a:p>
          <a:p>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Users from age group 21-49 have very low likes received: It can be assumed they are less active on FB or does not posts on FB regularly.</a:t>
            </a:r>
          </a:p>
          <a:p>
            <a:pPr marL="285750" indent="-2857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dirty="0">
                <a:solidFill>
                  <a:schemeClr val="accent5">
                    <a:lumMod val="75000"/>
                  </a:schemeClr>
                </a:solidFill>
              </a:rPr>
              <a:t>User from age group 50-64 have low likes received. This indicates they do not pull as much attention as compared to the other high likes receiving age groups.</a:t>
            </a: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16" name="Picture 15"/>
          <p:cNvPicPr>
            <a:picLocks noChangeAspect="1"/>
          </p:cNvPicPr>
          <p:nvPr/>
        </p:nvPicPr>
        <p:blipFill>
          <a:blip r:embed="rId2"/>
          <a:stretch>
            <a:fillRect/>
          </a:stretch>
        </p:blipFill>
        <p:spPr>
          <a:xfrm>
            <a:off x="5233737" y="1264896"/>
            <a:ext cx="6550832" cy="3951045"/>
          </a:xfrm>
          <a:prstGeom prst="rect">
            <a:avLst/>
          </a:prstGeom>
        </p:spPr>
      </p:pic>
    </p:spTree>
    <p:extLst>
      <p:ext uri="{BB962C8B-B14F-4D97-AF65-F5344CB8AC3E}">
        <p14:creationId xmlns:p14="http://schemas.microsoft.com/office/powerpoint/2010/main" val="196958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sz="2000" b="1" dirty="0" smtClean="0"/>
              <a:t>Comparison </a:t>
            </a:r>
            <a:r>
              <a:rPr lang="en-US" sz="2000" b="1" dirty="0"/>
              <a:t>across Age </a:t>
            </a:r>
            <a:r>
              <a:rPr lang="en-US" sz="2000" b="1" dirty="0" smtClean="0"/>
              <a:t>Group vs User </a:t>
            </a:r>
            <a:r>
              <a:rPr lang="en-US" sz="2000" b="1" dirty="0" smtClean="0"/>
              <a:t>Count/ </a:t>
            </a:r>
            <a:r>
              <a:rPr lang="en-US" sz="2000" b="1" dirty="0" smtClean="0"/>
              <a:t>Friend </a:t>
            </a:r>
            <a:r>
              <a:rPr lang="en-US" sz="2000" b="1" dirty="0" smtClean="0"/>
              <a:t>Count/ </a:t>
            </a:r>
            <a:r>
              <a:rPr lang="en-US" sz="2000" b="1" dirty="0" smtClean="0"/>
              <a:t>Likes/Likes Received</a:t>
            </a:r>
            <a:endParaRPr lang="en-US" sz="2000" b="1" dirty="0">
              <a:solidFill>
                <a:schemeClr val="lt1"/>
              </a:solidFill>
              <a:latin typeface="+mn-lt"/>
              <a:ea typeface="+mn-ea"/>
              <a:cs typeface="+mn-cs"/>
            </a:endParaRPr>
          </a:p>
        </p:txBody>
      </p:sp>
      <p:pic>
        <p:nvPicPr>
          <p:cNvPr id="17" name="Picture 16"/>
          <p:cNvPicPr>
            <a:picLocks noChangeAspect="1"/>
          </p:cNvPicPr>
          <p:nvPr/>
        </p:nvPicPr>
        <p:blipFill>
          <a:blip r:embed="rId2"/>
          <a:stretch>
            <a:fillRect/>
          </a:stretch>
        </p:blipFill>
        <p:spPr>
          <a:xfrm>
            <a:off x="5209674" y="1290137"/>
            <a:ext cx="4270174" cy="2218785"/>
          </a:xfrm>
          <a:prstGeom prst="rect">
            <a:avLst/>
          </a:prstGeom>
        </p:spPr>
      </p:pic>
      <p:grpSp>
        <p:nvGrpSpPr>
          <p:cNvPr id="23" name="Group 22"/>
          <p:cNvGrpSpPr/>
          <p:nvPr/>
        </p:nvGrpSpPr>
        <p:grpSpPr>
          <a:xfrm>
            <a:off x="9571299" y="2211242"/>
            <a:ext cx="2127534" cy="573378"/>
            <a:chOff x="2130" y="0"/>
            <a:chExt cx="2179189" cy="493295"/>
          </a:xfrm>
        </p:grpSpPr>
        <p:sp>
          <p:nvSpPr>
            <p:cNvPr id="24" name="Rounded Rectangle 23"/>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5"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1.8 </a:t>
              </a:r>
              <a:r>
                <a:rPr lang="en-US" sz="1200" i="1" dirty="0" smtClean="0">
                  <a:solidFill>
                    <a:schemeClr val="accent5">
                      <a:lumMod val="75000"/>
                    </a:schemeClr>
                  </a:solidFill>
                </a:rPr>
                <a:t>: Age Group vs Friend Count</a:t>
              </a:r>
              <a:endParaRPr lang="en-US" sz="1200" i="1" kern="1200" dirty="0">
                <a:solidFill>
                  <a:schemeClr val="accent5">
                    <a:lumMod val="75000"/>
                  </a:schemeClr>
                </a:solidFill>
              </a:endParaRPr>
            </a:p>
          </p:txBody>
        </p:sp>
      </p:grpSp>
      <p:grpSp>
        <p:nvGrpSpPr>
          <p:cNvPr id="26" name="Group 25"/>
          <p:cNvGrpSpPr/>
          <p:nvPr/>
        </p:nvGrpSpPr>
        <p:grpSpPr>
          <a:xfrm>
            <a:off x="9557388" y="1399052"/>
            <a:ext cx="2098120"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16579" y="14448"/>
              <a:ext cx="2076390"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1.7 </a:t>
              </a:r>
              <a:r>
                <a:rPr lang="en-US" sz="1200" i="1" dirty="0" smtClean="0">
                  <a:solidFill>
                    <a:schemeClr val="accent5">
                      <a:lumMod val="75000"/>
                    </a:schemeClr>
                  </a:solidFill>
                </a:rPr>
                <a:t>: Age Group vs User Count</a:t>
              </a:r>
              <a:endParaRPr lang="en-US" sz="1200" i="1" kern="1200" dirty="0">
                <a:solidFill>
                  <a:schemeClr val="accent5">
                    <a:lumMod val="75000"/>
                  </a:schemeClr>
                </a:solidFill>
              </a:endParaRPr>
            </a:p>
          </p:txBody>
        </p:sp>
      </p:grpSp>
      <p:sp>
        <p:nvSpPr>
          <p:cNvPr id="32" name="Rectangle 31"/>
          <p:cNvSpPr/>
          <p:nvPr/>
        </p:nvSpPr>
        <p:spPr>
          <a:xfrm>
            <a:off x="5462338" y="3508922"/>
            <a:ext cx="5907505" cy="3970318"/>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1.7:</a:t>
            </a:r>
            <a:r>
              <a:rPr lang="en-US" sz="1400" dirty="0" smtClean="0">
                <a:solidFill>
                  <a:schemeClr val="accent5">
                    <a:lumMod val="75000"/>
                  </a:schemeClr>
                </a:solidFill>
              </a:rPr>
              <a:t> Users are divided across age groups to have balanced user count </a:t>
            </a:r>
            <a:r>
              <a:rPr lang="en-US" sz="1400" dirty="0" smtClean="0">
                <a:solidFill>
                  <a:schemeClr val="accent5">
                    <a:lumMod val="75000"/>
                  </a:schemeClr>
                </a:solidFill>
              </a:rPr>
              <a:t>throughout </a:t>
            </a:r>
            <a:r>
              <a:rPr lang="en-US" sz="1400" dirty="0" smtClean="0">
                <a:solidFill>
                  <a:schemeClr val="accent5">
                    <a:lumMod val="75000"/>
                  </a:schemeClr>
                </a:solidFill>
              </a:rPr>
              <a:t>for unbiased analysis.</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1.8: </a:t>
            </a:r>
            <a:r>
              <a:rPr lang="en-US" sz="1400" dirty="0" smtClean="0">
                <a:solidFill>
                  <a:schemeClr val="accent5">
                    <a:lumMod val="75000"/>
                  </a:schemeClr>
                </a:solidFill>
              </a:rPr>
              <a:t>In the age range 13-17, 18-21 years, Facebook have the highest user counts. </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r>
              <a:rPr lang="en-US" sz="1400" i="1" dirty="0" smtClean="0">
                <a:solidFill>
                  <a:schemeClr val="accent5">
                    <a:lumMod val="75000"/>
                  </a:schemeClr>
                </a:solidFill>
              </a:rPr>
              <a:t>Fig 1.9:</a:t>
            </a:r>
            <a:r>
              <a:rPr lang="en-US" sz="1400" dirty="0" smtClean="0">
                <a:solidFill>
                  <a:schemeClr val="accent5">
                    <a:lumMod val="75000"/>
                  </a:schemeClr>
                </a:solidFill>
              </a:rPr>
              <a:t> Younger age group users(till21 years) have more like received. They are most active on Facebook. Users in the age group 26-34 seems to be least active on Facebook.</a:t>
            </a: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19" name="Picture 18"/>
          <p:cNvPicPr>
            <a:picLocks noChangeAspect="1"/>
          </p:cNvPicPr>
          <p:nvPr/>
        </p:nvPicPr>
        <p:blipFill>
          <a:blip r:embed="rId3"/>
          <a:stretch>
            <a:fillRect/>
          </a:stretch>
        </p:blipFill>
        <p:spPr>
          <a:xfrm>
            <a:off x="248904" y="1290137"/>
            <a:ext cx="4559586" cy="2218785"/>
          </a:xfrm>
          <a:prstGeom prst="rect">
            <a:avLst/>
          </a:prstGeom>
        </p:spPr>
      </p:pic>
      <p:pic>
        <p:nvPicPr>
          <p:cNvPr id="33" name="Picture 32"/>
          <p:cNvPicPr>
            <a:picLocks noChangeAspect="1"/>
          </p:cNvPicPr>
          <p:nvPr/>
        </p:nvPicPr>
        <p:blipFill>
          <a:blip r:embed="rId4"/>
          <a:stretch>
            <a:fillRect/>
          </a:stretch>
        </p:blipFill>
        <p:spPr>
          <a:xfrm>
            <a:off x="248904" y="3937084"/>
            <a:ext cx="4715898" cy="2189189"/>
          </a:xfrm>
          <a:prstGeom prst="rect">
            <a:avLst/>
          </a:prstGeom>
        </p:spPr>
      </p:pic>
      <p:grpSp>
        <p:nvGrpSpPr>
          <p:cNvPr id="34" name="Group 33"/>
          <p:cNvGrpSpPr/>
          <p:nvPr/>
        </p:nvGrpSpPr>
        <p:grpSpPr>
          <a:xfrm>
            <a:off x="9571299" y="2999184"/>
            <a:ext cx="2127534" cy="573378"/>
            <a:chOff x="2130" y="0"/>
            <a:chExt cx="2179189" cy="493295"/>
          </a:xfrm>
        </p:grpSpPr>
        <p:sp>
          <p:nvSpPr>
            <p:cNvPr id="35" name="Rounded Rectangle 34"/>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6"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1.9 </a:t>
              </a:r>
              <a:r>
                <a:rPr lang="en-US" sz="1200" i="1" dirty="0" smtClean="0">
                  <a:solidFill>
                    <a:schemeClr val="accent5">
                      <a:lumMod val="75000"/>
                    </a:schemeClr>
                  </a:solidFill>
                </a:rPr>
                <a:t>: Age Group vs Likes/Likes Received</a:t>
              </a:r>
              <a:endParaRPr lang="en-US" sz="1200" i="1" kern="1200" dirty="0">
                <a:solidFill>
                  <a:schemeClr val="accent5">
                    <a:lumMod val="75000"/>
                  </a:schemeClr>
                </a:solidFill>
              </a:endParaRPr>
            </a:p>
          </p:txBody>
        </p:sp>
      </p:grpSp>
    </p:spTree>
    <p:extLst>
      <p:ext uri="{BB962C8B-B14F-4D97-AF65-F5344CB8AC3E}">
        <p14:creationId xmlns:p14="http://schemas.microsoft.com/office/powerpoint/2010/main" val="176475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a:xfrm>
            <a:off x="604434" y="448628"/>
            <a:ext cx="10983132" cy="610151"/>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Likes/ Likes Received  w.r.t. Gender</a:t>
            </a:r>
            <a:endParaRPr lang="en-US" b="1" dirty="0">
              <a:ln w="0"/>
              <a:solidFill>
                <a:schemeClr val="tx1"/>
              </a:solidFill>
              <a:effectLst>
                <a:outerShdw blurRad="38100" dist="19050" dir="2700000" algn="tl" rotWithShape="0">
                  <a:schemeClr val="dk1">
                    <a:alpha val="40000"/>
                  </a:schemeClr>
                </a:outerShdw>
              </a:effectLst>
            </a:endParaRPr>
          </a:p>
        </p:txBody>
      </p:sp>
      <p:pic>
        <p:nvPicPr>
          <p:cNvPr id="24" name="Picture 23"/>
          <p:cNvPicPr>
            <a:picLocks noChangeAspect="1"/>
          </p:cNvPicPr>
          <p:nvPr/>
        </p:nvPicPr>
        <p:blipFill>
          <a:blip r:embed="rId2"/>
          <a:stretch>
            <a:fillRect/>
          </a:stretch>
        </p:blipFill>
        <p:spPr>
          <a:xfrm>
            <a:off x="4596063" y="1273594"/>
            <a:ext cx="4002004" cy="2997617"/>
          </a:xfrm>
          <a:prstGeom prst="rect">
            <a:avLst/>
          </a:prstGeom>
        </p:spPr>
      </p:pic>
      <p:pic>
        <p:nvPicPr>
          <p:cNvPr id="25" name="Picture 24"/>
          <p:cNvPicPr>
            <a:picLocks noChangeAspect="1"/>
          </p:cNvPicPr>
          <p:nvPr/>
        </p:nvPicPr>
        <p:blipFill>
          <a:blip r:embed="rId3"/>
          <a:stretch>
            <a:fillRect/>
          </a:stretch>
        </p:blipFill>
        <p:spPr>
          <a:xfrm>
            <a:off x="343472" y="1273594"/>
            <a:ext cx="4002684" cy="2997617"/>
          </a:xfrm>
          <a:prstGeom prst="rect">
            <a:avLst/>
          </a:prstGeom>
        </p:spPr>
      </p:pic>
      <p:grpSp>
        <p:nvGrpSpPr>
          <p:cNvPr id="26" name="Group 25"/>
          <p:cNvGrpSpPr/>
          <p:nvPr/>
        </p:nvGrpSpPr>
        <p:grpSpPr>
          <a:xfrm>
            <a:off x="8990045" y="1766042"/>
            <a:ext cx="2581751"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1.10 </a:t>
              </a:r>
              <a:r>
                <a:rPr lang="en-US" sz="1200" i="1" dirty="0" smtClean="0">
                  <a:solidFill>
                    <a:schemeClr val="accent5">
                      <a:lumMod val="75000"/>
                    </a:schemeClr>
                  </a:solidFill>
                </a:rPr>
                <a:t>: Age Group vs Likes : w.r.t. Gender </a:t>
              </a:r>
              <a:endParaRPr lang="en-US" sz="1200" i="1" kern="1200" dirty="0">
                <a:solidFill>
                  <a:schemeClr val="accent5">
                    <a:lumMod val="75000"/>
                  </a:schemeClr>
                </a:solidFill>
              </a:endParaRPr>
            </a:p>
          </p:txBody>
        </p:sp>
      </p:grpSp>
      <p:grpSp>
        <p:nvGrpSpPr>
          <p:cNvPr id="29" name="Group 28"/>
          <p:cNvGrpSpPr/>
          <p:nvPr/>
        </p:nvGrpSpPr>
        <p:grpSpPr>
          <a:xfrm>
            <a:off x="9005814" y="3023248"/>
            <a:ext cx="2693019" cy="573378"/>
            <a:chOff x="2130" y="0"/>
            <a:chExt cx="2179189" cy="493295"/>
          </a:xfrm>
        </p:grpSpPr>
        <p:sp>
          <p:nvSpPr>
            <p:cNvPr id="30" name="Rounded Rectangle 29"/>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1"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1.11 </a:t>
              </a:r>
              <a:r>
                <a:rPr lang="en-US" sz="1200" i="1" dirty="0" smtClean="0">
                  <a:solidFill>
                    <a:schemeClr val="accent5">
                      <a:lumMod val="75000"/>
                    </a:schemeClr>
                  </a:solidFill>
                </a:rPr>
                <a:t>: </a:t>
              </a:r>
              <a:r>
                <a:rPr lang="en-US" sz="1200" i="1" dirty="0">
                  <a:solidFill>
                    <a:schemeClr val="accent5">
                      <a:lumMod val="75000"/>
                    </a:schemeClr>
                  </a:solidFill>
                </a:rPr>
                <a:t>Age Group vs </a:t>
              </a:r>
              <a:r>
                <a:rPr lang="en-US" sz="1200" i="1" dirty="0" smtClean="0">
                  <a:solidFill>
                    <a:schemeClr val="accent5">
                      <a:lumMod val="75000"/>
                    </a:schemeClr>
                  </a:solidFill>
                </a:rPr>
                <a:t>Likes Received </a:t>
              </a:r>
              <a:r>
                <a:rPr lang="en-US" sz="1200" i="1" dirty="0">
                  <a:solidFill>
                    <a:schemeClr val="accent5">
                      <a:lumMod val="75000"/>
                    </a:schemeClr>
                  </a:solidFill>
                </a:rPr>
                <a:t>: w.r.t. Gender </a:t>
              </a:r>
            </a:p>
          </p:txBody>
        </p:sp>
      </p:grpSp>
      <p:sp>
        <p:nvSpPr>
          <p:cNvPr id="32" name="Rectangle 31"/>
          <p:cNvSpPr/>
          <p:nvPr/>
        </p:nvSpPr>
        <p:spPr>
          <a:xfrm>
            <a:off x="343472" y="4303889"/>
            <a:ext cx="8981002" cy="3323987"/>
          </a:xfrm>
          <a:prstGeom prst="rect">
            <a:avLst/>
          </a:prstGeom>
        </p:spPr>
        <p:txBody>
          <a:bodyPr wrap="square">
            <a:spAutoFit/>
          </a:bodyPr>
          <a:lstStyle/>
          <a:p>
            <a:pPr marL="171450" indent="-171450">
              <a:buFont typeface="Arial" panose="020B0604020202020204" pitchFamily="34" charset="0"/>
              <a:buChar char="•"/>
            </a:pPr>
            <a:endParaRPr lang="en-US" sz="1400" dirty="0" smtClean="0">
              <a:solidFill>
                <a:schemeClr val="accent5">
                  <a:lumMod val="75000"/>
                </a:schemeClr>
              </a:solidFill>
            </a:endParaRPr>
          </a:p>
          <a:p>
            <a:pPr marL="285750" indent="-285750">
              <a:buFont typeface="Arial" panose="020B0604020202020204" pitchFamily="34" charset="0"/>
              <a:buChar char="•"/>
            </a:pPr>
            <a:r>
              <a:rPr lang="en-US" sz="1400" i="1" dirty="0">
                <a:solidFill>
                  <a:schemeClr val="accent5">
                    <a:lumMod val="75000"/>
                  </a:schemeClr>
                </a:solidFill>
              </a:rPr>
              <a:t>Fig 1.10</a:t>
            </a:r>
            <a:r>
              <a:rPr lang="en-US" sz="1400" dirty="0">
                <a:solidFill>
                  <a:schemeClr val="accent5">
                    <a:lumMod val="75000"/>
                  </a:schemeClr>
                </a:solidFill>
              </a:rPr>
              <a:t> It can be assumed that females are expressive on Facebook. Where as males are less expressive. One insight could be that females spend more time on Facebook.</a:t>
            </a:r>
          </a:p>
          <a:p>
            <a:endParaRPr lang="en-US" sz="1400" i="1" dirty="0" smtClean="0">
              <a:solidFill>
                <a:schemeClr val="accent5">
                  <a:lumMod val="75000"/>
                </a:schemeClr>
              </a:solidFill>
            </a:endParaRPr>
          </a:p>
          <a:p>
            <a:pPr marL="285750" indent="-285750">
              <a:buFont typeface="Arial" panose="020B0604020202020204" pitchFamily="34" charset="0"/>
              <a:buChar char="•"/>
            </a:pPr>
            <a:r>
              <a:rPr lang="en-US" sz="1400" i="1" dirty="0" smtClean="0">
                <a:solidFill>
                  <a:schemeClr val="accent5">
                    <a:lumMod val="75000"/>
                  </a:schemeClr>
                </a:solidFill>
              </a:rPr>
              <a:t>Fig 1.11:</a:t>
            </a:r>
            <a:r>
              <a:rPr lang="en-US" sz="1400" dirty="0" smtClean="0">
                <a:solidFill>
                  <a:schemeClr val="accent5">
                    <a:lumMod val="75000"/>
                  </a:schemeClr>
                </a:solidFill>
              </a:rPr>
              <a:t> Females users </a:t>
            </a:r>
            <a:r>
              <a:rPr lang="en-US" sz="1400" dirty="0">
                <a:solidFill>
                  <a:schemeClr val="accent5">
                    <a:lumMod val="75000"/>
                  </a:schemeClr>
                </a:solidFill>
              </a:rPr>
              <a:t>in all the age groups gets more </a:t>
            </a:r>
            <a:r>
              <a:rPr lang="en-US" sz="1400" dirty="0" smtClean="0">
                <a:solidFill>
                  <a:schemeClr val="accent5">
                    <a:lumMod val="75000"/>
                  </a:schemeClr>
                </a:solidFill>
              </a:rPr>
              <a:t>likes </a:t>
            </a:r>
            <a:r>
              <a:rPr lang="en-US" sz="1400" dirty="0">
                <a:solidFill>
                  <a:schemeClr val="accent5">
                    <a:lumMod val="75000"/>
                  </a:schemeClr>
                </a:solidFill>
              </a:rPr>
              <a:t>however in the </a:t>
            </a:r>
            <a:r>
              <a:rPr lang="en-US" sz="1400" dirty="0" smtClean="0">
                <a:solidFill>
                  <a:schemeClr val="accent5">
                    <a:lumMod val="75000"/>
                  </a:schemeClr>
                </a:solidFill>
              </a:rPr>
              <a:t>age </a:t>
            </a:r>
            <a:r>
              <a:rPr lang="en-US" sz="1400" dirty="0">
                <a:solidFill>
                  <a:schemeClr val="accent5">
                    <a:lumMod val="75000"/>
                  </a:schemeClr>
                </a:solidFill>
              </a:rPr>
              <a:t>from </a:t>
            </a:r>
            <a:r>
              <a:rPr lang="en-US" sz="1400" dirty="0" smtClean="0">
                <a:solidFill>
                  <a:schemeClr val="accent5">
                    <a:lumMod val="75000"/>
                  </a:schemeClr>
                </a:solidFill>
              </a:rPr>
              <a:t>13-17, 18-21, 22-24, </a:t>
            </a:r>
            <a:r>
              <a:rPr lang="en-US" sz="1400" dirty="0">
                <a:solidFill>
                  <a:schemeClr val="accent5">
                    <a:lumMod val="75000"/>
                  </a:schemeClr>
                </a:solidFill>
              </a:rPr>
              <a:t>they have the most likes received</a:t>
            </a:r>
            <a:r>
              <a:rPr lang="en-US" sz="1400" dirty="0" smtClean="0">
                <a:solidFill>
                  <a:schemeClr val="accent5">
                    <a:lumMod val="75000"/>
                  </a:schemeClr>
                </a:solidFill>
              </a:rPr>
              <a:t>. i.e. around 400 likes on an average.</a:t>
            </a: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spTree>
    <p:extLst>
      <p:ext uri="{BB962C8B-B14F-4D97-AF65-F5344CB8AC3E}">
        <p14:creationId xmlns:p14="http://schemas.microsoft.com/office/powerpoint/2010/main" val="124910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448628"/>
            <a:ext cx="10983132" cy="622183"/>
          </a:xfrm>
          <a:effectLst>
            <a:innerShdw blurRad="63500" dist="50800" dir="27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chorCtr="0">
            <a:normAutofit/>
          </a:bodyPr>
          <a:lstStyle/>
          <a:p>
            <a:r>
              <a:rPr lang="en-US" b="1" dirty="0">
                <a:ln w="0"/>
                <a:solidFill>
                  <a:schemeClr val="tx1"/>
                </a:solidFill>
                <a:effectLst>
                  <a:outerShdw blurRad="38100" dist="19050" dir="2700000" algn="tl" rotWithShape="0">
                    <a:schemeClr val="dk1">
                      <a:alpha val="40000"/>
                    </a:schemeClr>
                  </a:outerShdw>
                </a:effectLst>
              </a:rPr>
              <a:t>Age Group vs Friend Count/Friendships Initiated</a:t>
            </a:r>
            <a:endParaRPr lang="en-US" b="1" dirty="0">
              <a:ln w="0"/>
              <a:solidFill>
                <a:schemeClr val="tx1"/>
              </a:solidFill>
              <a:effectLst>
                <a:outerShdw blurRad="38100" dist="19050" dir="2700000" algn="tl" rotWithShape="0">
                  <a:schemeClr val="dk1">
                    <a:alpha val="40000"/>
                  </a:schemeClr>
                </a:outerShdw>
              </a:effectLst>
            </a:endParaRPr>
          </a:p>
        </p:txBody>
      </p:sp>
      <p:grpSp>
        <p:nvGrpSpPr>
          <p:cNvPr id="26" name="Group 25"/>
          <p:cNvGrpSpPr/>
          <p:nvPr/>
        </p:nvGrpSpPr>
        <p:grpSpPr>
          <a:xfrm>
            <a:off x="5943601" y="5324688"/>
            <a:ext cx="5643966" cy="573378"/>
            <a:chOff x="2130" y="0"/>
            <a:chExt cx="2179189" cy="493295"/>
          </a:xfrm>
        </p:grpSpPr>
        <p:sp>
          <p:nvSpPr>
            <p:cNvPr id="27" name="Rounded Rectangle 26"/>
            <p:cNvSpPr/>
            <p:nvPr/>
          </p:nvSpPr>
          <p:spPr>
            <a:xfrm>
              <a:off x="2130" y="0"/>
              <a:ext cx="2179189" cy="493295"/>
            </a:xfrm>
            <a:prstGeom prst="roundRect">
              <a:avLst>
                <a:gd name="adj" fmla="val 10000"/>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8" name="Rounded Rectangle 4"/>
            <p:cNvSpPr txBox="1"/>
            <p:nvPr/>
          </p:nvSpPr>
          <p:spPr>
            <a:xfrm>
              <a:off x="2130" y="14448"/>
              <a:ext cx="2076391" cy="4643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i="1" kern="1200" dirty="0" smtClean="0">
                  <a:solidFill>
                    <a:schemeClr val="accent5">
                      <a:lumMod val="75000"/>
                    </a:schemeClr>
                  </a:solidFill>
                </a:rPr>
                <a:t>Fig 1.12 </a:t>
              </a:r>
              <a:r>
                <a:rPr lang="en-US" sz="1200" i="1" dirty="0" smtClean="0">
                  <a:solidFill>
                    <a:schemeClr val="accent5">
                      <a:lumMod val="75000"/>
                    </a:schemeClr>
                  </a:solidFill>
                </a:rPr>
                <a:t>: </a:t>
              </a:r>
              <a:r>
                <a:rPr lang="en-US" sz="1200" i="1" dirty="0">
                  <a:solidFill>
                    <a:schemeClr val="accent5">
                      <a:lumMod val="75000"/>
                    </a:schemeClr>
                  </a:solidFill>
                </a:rPr>
                <a:t>Age Group </a:t>
              </a:r>
              <a:r>
                <a:rPr lang="en-US" sz="1200" i="1" dirty="0" smtClean="0">
                  <a:solidFill>
                    <a:schemeClr val="accent5">
                      <a:lumMod val="75000"/>
                    </a:schemeClr>
                  </a:solidFill>
                </a:rPr>
                <a:t>vs Friends Count</a:t>
              </a:r>
              <a:endParaRPr lang="en-US" sz="1200" i="1" dirty="0">
                <a:solidFill>
                  <a:schemeClr val="accent5">
                    <a:lumMod val="75000"/>
                  </a:schemeClr>
                </a:solidFill>
              </a:endParaRPr>
            </a:p>
          </p:txBody>
        </p:sp>
      </p:grpSp>
      <p:sp>
        <p:nvSpPr>
          <p:cNvPr id="29" name="Rectangle 28"/>
          <p:cNvSpPr/>
          <p:nvPr/>
        </p:nvSpPr>
        <p:spPr>
          <a:xfrm>
            <a:off x="534056" y="1867729"/>
            <a:ext cx="4350766" cy="4924425"/>
          </a:xfrm>
          <a:prstGeom prst="rect">
            <a:avLst/>
          </a:prstGeom>
        </p:spPr>
        <p:txBody>
          <a:bodyPr wrap="square">
            <a:spAutoFit/>
          </a:bodyPr>
          <a:lstStyle/>
          <a:p>
            <a:pPr marL="171450" indent="-171450">
              <a:buFont typeface="Arial" panose="020B0604020202020204" pitchFamily="34" charset="0"/>
              <a:buChar char="•"/>
            </a:pPr>
            <a:endParaRPr lang="en-US" sz="1600" dirty="0" smtClean="0">
              <a:solidFill>
                <a:schemeClr val="accent5">
                  <a:lumMod val="75000"/>
                </a:schemeClr>
              </a:solidFill>
              <a:latin typeface="Segoe UI (Body)"/>
            </a:endParaRPr>
          </a:p>
          <a:p>
            <a:pPr marL="285750" indent="-285750">
              <a:buFont typeface="Arial" panose="020B0604020202020204" pitchFamily="34" charset="0"/>
              <a:buChar char="•"/>
            </a:pPr>
            <a:r>
              <a:rPr lang="en-US" sz="1400" dirty="0" smtClean="0">
                <a:solidFill>
                  <a:schemeClr val="accent5">
                    <a:lumMod val="75000"/>
                  </a:schemeClr>
                </a:solidFill>
              </a:rPr>
              <a:t>Friendships </a:t>
            </a:r>
            <a:r>
              <a:rPr lang="en-US" sz="1400" dirty="0">
                <a:solidFill>
                  <a:schemeClr val="accent5">
                    <a:lumMod val="75000"/>
                  </a:schemeClr>
                </a:solidFill>
              </a:rPr>
              <a:t>initiated and </a:t>
            </a:r>
            <a:r>
              <a:rPr lang="en-US" sz="1400" dirty="0" smtClean="0">
                <a:solidFill>
                  <a:schemeClr val="accent5">
                    <a:lumMod val="75000"/>
                  </a:schemeClr>
                </a:solidFill>
              </a:rPr>
              <a:t>Friend Request  Received </a:t>
            </a:r>
            <a:r>
              <a:rPr lang="en-US" sz="1400" dirty="0">
                <a:solidFill>
                  <a:schemeClr val="accent5">
                    <a:lumMod val="75000"/>
                  </a:schemeClr>
                </a:solidFill>
              </a:rPr>
              <a:t>are </a:t>
            </a:r>
            <a:r>
              <a:rPr lang="en-US" sz="1400" dirty="0" smtClean="0">
                <a:solidFill>
                  <a:schemeClr val="accent5">
                    <a:lumMod val="75000"/>
                  </a:schemeClr>
                </a:solidFill>
              </a:rPr>
              <a:t>almost evenly distributed across age groups and genders.</a:t>
            </a:r>
            <a:endParaRPr lang="en-US" sz="1400" dirty="0">
              <a:solidFill>
                <a:schemeClr val="accent5">
                  <a:lumMod val="75000"/>
                </a:schemeClr>
              </a:solidFill>
            </a:endParaRPr>
          </a:p>
          <a:p>
            <a:endParaRPr lang="en-US" dirty="0"/>
          </a:p>
          <a:p>
            <a:pPr marL="285750" indent="-285750">
              <a:buFont typeface="Arial" panose="020B0604020202020204" pitchFamily="34" charset="0"/>
              <a:buChar char="•"/>
            </a:pPr>
            <a:r>
              <a:rPr lang="en-US" sz="1400" dirty="0" smtClean="0">
                <a:solidFill>
                  <a:schemeClr val="accent5">
                    <a:lumMod val="75000"/>
                  </a:schemeClr>
                </a:solidFill>
              </a:rPr>
              <a:t>Female users across almost all age groups have </a:t>
            </a:r>
            <a:r>
              <a:rPr lang="en-US" sz="1400" dirty="0">
                <a:solidFill>
                  <a:schemeClr val="accent5">
                    <a:lumMod val="75000"/>
                  </a:schemeClr>
                </a:solidFill>
              </a:rPr>
              <a:t>high friend count and </a:t>
            </a:r>
            <a:r>
              <a:rPr lang="en-US" sz="1400" dirty="0" smtClean="0">
                <a:solidFill>
                  <a:schemeClr val="accent5">
                    <a:lumMod val="75000"/>
                  </a:schemeClr>
                </a:solidFill>
              </a:rPr>
              <a:t>friendships </a:t>
            </a:r>
            <a:r>
              <a:rPr lang="en-US" sz="1400" dirty="0">
                <a:solidFill>
                  <a:schemeClr val="accent5">
                    <a:lumMod val="75000"/>
                  </a:schemeClr>
                </a:solidFill>
              </a:rPr>
              <a:t>I</a:t>
            </a:r>
            <a:r>
              <a:rPr lang="en-US" sz="1400" dirty="0" smtClean="0">
                <a:solidFill>
                  <a:schemeClr val="accent5">
                    <a:lumMod val="75000"/>
                  </a:schemeClr>
                </a:solidFill>
              </a:rPr>
              <a:t>nitiated</a:t>
            </a:r>
            <a:r>
              <a:rPr lang="en-US" sz="1400" dirty="0">
                <a:solidFill>
                  <a:schemeClr val="accent5">
                    <a:lumMod val="75000"/>
                  </a:schemeClr>
                </a:solidFill>
              </a:rPr>
              <a:t>/ </a:t>
            </a:r>
            <a:r>
              <a:rPr lang="en-US" sz="1400" dirty="0" smtClean="0">
                <a:solidFill>
                  <a:schemeClr val="accent5">
                    <a:lumMod val="75000"/>
                  </a:schemeClr>
                </a:solidFill>
              </a:rPr>
              <a:t>Friend Requests </a:t>
            </a:r>
            <a:r>
              <a:rPr lang="en-US" sz="1400" dirty="0">
                <a:solidFill>
                  <a:schemeClr val="accent5">
                    <a:lumMod val="75000"/>
                  </a:schemeClr>
                </a:solidFill>
              </a:rPr>
              <a:t>R</a:t>
            </a:r>
            <a:r>
              <a:rPr lang="en-US" sz="1400" dirty="0" smtClean="0">
                <a:solidFill>
                  <a:schemeClr val="accent5">
                    <a:lumMod val="75000"/>
                  </a:schemeClr>
                </a:solidFill>
              </a:rPr>
              <a:t>eceived </a:t>
            </a:r>
            <a:r>
              <a:rPr lang="en-US" sz="1400" dirty="0">
                <a:solidFill>
                  <a:schemeClr val="accent5">
                    <a:lumMod val="75000"/>
                  </a:schemeClr>
                </a:solidFill>
              </a:rPr>
              <a:t>compared to </a:t>
            </a:r>
            <a:r>
              <a:rPr lang="en-US" sz="1400" dirty="0" smtClean="0">
                <a:solidFill>
                  <a:schemeClr val="accent5">
                    <a:lumMod val="75000"/>
                  </a:schemeClr>
                </a:solidFill>
              </a:rPr>
              <a:t>male users.</a:t>
            </a:r>
          </a:p>
          <a:p>
            <a:pPr marL="285750" indent="-285750">
              <a:buFont typeface="Arial" panose="020B0604020202020204" pitchFamily="34" charset="0"/>
              <a:buChar char="•"/>
            </a:pPr>
            <a:endParaRPr lang="en-US" sz="1400" dirty="0">
              <a:solidFill>
                <a:schemeClr val="accent5">
                  <a:lumMod val="75000"/>
                </a:schemeClr>
              </a:solidFill>
            </a:endParaRPr>
          </a:p>
          <a:p>
            <a:pPr marL="285750" indent="-285750">
              <a:buFont typeface="Arial" panose="020B0604020202020204" pitchFamily="34" charset="0"/>
              <a:buChar char="•"/>
            </a:pPr>
            <a:r>
              <a:rPr lang="en-US" sz="1400" dirty="0" smtClean="0">
                <a:solidFill>
                  <a:schemeClr val="accent5">
                    <a:lumMod val="75000"/>
                  </a:schemeClr>
                </a:solidFill>
              </a:rPr>
              <a:t>Old </a:t>
            </a:r>
            <a:r>
              <a:rPr lang="en-US" sz="1400" dirty="0">
                <a:solidFill>
                  <a:schemeClr val="accent5">
                    <a:lumMod val="75000"/>
                  </a:schemeClr>
                </a:solidFill>
              </a:rPr>
              <a:t>age group users have more </a:t>
            </a:r>
            <a:r>
              <a:rPr lang="en-US" sz="1400" dirty="0" smtClean="0">
                <a:solidFill>
                  <a:schemeClr val="accent5">
                    <a:lumMod val="75000"/>
                  </a:schemeClr>
                </a:solidFill>
              </a:rPr>
              <a:t>friend count/ Friendships </a:t>
            </a:r>
            <a:r>
              <a:rPr lang="en-US" sz="1400" dirty="0">
                <a:solidFill>
                  <a:schemeClr val="accent5">
                    <a:lumMod val="75000"/>
                  </a:schemeClr>
                </a:solidFill>
              </a:rPr>
              <a:t>Initiated/ </a:t>
            </a:r>
            <a:r>
              <a:rPr lang="en-US" sz="1400" dirty="0" smtClean="0">
                <a:solidFill>
                  <a:schemeClr val="accent5">
                    <a:lumMod val="75000"/>
                  </a:schemeClr>
                </a:solidFill>
              </a:rPr>
              <a:t>Friend Request Received </a:t>
            </a:r>
            <a:r>
              <a:rPr lang="en-US" sz="1400" dirty="0">
                <a:solidFill>
                  <a:schemeClr val="accent5">
                    <a:lumMod val="75000"/>
                  </a:schemeClr>
                </a:solidFill>
              </a:rPr>
              <a:t>for males than </a:t>
            </a:r>
            <a:r>
              <a:rPr lang="en-US" sz="1400" dirty="0" smtClean="0">
                <a:solidFill>
                  <a:schemeClr val="accent5">
                    <a:lumMod val="75000"/>
                  </a:schemeClr>
                </a:solidFill>
              </a:rPr>
              <a:t>females</a:t>
            </a:r>
            <a:r>
              <a:rPr lang="en-US" sz="1400" dirty="0">
                <a:solidFill>
                  <a:schemeClr val="accent5">
                    <a:lumMod val="75000"/>
                  </a:schemeClr>
                </a:solidFill>
              </a:rPr>
              <a:t>.</a:t>
            </a:r>
          </a:p>
          <a:p>
            <a:pPr marL="171450" indent="-171450">
              <a:buFont typeface="Arial" panose="020B0604020202020204" pitchFamily="34" charset="0"/>
              <a:buChar char="•"/>
            </a:pPr>
            <a:endParaRPr lang="en-US" sz="1400" dirty="0">
              <a:solidFill>
                <a:schemeClr val="accent5">
                  <a:lumMod val="75000"/>
                </a:schemeClr>
              </a:solidFill>
            </a:endParaRPr>
          </a:p>
          <a:p>
            <a:pPr marL="171450" indent="-171450">
              <a:buFont typeface="Arial" panose="020B0604020202020204" pitchFamily="34" charset="0"/>
              <a:buChar char="•"/>
            </a:pPr>
            <a:endParaRPr lang="en-US" sz="1400" dirty="0">
              <a:solidFill>
                <a:schemeClr val="accent5">
                  <a:lumMod val="75000"/>
                </a:schemeClr>
              </a:solidFill>
            </a:endParaRPr>
          </a:p>
          <a:p>
            <a:endParaRPr lang="en-US" sz="1400" dirty="0">
              <a:solidFill>
                <a:schemeClr val="accent5">
                  <a:lumMod val="75000"/>
                </a:schemeClr>
              </a:solidFill>
            </a:endParaRPr>
          </a:p>
          <a:p>
            <a:endParaRPr lang="en-US" sz="14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sz="1200" dirty="0">
              <a:solidFill>
                <a:schemeClr val="accent5">
                  <a:lumMod val="75000"/>
                </a:schemeClr>
              </a:solidFill>
            </a:endParaRPr>
          </a:p>
          <a:p>
            <a:pPr marL="285750" indent="-285750">
              <a:buFont typeface="Arial" panose="020B0604020202020204" pitchFamily="34" charset="0"/>
              <a:buChar char="•"/>
            </a:pPr>
            <a:endParaRPr lang="en-US" dirty="0"/>
          </a:p>
          <a:p>
            <a:r>
              <a:rPr lang="en-US" sz="1600" dirty="0" smtClean="0">
                <a:solidFill>
                  <a:schemeClr val="accent5">
                    <a:lumMod val="75000"/>
                  </a:schemeClr>
                </a:solidFill>
              </a:rPr>
              <a:t>     </a:t>
            </a:r>
            <a:endParaRPr lang="en-US" sz="1600" dirty="0">
              <a:solidFill>
                <a:schemeClr val="accent5">
                  <a:lumMod val="75000"/>
                </a:schemeClr>
              </a:solidFill>
            </a:endParaRPr>
          </a:p>
        </p:txBody>
      </p:sp>
      <p:pic>
        <p:nvPicPr>
          <p:cNvPr id="30" name="Picture 29"/>
          <p:cNvPicPr>
            <a:picLocks noChangeAspect="1"/>
          </p:cNvPicPr>
          <p:nvPr/>
        </p:nvPicPr>
        <p:blipFill>
          <a:blip r:embed="rId2"/>
          <a:stretch>
            <a:fillRect/>
          </a:stretch>
        </p:blipFill>
        <p:spPr>
          <a:xfrm>
            <a:off x="4730709" y="1309436"/>
            <a:ext cx="7176543" cy="3840080"/>
          </a:xfrm>
          <a:prstGeom prst="rect">
            <a:avLst/>
          </a:prstGeom>
        </p:spPr>
      </p:pic>
    </p:spTree>
    <p:extLst>
      <p:ext uri="{BB962C8B-B14F-4D97-AF65-F5344CB8AC3E}">
        <p14:creationId xmlns:p14="http://schemas.microsoft.com/office/powerpoint/2010/main" val="142431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2.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774A73-0280-47B7-9E46-5069D2220801}">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1430</Words>
  <Application>Microsoft Office PowerPoint</Application>
  <PresentationFormat>Widescreen</PresentationFormat>
  <Paragraphs>187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Segoe UI (Body)</vt:lpstr>
      <vt:lpstr>Segoe UI Light</vt:lpstr>
      <vt:lpstr>Wingdings</vt:lpstr>
      <vt:lpstr>Get Started with 3D</vt:lpstr>
      <vt:lpstr>EDA- Facebook</vt:lpstr>
      <vt:lpstr>Contents</vt:lpstr>
      <vt:lpstr>Facebook Data Correlation: At a Glance</vt:lpstr>
      <vt:lpstr>Data Correlation: Likes/Likes Received/ Likes Across Platforms</vt:lpstr>
      <vt:lpstr>Likes vs Mobile Likes : Comparison across Age Group, Gender</vt:lpstr>
      <vt:lpstr>Likes Received vs Mobile Likes Received: Comparison across Age Group, Gender</vt:lpstr>
      <vt:lpstr>Comparison across Age Group vs User Count/ Friend Count/ Likes/Likes Received</vt:lpstr>
      <vt:lpstr>Age Group vs Likes/ Likes Received  w.r.t. Gender</vt:lpstr>
      <vt:lpstr>Age Group vs Friend Count/Friendships Initiated</vt:lpstr>
      <vt:lpstr>Age Group vs Tenure/ Friend Count/ Likes/ Likes Received</vt:lpstr>
      <vt:lpstr>Age Group/ Gender vs Tenure Likes/ Likes Received</vt:lpstr>
      <vt:lpstr>Conclusion </vt:lpstr>
      <vt:lpstr>Actionable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2019-09-20T09:47:09Z</dcterms:created>
  <dcterms:modified xsi:type="dcterms:W3CDTF">2019-09-21T02:50:05Z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