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0" r:id="rId8"/>
    <p:sldId id="286" r:id="rId9"/>
    <p:sldId id="287" r:id="rId10"/>
    <p:sldId id="261"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Byahut" userId="325dcde524cbd488" providerId="LiveId" clId="{A52F3345-2E80-4A7F-92CA-0BB990068CB4}"/>
    <pc:docChg chg="undo custSel delSld modSld">
      <pc:chgData name="Ravi Byahut" userId="325dcde524cbd488" providerId="LiveId" clId="{A52F3345-2E80-4A7F-92CA-0BB990068CB4}" dt="2023-05-13T06:17:51.369" v="600" actId="2696"/>
      <pc:docMkLst>
        <pc:docMk/>
      </pc:docMkLst>
      <pc:sldChg chg="modSp mod">
        <pc:chgData name="Ravi Byahut" userId="325dcde524cbd488" providerId="LiveId" clId="{A52F3345-2E80-4A7F-92CA-0BB990068CB4}" dt="2023-05-13T06:00:57.404" v="189" actId="14100"/>
        <pc:sldMkLst>
          <pc:docMk/>
          <pc:sldMk cId="3733486012" sldId="258"/>
        </pc:sldMkLst>
        <pc:spChg chg="mod">
          <ac:chgData name="Ravi Byahut" userId="325dcde524cbd488" providerId="LiveId" clId="{A52F3345-2E80-4A7F-92CA-0BB990068CB4}" dt="2023-05-13T05:57:20.513" v="183" actId="122"/>
          <ac:spMkLst>
            <pc:docMk/>
            <pc:sldMk cId="3733486012" sldId="258"/>
            <ac:spMk id="7" creationId="{7875C19A-1AAE-476A-A316-A2CF92D763D3}"/>
          </ac:spMkLst>
        </pc:spChg>
        <pc:spChg chg="mod">
          <ac:chgData name="Ravi Byahut" userId="325dcde524cbd488" providerId="LiveId" clId="{A52F3345-2E80-4A7F-92CA-0BB990068CB4}" dt="2023-05-13T06:00:57.404" v="189" actId="14100"/>
          <ac:spMkLst>
            <pc:docMk/>
            <pc:sldMk cId="3733486012" sldId="258"/>
            <ac:spMk id="10" creationId="{EF2BC084-E6DB-4DE7-B309-042A85EBA700}"/>
          </ac:spMkLst>
        </pc:spChg>
      </pc:sldChg>
      <pc:sldChg chg="modSp mod">
        <pc:chgData name="Ravi Byahut" userId="325dcde524cbd488" providerId="LiveId" clId="{A52F3345-2E80-4A7F-92CA-0BB990068CB4}" dt="2023-05-13T06:00:40.703" v="187" actId="255"/>
        <pc:sldMkLst>
          <pc:docMk/>
          <pc:sldMk cId="709828751" sldId="260"/>
        </pc:sldMkLst>
        <pc:spChg chg="mod">
          <ac:chgData name="Ravi Byahut" userId="325dcde524cbd488" providerId="LiveId" clId="{A52F3345-2E80-4A7F-92CA-0BB990068CB4}" dt="2023-04-10T15:04:56.855" v="176" actId="122"/>
          <ac:spMkLst>
            <pc:docMk/>
            <pc:sldMk cId="709828751" sldId="260"/>
            <ac:spMk id="4" creationId="{BD179B88-D43C-4A31-9A52-3498E9430782}"/>
          </ac:spMkLst>
        </pc:spChg>
        <pc:spChg chg="mod">
          <ac:chgData name="Ravi Byahut" userId="325dcde524cbd488" providerId="LiveId" clId="{A52F3345-2E80-4A7F-92CA-0BB990068CB4}" dt="2023-05-13T06:00:40.703" v="187" actId="255"/>
          <ac:spMkLst>
            <pc:docMk/>
            <pc:sldMk cId="709828751" sldId="260"/>
            <ac:spMk id="9" creationId="{254D8B51-7E6A-FBA6-BBC0-81035F0F4C64}"/>
          </ac:spMkLst>
        </pc:spChg>
      </pc:sldChg>
      <pc:sldChg chg="modSp mod">
        <pc:chgData name="Ravi Byahut" userId="325dcde524cbd488" providerId="LiveId" clId="{A52F3345-2E80-4A7F-92CA-0BB990068CB4}" dt="2023-04-10T15:05:22.190" v="179" actId="20577"/>
        <pc:sldMkLst>
          <pc:docMk/>
          <pc:sldMk cId="3607270498" sldId="261"/>
        </pc:sldMkLst>
        <pc:spChg chg="mod">
          <ac:chgData name="Ravi Byahut" userId="325dcde524cbd488" providerId="LiveId" clId="{A52F3345-2E80-4A7F-92CA-0BB990068CB4}" dt="2023-04-10T15:05:22.190" v="179" actId="20577"/>
          <ac:spMkLst>
            <pc:docMk/>
            <pc:sldMk cId="3607270498" sldId="261"/>
            <ac:spMk id="9" creationId="{12C9A8B6-88D5-0E3A-3342-27D480546F5D}"/>
          </ac:spMkLst>
        </pc:spChg>
      </pc:sldChg>
      <pc:sldChg chg="modSp mod">
        <pc:chgData name="Ravi Byahut" userId="325dcde524cbd488" providerId="LiveId" clId="{A52F3345-2E80-4A7F-92CA-0BB990068CB4}" dt="2023-04-10T12:48:19.854" v="173" actId="122"/>
        <pc:sldMkLst>
          <pc:docMk/>
          <pc:sldMk cId="429771863" sldId="269"/>
        </pc:sldMkLst>
        <pc:spChg chg="mod">
          <ac:chgData name="Ravi Byahut" userId="325dcde524cbd488" providerId="LiveId" clId="{A52F3345-2E80-4A7F-92CA-0BB990068CB4}" dt="2023-04-10T12:48:19.854" v="173" actId="122"/>
          <ac:spMkLst>
            <pc:docMk/>
            <pc:sldMk cId="429771863" sldId="269"/>
            <ac:spMk id="2" creationId="{632BE5BF-9922-45FB-8F3F-4446D40A051B}"/>
          </ac:spMkLst>
        </pc:spChg>
      </pc:sldChg>
      <pc:sldChg chg="addSp modSp mod">
        <pc:chgData name="Ravi Byahut" userId="325dcde524cbd488" providerId="LiveId" clId="{A52F3345-2E80-4A7F-92CA-0BB990068CB4}" dt="2023-05-13T06:17:21.920" v="599" actId="20577"/>
        <pc:sldMkLst>
          <pc:docMk/>
          <pc:sldMk cId="1907694684" sldId="286"/>
        </pc:sldMkLst>
        <pc:spChg chg="mod">
          <ac:chgData name="Ravi Byahut" userId="325dcde524cbd488" providerId="LiveId" clId="{A52F3345-2E80-4A7F-92CA-0BB990068CB4}" dt="2023-05-13T06:05:15.061" v="255" actId="20577"/>
          <ac:spMkLst>
            <pc:docMk/>
            <pc:sldMk cId="1907694684" sldId="286"/>
            <ac:spMk id="3" creationId="{0A46C468-A9F6-4177-BE63-1019EDE71373}"/>
          </ac:spMkLst>
        </pc:spChg>
        <pc:spChg chg="mod">
          <ac:chgData name="Ravi Byahut" userId="325dcde524cbd488" providerId="LiveId" clId="{A52F3345-2E80-4A7F-92CA-0BB990068CB4}" dt="2023-05-13T06:05:42.449" v="296" actId="20577"/>
          <ac:spMkLst>
            <pc:docMk/>
            <pc:sldMk cId="1907694684" sldId="286"/>
            <ac:spMk id="5" creationId="{1B246DCB-F9F3-410C-A90A-0E05210886CE}"/>
          </ac:spMkLst>
        </pc:spChg>
        <pc:spChg chg="mod">
          <ac:chgData name="Ravi Byahut" userId="325dcde524cbd488" providerId="LiveId" clId="{A52F3345-2E80-4A7F-92CA-0BB990068CB4}" dt="2023-05-13T06:13:49.407" v="587" actId="14100"/>
          <ac:spMkLst>
            <pc:docMk/>
            <pc:sldMk cId="1907694684" sldId="286"/>
            <ac:spMk id="6" creationId="{CD886485-36BB-4B91-A4CA-1899CFF05075}"/>
          </ac:spMkLst>
        </pc:spChg>
        <pc:spChg chg="mod">
          <ac:chgData name="Ravi Byahut" userId="325dcde524cbd488" providerId="LiveId" clId="{A52F3345-2E80-4A7F-92CA-0BB990068CB4}" dt="2023-05-13T06:13:40.756" v="585" actId="1076"/>
          <ac:spMkLst>
            <pc:docMk/>
            <pc:sldMk cId="1907694684" sldId="286"/>
            <ac:spMk id="7" creationId="{02F8DA2B-91CA-4514-9A15-7671450A12EC}"/>
          </ac:spMkLst>
        </pc:spChg>
        <pc:spChg chg="mod">
          <ac:chgData name="Ravi Byahut" userId="325dcde524cbd488" providerId="LiveId" clId="{A52F3345-2E80-4A7F-92CA-0BB990068CB4}" dt="2023-05-13T06:13:31.161" v="582" actId="1076"/>
          <ac:spMkLst>
            <pc:docMk/>
            <pc:sldMk cId="1907694684" sldId="286"/>
            <ac:spMk id="8" creationId="{8926673D-9D03-4A0E-AA3F-5988EFFF8C4C}"/>
          </ac:spMkLst>
        </pc:spChg>
        <pc:spChg chg="mod">
          <ac:chgData name="Ravi Byahut" userId="325dcde524cbd488" providerId="LiveId" clId="{A52F3345-2E80-4A7F-92CA-0BB990068CB4}" dt="2023-05-13T06:17:21.920" v="599" actId="20577"/>
          <ac:spMkLst>
            <pc:docMk/>
            <pc:sldMk cId="1907694684" sldId="286"/>
            <ac:spMk id="9" creationId="{254D8B51-7E6A-FBA6-BBC0-81035F0F4C64}"/>
          </ac:spMkLst>
        </pc:spChg>
        <pc:spChg chg="mod">
          <ac:chgData name="Ravi Byahut" userId="325dcde524cbd488" providerId="LiveId" clId="{A52F3345-2E80-4A7F-92CA-0BB990068CB4}" dt="2023-05-13T06:13:44.548" v="586" actId="1076"/>
          <ac:spMkLst>
            <pc:docMk/>
            <pc:sldMk cId="1907694684" sldId="286"/>
            <ac:spMk id="12" creationId="{E0924DBF-7AC3-4503-9435-434C80C0EE6B}"/>
          </ac:spMkLst>
        </pc:spChg>
        <pc:spChg chg="mod">
          <ac:chgData name="Ravi Byahut" userId="325dcde524cbd488" providerId="LiveId" clId="{A52F3345-2E80-4A7F-92CA-0BB990068CB4}" dt="2023-05-13T06:13:37.504" v="584" actId="1076"/>
          <ac:spMkLst>
            <pc:docMk/>
            <pc:sldMk cId="1907694684" sldId="286"/>
            <ac:spMk id="13" creationId="{87FA399B-9EF0-450B-906F-91048F159DFC}"/>
          </ac:spMkLst>
        </pc:spChg>
        <pc:spChg chg="mod">
          <ac:chgData name="Ravi Byahut" userId="325dcde524cbd488" providerId="LiveId" clId="{A52F3345-2E80-4A7F-92CA-0BB990068CB4}" dt="2023-05-13T06:13:21.883" v="581" actId="1076"/>
          <ac:spMkLst>
            <pc:docMk/>
            <pc:sldMk cId="1907694684" sldId="286"/>
            <ac:spMk id="14" creationId="{BDBB721A-B24D-4D1D-ABB7-5F1119C5D343}"/>
          </ac:spMkLst>
        </pc:spChg>
        <pc:spChg chg="mod">
          <ac:chgData name="Ravi Byahut" userId="325dcde524cbd488" providerId="LiveId" clId="{A52F3345-2E80-4A7F-92CA-0BB990068CB4}" dt="2023-05-13T06:13:14.579" v="579" actId="1076"/>
          <ac:spMkLst>
            <pc:docMk/>
            <pc:sldMk cId="1907694684" sldId="286"/>
            <ac:spMk id="15" creationId="{2C64CE03-9A58-49DE-9F76-71E62129B6AF}"/>
          </ac:spMkLst>
        </pc:spChg>
        <pc:spChg chg="mod">
          <ac:chgData name="Ravi Byahut" userId="325dcde524cbd488" providerId="LiveId" clId="{A52F3345-2E80-4A7F-92CA-0BB990068CB4}" dt="2023-05-13T06:09:29.871" v="468" actId="14100"/>
          <ac:spMkLst>
            <pc:docMk/>
            <pc:sldMk cId="1907694684" sldId="286"/>
            <ac:spMk id="17" creationId="{D98E2502-1FF9-4463-BA1C-1FB278064003}"/>
          </ac:spMkLst>
        </pc:spChg>
        <pc:spChg chg="mod">
          <ac:chgData name="Ravi Byahut" userId="325dcde524cbd488" providerId="LiveId" clId="{A52F3345-2E80-4A7F-92CA-0BB990068CB4}" dt="2023-05-13T06:10:57.914" v="526" actId="20577"/>
          <ac:spMkLst>
            <pc:docMk/>
            <pc:sldMk cId="1907694684" sldId="286"/>
            <ac:spMk id="18" creationId="{A517D599-1A79-4BC5-8D29-C8D4D6B7DA36}"/>
          </ac:spMkLst>
        </pc:spChg>
        <pc:spChg chg="mod">
          <ac:chgData name="Ravi Byahut" userId="325dcde524cbd488" providerId="LiveId" clId="{A52F3345-2E80-4A7F-92CA-0BB990068CB4}" dt="2023-05-13T06:11:43.905" v="541" actId="20577"/>
          <ac:spMkLst>
            <pc:docMk/>
            <pc:sldMk cId="1907694684" sldId="286"/>
            <ac:spMk id="21" creationId="{B771A59C-8D44-4E48-8402-8D4541B6FFAF}"/>
          </ac:spMkLst>
        </pc:spChg>
        <pc:spChg chg="add mod">
          <ac:chgData name="Ravi Byahut" userId="325dcde524cbd488" providerId="LiveId" clId="{A52F3345-2E80-4A7F-92CA-0BB990068CB4}" dt="2023-05-13T06:12:34.607" v="570" actId="14100"/>
          <ac:spMkLst>
            <pc:docMk/>
            <pc:sldMk cId="1907694684" sldId="286"/>
            <ac:spMk id="22" creationId="{725EA316-2BA9-7D59-9F92-56BCAEA09732}"/>
          </ac:spMkLst>
        </pc:spChg>
        <pc:spChg chg="add mod">
          <ac:chgData name="Ravi Byahut" userId="325dcde524cbd488" providerId="LiveId" clId="{A52F3345-2E80-4A7F-92CA-0BB990068CB4}" dt="2023-05-13T06:12:12.095" v="546" actId="14100"/>
          <ac:spMkLst>
            <pc:docMk/>
            <pc:sldMk cId="1907694684" sldId="286"/>
            <ac:spMk id="23" creationId="{926BFC3A-14CB-E0D9-657A-E3F7F21352B2}"/>
          </ac:spMkLst>
        </pc:spChg>
      </pc:sldChg>
      <pc:sldChg chg="addSp modSp">
        <pc:chgData name="Ravi Byahut" userId="325dcde524cbd488" providerId="LiveId" clId="{A52F3345-2E80-4A7F-92CA-0BB990068CB4}" dt="2023-04-10T12:47:49.791" v="171" actId="1076"/>
        <pc:sldMkLst>
          <pc:docMk/>
          <pc:sldMk cId="2227046579" sldId="287"/>
        </pc:sldMkLst>
        <pc:picChg chg="add mod">
          <ac:chgData name="Ravi Byahut" userId="325dcde524cbd488" providerId="LiveId" clId="{A52F3345-2E80-4A7F-92CA-0BB990068CB4}" dt="2023-04-10T12:47:49.791" v="171" actId="1076"/>
          <ac:picMkLst>
            <pc:docMk/>
            <pc:sldMk cId="2227046579" sldId="287"/>
            <ac:picMk id="1026" creationId="{CFC57684-CBD8-2959-EC06-9FBA2EC9270B}"/>
          </ac:picMkLst>
        </pc:picChg>
      </pc:sldChg>
      <pc:sldChg chg="modSp del mod">
        <pc:chgData name="Ravi Byahut" userId="325dcde524cbd488" providerId="LiveId" clId="{A52F3345-2E80-4A7F-92CA-0BB990068CB4}" dt="2023-05-13T06:17:51.369" v="600" actId="2696"/>
        <pc:sldMkLst>
          <pc:docMk/>
          <pc:sldMk cId="776833927" sldId="288"/>
        </pc:sldMkLst>
        <pc:spChg chg="mod">
          <ac:chgData name="Ravi Byahut" userId="325dcde524cbd488" providerId="LiveId" clId="{A52F3345-2E80-4A7F-92CA-0BB990068CB4}" dt="2023-04-10T12:43:05.206" v="165" actId="1076"/>
          <ac:spMkLst>
            <pc:docMk/>
            <pc:sldMk cId="776833927" sldId="288"/>
            <ac:spMk id="4" creationId="{BD179B88-D43C-4A31-9A52-3498E9430782}"/>
          </ac:spMkLst>
        </pc:spChg>
        <pc:spChg chg="mod">
          <ac:chgData name="Ravi Byahut" userId="325dcde524cbd488" providerId="LiveId" clId="{A52F3345-2E80-4A7F-92CA-0BB990068CB4}" dt="2023-04-10T12:43:11.692" v="167" actId="20577"/>
          <ac:spMkLst>
            <pc:docMk/>
            <pc:sldMk cId="776833927" sldId="288"/>
            <ac:spMk id="5" creationId="{C45A2306-8DDF-AB4C-21D4-82C411779B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746909" y="292963"/>
            <a:ext cx="8273456" cy="1218815"/>
          </a:xfrm>
        </p:spPr>
        <p:txBody>
          <a:bodyPr/>
          <a:lstStyle/>
          <a:p>
            <a:pPr>
              <a:lnSpc>
                <a:spcPct val="100000"/>
              </a:lnSpc>
            </a:pPr>
            <a:r>
              <a:rPr lang="en-US" sz="3600" dirty="0"/>
              <a:t>HEALTH ANALYSIS BY SMARTWATCH USING MACHINE LEARNING</a:t>
            </a:r>
          </a:p>
        </p:txBody>
      </p:sp>
      <p:pic>
        <p:nvPicPr>
          <p:cNvPr id="1026" name="Picture 2" descr="Smartwatch-Derived Data and Machine Learning Algorithms Estimate Classes of  Ratings of Perceived Exertion in Runners: A Pilot Study - Data Science Chair">
            <a:extLst>
              <a:ext uri="{FF2B5EF4-FFF2-40B4-BE49-F238E27FC236}">
                <a16:creationId xmlns:a16="http://schemas.microsoft.com/office/drawing/2014/main" id="{F6F63F23-FE9F-2833-21D3-5B1D52B4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442" y="2227410"/>
            <a:ext cx="6372483" cy="369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205228" y="457644"/>
            <a:ext cx="7498065" cy="810087"/>
          </a:xfrm>
        </p:spPr>
        <p:txBody>
          <a:bodyPr>
            <a:normAutofit fontScale="90000"/>
          </a:bodyPr>
          <a:lstStyle/>
          <a:p>
            <a:pPr algn="ctr"/>
            <a:r>
              <a:rPr lang="en-US" dirty="0"/>
              <a:t>GROUP MEMBER</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140171" y="4692735"/>
            <a:ext cx="4403323" cy="1299691"/>
          </a:xfrm>
        </p:spPr>
        <p:txBody>
          <a:bodyPr/>
          <a:lstStyle/>
          <a:p>
            <a:r>
              <a:rPr lang="en-US" dirty="0"/>
              <a:t>Under the guidance of</a:t>
            </a:r>
          </a:p>
          <a:p>
            <a:pPr algn="r"/>
            <a:r>
              <a:rPr lang="en-US" dirty="0"/>
              <a:t>Dr. Sudip Ghosh</a:t>
            </a:r>
          </a:p>
          <a:p>
            <a:pPr algn="r"/>
            <a:r>
              <a:rPr lang="en-US" dirty="0"/>
              <a:t>ECE,SIT </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18636505-23F2-9F14-DB44-FE31FDE361CA}"/>
              </a:ext>
            </a:extLst>
          </p:cNvPr>
          <p:cNvSpPr txBox="1"/>
          <p:nvPr/>
        </p:nvSpPr>
        <p:spPr>
          <a:xfrm>
            <a:off x="1305017" y="2050742"/>
            <a:ext cx="7261934" cy="2031325"/>
          </a:xfrm>
          <a:prstGeom prst="rect">
            <a:avLst/>
          </a:prstGeom>
          <a:noFill/>
        </p:spPr>
        <p:txBody>
          <a:bodyPr wrap="square" rtlCol="0">
            <a:spAutoFit/>
          </a:bodyPr>
          <a:lstStyle/>
          <a:p>
            <a:r>
              <a:rPr lang="en-IN" dirty="0">
                <a:solidFill>
                  <a:schemeClr val="bg1"/>
                </a:solidFill>
              </a:rPr>
              <a:t>Ravi Kumar Byahut    11900319063</a:t>
            </a:r>
          </a:p>
          <a:p>
            <a:endParaRPr lang="en-IN" dirty="0">
              <a:solidFill>
                <a:schemeClr val="bg1"/>
              </a:solidFill>
            </a:endParaRPr>
          </a:p>
          <a:p>
            <a:r>
              <a:rPr lang="en-IN" dirty="0">
                <a:solidFill>
                  <a:schemeClr val="bg1"/>
                </a:solidFill>
              </a:rPr>
              <a:t>Amit Kumar                 11900319032</a:t>
            </a:r>
          </a:p>
          <a:p>
            <a:endParaRPr lang="en-IN" dirty="0">
              <a:solidFill>
                <a:schemeClr val="bg1"/>
              </a:solidFill>
            </a:endParaRPr>
          </a:p>
          <a:p>
            <a:r>
              <a:rPr lang="en-IN" dirty="0" err="1">
                <a:solidFill>
                  <a:schemeClr val="bg1"/>
                </a:solidFill>
              </a:rPr>
              <a:t>Saikat</a:t>
            </a:r>
            <a:r>
              <a:rPr lang="en-IN" dirty="0">
                <a:solidFill>
                  <a:schemeClr val="bg1"/>
                </a:solidFill>
              </a:rPr>
              <a:t> Sarkar              11900319062</a:t>
            </a:r>
          </a:p>
          <a:p>
            <a:endParaRPr lang="en-IN" dirty="0">
              <a:solidFill>
                <a:schemeClr val="bg1"/>
              </a:solidFill>
            </a:endParaRPr>
          </a:p>
          <a:p>
            <a:r>
              <a:rPr lang="en-IN" dirty="0" err="1">
                <a:solidFill>
                  <a:schemeClr val="bg1"/>
                </a:solidFill>
              </a:rPr>
              <a:t>Soni</a:t>
            </a:r>
            <a:r>
              <a:rPr lang="en-IN" dirty="0">
                <a:solidFill>
                  <a:schemeClr val="bg1"/>
                </a:solidFill>
              </a:rPr>
              <a:t> Kumari                 11900320037</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77665" y="648229"/>
            <a:ext cx="11214100" cy="535531"/>
          </a:xfrm>
        </p:spPr>
        <p:txBody>
          <a:bodyPr/>
          <a:lstStyle/>
          <a:p>
            <a:pPr algn="ctr"/>
            <a:r>
              <a:rPr lang="en-US" dirty="0"/>
              <a:t>OBJECTIVE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580998"/>
            <a:ext cx="7785100" cy="3858750"/>
          </a:xfrm>
        </p:spPr>
        <p:txBody>
          <a:bodyPr/>
          <a:lstStyle/>
          <a:p>
            <a:pPr algn="l">
              <a:buFont typeface="Arial" panose="020B0604020202020204" pitchFamily="34" charset="0"/>
              <a:buChar char="•"/>
            </a:pPr>
            <a:r>
              <a:rPr lang="en-US" sz="2200" b="0" i="0" dirty="0">
                <a:solidFill>
                  <a:srgbClr val="D1D5DB"/>
                </a:solidFill>
                <a:effectLst/>
                <a:latin typeface="Söhne"/>
              </a:rPr>
              <a:t>Early detection of health problems using machine learning</a:t>
            </a:r>
          </a:p>
          <a:p>
            <a:pPr algn="l">
              <a:buFont typeface="Arial" panose="020B0604020202020204" pitchFamily="34" charset="0"/>
              <a:buChar char="•"/>
            </a:pPr>
            <a:r>
              <a:rPr lang="en-US" sz="2200" b="0" i="0" dirty="0">
                <a:solidFill>
                  <a:srgbClr val="D1D5DB"/>
                </a:solidFill>
                <a:effectLst/>
                <a:latin typeface="Söhne"/>
              </a:rPr>
              <a:t>Enhancing preventive care and quality of life with ML in healthcare</a:t>
            </a:r>
          </a:p>
          <a:p>
            <a:pPr algn="l">
              <a:buFont typeface="Arial" panose="020B0604020202020204" pitchFamily="34" charset="0"/>
              <a:buChar char="•"/>
            </a:pPr>
            <a:r>
              <a:rPr lang="en-US" sz="2200" b="0" i="0" dirty="0">
                <a:solidFill>
                  <a:srgbClr val="D1D5DB"/>
                </a:solidFill>
                <a:effectLst/>
                <a:latin typeface="Söhne"/>
              </a:rPr>
              <a:t>More accurate diagnoses and treatment plans for better patient outcomes</a:t>
            </a:r>
          </a:p>
          <a:p>
            <a:pPr algn="l">
              <a:buFont typeface="Arial" panose="020B0604020202020204" pitchFamily="34" charset="0"/>
              <a:buChar char="•"/>
            </a:pPr>
            <a:r>
              <a:rPr lang="en-US" sz="2200" b="0" i="0" dirty="0">
                <a:solidFill>
                  <a:srgbClr val="D1D5DB"/>
                </a:solidFill>
                <a:effectLst/>
                <a:latin typeface="Söhne"/>
              </a:rPr>
              <a:t>Leveraging smartwatches for efficient monitoring</a:t>
            </a:r>
          </a:p>
          <a:p>
            <a:pPr algn="l">
              <a:buFont typeface="Arial" panose="020B0604020202020204" pitchFamily="34" charset="0"/>
              <a:buChar char="•"/>
            </a:pPr>
            <a:r>
              <a:rPr lang="en-US" sz="2200" b="0" i="0" dirty="0">
                <a:solidFill>
                  <a:srgbClr val="D1D5DB"/>
                </a:solidFill>
                <a:effectLst/>
                <a:latin typeface="Söhne"/>
              </a:rPr>
              <a:t>Fast prediction of results for quick action and intervention</a:t>
            </a:r>
          </a:p>
          <a:p>
            <a:endParaRPr lang="en-US" sz="22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43327" y="530441"/>
            <a:ext cx="7781544" cy="859055"/>
          </a:xfrm>
        </p:spPr>
        <p:txBody>
          <a:bodyPr>
            <a:normAutofit/>
          </a:bodyPr>
          <a:lstStyle/>
          <a:p>
            <a:pPr algn="ctr"/>
            <a:r>
              <a:rPr lang="en-US" sz="3600" dirty="0"/>
              <a:t>PROJECT DESCRIPTION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9" name="TextBox 8">
            <a:extLst>
              <a:ext uri="{FF2B5EF4-FFF2-40B4-BE49-F238E27FC236}">
                <a16:creationId xmlns:a16="http://schemas.microsoft.com/office/drawing/2014/main" id="{254D8B51-7E6A-FBA6-BBC0-81035F0F4C64}"/>
              </a:ext>
            </a:extLst>
          </p:cNvPr>
          <p:cNvSpPr txBox="1"/>
          <p:nvPr/>
        </p:nvSpPr>
        <p:spPr>
          <a:xfrm>
            <a:off x="577049" y="1748901"/>
            <a:ext cx="8433787" cy="2462213"/>
          </a:xfrm>
          <a:prstGeom prst="rect">
            <a:avLst/>
          </a:prstGeom>
          <a:noFill/>
        </p:spPr>
        <p:txBody>
          <a:bodyPr wrap="square" rtlCol="0">
            <a:spAutoFit/>
          </a:bodyPr>
          <a:lstStyle/>
          <a:p>
            <a:pPr algn="just"/>
            <a:r>
              <a:rPr lang="en-US" sz="2200" b="0" i="0" dirty="0">
                <a:solidFill>
                  <a:srgbClr val="D1D5DB"/>
                </a:solidFill>
                <a:effectLst/>
                <a:latin typeface="Söhne"/>
              </a:rPr>
              <a:t>In this project, we aim to detect certain health problems using machine learning algorithms, based on data collected from smartwatches. We focus on specific health issues that can be detected through parameters such as heart rate, SpO2 levels, and stress levels. Our goal is to provide an efficient early detection system for these health issues, which can help improve preventive care and enhance the quality of life for individuals.</a:t>
            </a:r>
            <a:endParaRPr lang="en-IN" sz="22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64291" y="195369"/>
            <a:ext cx="3588976" cy="859055"/>
          </a:xfrm>
        </p:spPr>
        <p:txBody>
          <a:bodyPr>
            <a:normAutofit/>
          </a:bodyPr>
          <a:lstStyle/>
          <a:p>
            <a:r>
              <a:rPr lang="en-US" sz="3600" dirty="0"/>
              <a:t>Work  Done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9" name="TextBox 8">
            <a:extLst>
              <a:ext uri="{FF2B5EF4-FFF2-40B4-BE49-F238E27FC236}">
                <a16:creationId xmlns:a16="http://schemas.microsoft.com/office/drawing/2014/main" id="{254D8B51-7E6A-FBA6-BBC0-81035F0F4C64}"/>
              </a:ext>
            </a:extLst>
          </p:cNvPr>
          <p:cNvSpPr txBox="1"/>
          <p:nvPr/>
        </p:nvSpPr>
        <p:spPr>
          <a:xfrm>
            <a:off x="532661" y="1304813"/>
            <a:ext cx="8433787" cy="1785104"/>
          </a:xfrm>
          <a:prstGeom prst="rect">
            <a:avLst/>
          </a:prstGeom>
          <a:noFill/>
        </p:spPr>
        <p:txBody>
          <a:bodyPr wrap="square" rtlCol="0">
            <a:spAutoFit/>
          </a:bodyPr>
          <a:lstStyle/>
          <a:p>
            <a:pPr marL="342900" indent="-342900">
              <a:buFont typeface="Arial" panose="020B0604020202020204" pitchFamily="34" charset="0"/>
              <a:buChar char="•"/>
            </a:pPr>
            <a:r>
              <a:rPr lang="en-IN" sz="2200" dirty="0">
                <a:solidFill>
                  <a:schemeClr val="bg1"/>
                </a:solidFill>
              </a:rPr>
              <a:t>Collected the reading such as Heart Beat,Spo2 Level, Stress Level from smartwatch and updated the data in excel sheet.</a:t>
            </a:r>
          </a:p>
          <a:p>
            <a:pPr marL="342900" indent="-342900">
              <a:buFont typeface="Arial" panose="020B0604020202020204" pitchFamily="34" charset="0"/>
              <a:buChar char="•"/>
            </a:pPr>
            <a:r>
              <a:rPr lang="en-IN" sz="2200" dirty="0">
                <a:solidFill>
                  <a:schemeClr val="bg1"/>
                </a:solidFill>
              </a:rPr>
              <a:t>Converted the excel sheet in Csv format and  used this dataset In machine learning.</a:t>
            </a:r>
          </a:p>
          <a:p>
            <a:pPr marL="342900" indent="-342900">
              <a:buFont typeface="Arial" panose="020B0604020202020204" pitchFamily="34" charset="0"/>
              <a:buChar char="•"/>
            </a:pPr>
            <a:r>
              <a:rPr lang="en-IN" sz="2200" dirty="0">
                <a:solidFill>
                  <a:schemeClr val="bg1"/>
                </a:solidFill>
              </a:rPr>
              <a:t>Performed the following steps</a:t>
            </a:r>
            <a:r>
              <a:rPr lang="en-IN" sz="2000" dirty="0">
                <a:solidFill>
                  <a:schemeClr val="bg1"/>
                </a:solidFill>
              </a:rPr>
              <a:t>.</a:t>
            </a:r>
          </a:p>
        </p:txBody>
      </p:sp>
      <p:sp>
        <p:nvSpPr>
          <p:cNvPr id="3" name="Rectangle: Rounded Corners 2">
            <a:extLst>
              <a:ext uri="{FF2B5EF4-FFF2-40B4-BE49-F238E27FC236}">
                <a16:creationId xmlns:a16="http://schemas.microsoft.com/office/drawing/2014/main" id="{0A46C468-A9F6-4177-BE63-1019EDE71373}"/>
              </a:ext>
            </a:extLst>
          </p:cNvPr>
          <p:cNvSpPr/>
          <p:nvPr/>
        </p:nvSpPr>
        <p:spPr>
          <a:xfrm>
            <a:off x="439306" y="3557353"/>
            <a:ext cx="1678929" cy="133334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Collected the data from smartwatch</a:t>
            </a:r>
            <a:endParaRPr lang="en-IN" dirty="0"/>
          </a:p>
        </p:txBody>
      </p:sp>
      <p:sp>
        <p:nvSpPr>
          <p:cNvPr id="5" name="Rectangle: Rounded Corners 4">
            <a:extLst>
              <a:ext uri="{FF2B5EF4-FFF2-40B4-BE49-F238E27FC236}">
                <a16:creationId xmlns:a16="http://schemas.microsoft.com/office/drawing/2014/main" id="{1B246DCB-F9F3-410C-A90A-0E05210886CE}"/>
              </a:ext>
            </a:extLst>
          </p:cNvPr>
          <p:cNvSpPr/>
          <p:nvPr/>
        </p:nvSpPr>
        <p:spPr>
          <a:xfrm>
            <a:off x="2572031" y="3677374"/>
            <a:ext cx="1457739" cy="1046921"/>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Converted the data into csv file</a:t>
            </a:r>
            <a:endParaRPr lang="en-IN" dirty="0"/>
          </a:p>
        </p:txBody>
      </p:sp>
      <p:sp>
        <p:nvSpPr>
          <p:cNvPr id="6" name="Rectangle: Rounded Corners 5">
            <a:extLst>
              <a:ext uri="{FF2B5EF4-FFF2-40B4-BE49-F238E27FC236}">
                <a16:creationId xmlns:a16="http://schemas.microsoft.com/office/drawing/2014/main" id="{CD886485-36BB-4B91-A4CA-1899CFF05075}"/>
              </a:ext>
            </a:extLst>
          </p:cNvPr>
          <p:cNvSpPr/>
          <p:nvPr/>
        </p:nvSpPr>
        <p:spPr>
          <a:xfrm>
            <a:off x="4506848" y="3534005"/>
            <a:ext cx="1457739" cy="121348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Loaded the csv file in </a:t>
            </a:r>
            <a:r>
              <a:rPr lang="en-US" dirty="0" err="1"/>
              <a:t>jupyter</a:t>
            </a:r>
            <a:r>
              <a:rPr lang="en-US" dirty="0"/>
              <a:t> notebook</a:t>
            </a:r>
            <a:endParaRPr lang="en-IN" dirty="0"/>
          </a:p>
        </p:txBody>
      </p:sp>
      <p:sp>
        <p:nvSpPr>
          <p:cNvPr id="7" name="Rectangle: Rounded Corners 6">
            <a:extLst>
              <a:ext uri="{FF2B5EF4-FFF2-40B4-BE49-F238E27FC236}">
                <a16:creationId xmlns:a16="http://schemas.microsoft.com/office/drawing/2014/main" id="{02F8DA2B-91CA-4514-9A15-7671450A12EC}"/>
              </a:ext>
            </a:extLst>
          </p:cNvPr>
          <p:cNvSpPr/>
          <p:nvPr/>
        </p:nvSpPr>
        <p:spPr>
          <a:xfrm>
            <a:off x="6219472" y="3750261"/>
            <a:ext cx="1560198" cy="901146"/>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Feature Engineering</a:t>
            </a:r>
            <a:endParaRPr lang="en-IN" dirty="0"/>
          </a:p>
        </p:txBody>
      </p:sp>
      <p:sp>
        <p:nvSpPr>
          <p:cNvPr id="8" name="Rectangle: Rounded Corners 7">
            <a:extLst>
              <a:ext uri="{FF2B5EF4-FFF2-40B4-BE49-F238E27FC236}">
                <a16:creationId xmlns:a16="http://schemas.microsoft.com/office/drawing/2014/main" id="{8926673D-9D03-4A0E-AA3F-5988EFFF8C4C}"/>
              </a:ext>
            </a:extLst>
          </p:cNvPr>
          <p:cNvSpPr/>
          <p:nvPr/>
        </p:nvSpPr>
        <p:spPr>
          <a:xfrm>
            <a:off x="8168308" y="3786190"/>
            <a:ext cx="1677246" cy="86521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Selected Appropriate ML Model</a:t>
            </a:r>
            <a:endParaRPr lang="en-IN" dirty="0"/>
          </a:p>
        </p:txBody>
      </p:sp>
      <p:sp>
        <p:nvSpPr>
          <p:cNvPr id="10" name="Arrow: Right 9">
            <a:extLst>
              <a:ext uri="{FF2B5EF4-FFF2-40B4-BE49-F238E27FC236}">
                <a16:creationId xmlns:a16="http://schemas.microsoft.com/office/drawing/2014/main" id="{F1550B11-D116-4B34-9036-D971E5386FE7}"/>
              </a:ext>
            </a:extLst>
          </p:cNvPr>
          <p:cNvSpPr/>
          <p:nvPr/>
        </p:nvSpPr>
        <p:spPr>
          <a:xfrm>
            <a:off x="2121457" y="4093161"/>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11" name="Arrow: Right 10">
            <a:extLst>
              <a:ext uri="{FF2B5EF4-FFF2-40B4-BE49-F238E27FC236}">
                <a16:creationId xmlns:a16="http://schemas.microsoft.com/office/drawing/2014/main" id="{23FEAD45-7566-4358-9723-91AC8ED56375}"/>
              </a:ext>
            </a:extLst>
          </p:cNvPr>
          <p:cNvSpPr/>
          <p:nvPr/>
        </p:nvSpPr>
        <p:spPr>
          <a:xfrm>
            <a:off x="4068863" y="4056202"/>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12" name="Arrow: Right 11">
            <a:extLst>
              <a:ext uri="{FF2B5EF4-FFF2-40B4-BE49-F238E27FC236}">
                <a16:creationId xmlns:a16="http://schemas.microsoft.com/office/drawing/2014/main" id="{E0924DBF-7AC3-4503-9435-434C80C0EE6B}"/>
              </a:ext>
            </a:extLst>
          </p:cNvPr>
          <p:cNvSpPr/>
          <p:nvPr/>
        </p:nvSpPr>
        <p:spPr>
          <a:xfrm>
            <a:off x="5895956" y="4074024"/>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13" name="Arrow: Right 12">
            <a:extLst>
              <a:ext uri="{FF2B5EF4-FFF2-40B4-BE49-F238E27FC236}">
                <a16:creationId xmlns:a16="http://schemas.microsoft.com/office/drawing/2014/main" id="{87FA399B-9EF0-450B-906F-91048F159DFC}"/>
              </a:ext>
            </a:extLst>
          </p:cNvPr>
          <p:cNvSpPr/>
          <p:nvPr/>
        </p:nvSpPr>
        <p:spPr>
          <a:xfrm>
            <a:off x="7755884" y="4076034"/>
            <a:ext cx="437322" cy="175683"/>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14" name="Arrow: Right 13">
            <a:extLst>
              <a:ext uri="{FF2B5EF4-FFF2-40B4-BE49-F238E27FC236}">
                <a16:creationId xmlns:a16="http://schemas.microsoft.com/office/drawing/2014/main" id="{BDBB721A-B24D-4D1D-ABB7-5F1119C5D343}"/>
              </a:ext>
            </a:extLst>
          </p:cNvPr>
          <p:cNvSpPr/>
          <p:nvPr/>
        </p:nvSpPr>
        <p:spPr>
          <a:xfrm>
            <a:off x="9867146" y="4058260"/>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15" name="Rectangle: Rounded Corners 14">
            <a:extLst>
              <a:ext uri="{FF2B5EF4-FFF2-40B4-BE49-F238E27FC236}">
                <a16:creationId xmlns:a16="http://schemas.microsoft.com/office/drawing/2014/main" id="{2C64CE03-9A58-49DE-9F76-71E62129B6AF}"/>
              </a:ext>
            </a:extLst>
          </p:cNvPr>
          <p:cNvSpPr/>
          <p:nvPr/>
        </p:nvSpPr>
        <p:spPr>
          <a:xfrm>
            <a:off x="10283897" y="3700565"/>
            <a:ext cx="1535031" cy="1046921"/>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Fit Model On Training Data</a:t>
            </a:r>
            <a:endParaRPr lang="en-IN" dirty="0"/>
          </a:p>
        </p:txBody>
      </p:sp>
      <p:sp>
        <p:nvSpPr>
          <p:cNvPr id="16" name="Arrow: Right 15">
            <a:extLst>
              <a:ext uri="{FF2B5EF4-FFF2-40B4-BE49-F238E27FC236}">
                <a16:creationId xmlns:a16="http://schemas.microsoft.com/office/drawing/2014/main" id="{6C19A0C6-5611-462F-B4C7-5C345274CB04}"/>
              </a:ext>
            </a:extLst>
          </p:cNvPr>
          <p:cNvSpPr/>
          <p:nvPr/>
        </p:nvSpPr>
        <p:spPr>
          <a:xfrm rot="5400000">
            <a:off x="10324547" y="4858473"/>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17" name="Rectangle: Rounded Corners 16">
            <a:extLst>
              <a:ext uri="{FF2B5EF4-FFF2-40B4-BE49-F238E27FC236}">
                <a16:creationId xmlns:a16="http://schemas.microsoft.com/office/drawing/2014/main" id="{D98E2502-1FF9-4463-BA1C-1FB278064003}"/>
              </a:ext>
            </a:extLst>
          </p:cNvPr>
          <p:cNvSpPr/>
          <p:nvPr/>
        </p:nvSpPr>
        <p:spPr>
          <a:xfrm>
            <a:off x="9953487" y="5198061"/>
            <a:ext cx="1535031" cy="95081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Derive Predictions on test data</a:t>
            </a:r>
            <a:endParaRPr lang="en-IN" dirty="0"/>
          </a:p>
        </p:txBody>
      </p:sp>
      <p:sp>
        <p:nvSpPr>
          <p:cNvPr id="18" name="Rectangle: Rounded Corners 17">
            <a:extLst>
              <a:ext uri="{FF2B5EF4-FFF2-40B4-BE49-F238E27FC236}">
                <a16:creationId xmlns:a16="http://schemas.microsoft.com/office/drawing/2014/main" id="{A517D599-1A79-4BC5-8D29-C8D4D6B7DA36}"/>
              </a:ext>
            </a:extLst>
          </p:cNvPr>
          <p:cNvSpPr/>
          <p:nvPr/>
        </p:nvSpPr>
        <p:spPr>
          <a:xfrm>
            <a:off x="7975370" y="5184808"/>
            <a:ext cx="1491092" cy="780846"/>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Generate Algorithm Metrics</a:t>
            </a:r>
            <a:endParaRPr lang="en-IN" dirty="0"/>
          </a:p>
        </p:txBody>
      </p:sp>
      <p:sp>
        <p:nvSpPr>
          <p:cNvPr id="19" name="Arrow: Right 18">
            <a:extLst>
              <a:ext uri="{FF2B5EF4-FFF2-40B4-BE49-F238E27FC236}">
                <a16:creationId xmlns:a16="http://schemas.microsoft.com/office/drawing/2014/main" id="{A9064F8A-F307-41B5-9272-BCF405EE73C6}"/>
              </a:ext>
            </a:extLst>
          </p:cNvPr>
          <p:cNvSpPr/>
          <p:nvPr/>
        </p:nvSpPr>
        <p:spPr>
          <a:xfrm rot="10800000">
            <a:off x="9483029" y="5467557"/>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20" name="Arrow: Right 19">
            <a:extLst>
              <a:ext uri="{FF2B5EF4-FFF2-40B4-BE49-F238E27FC236}">
                <a16:creationId xmlns:a16="http://schemas.microsoft.com/office/drawing/2014/main" id="{B9AAAE26-FC32-42BF-97A2-663ABB641B4A}"/>
              </a:ext>
            </a:extLst>
          </p:cNvPr>
          <p:cNvSpPr/>
          <p:nvPr/>
        </p:nvSpPr>
        <p:spPr>
          <a:xfrm rot="10800000">
            <a:off x="7504912" y="5480810"/>
            <a:ext cx="437322" cy="215348"/>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21" name="Rectangle: Rounded Corners 20">
            <a:extLst>
              <a:ext uri="{FF2B5EF4-FFF2-40B4-BE49-F238E27FC236}">
                <a16:creationId xmlns:a16="http://schemas.microsoft.com/office/drawing/2014/main" id="{B771A59C-8D44-4E48-8402-8D4541B6FFAF}"/>
              </a:ext>
            </a:extLst>
          </p:cNvPr>
          <p:cNvSpPr/>
          <p:nvPr/>
        </p:nvSpPr>
        <p:spPr>
          <a:xfrm>
            <a:off x="6206198" y="5237103"/>
            <a:ext cx="1298713" cy="780846"/>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Prediction Made</a:t>
            </a:r>
            <a:endParaRPr lang="en-IN" dirty="0"/>
          </a:p>
        </p:txBody>
      </p:sp>
      <p:sp>
        <p:nvSpPr>
          <p:cNvPr id="22" name="Rectangle: Rounded Corners 21">
            <a:extLst>
              <a:ext uri="{FF2B5EF4-FFF2-40B4-BE49-F238E27FC236}">
                <a16:creationId xmlns:a16="http://schemas.microsoft.com/office/drawing/2014/main" id="{725EA316-2BA9-7D59-9F92-56BCAEA09732}"/>
              </a:ext>
            </a:extLst>
          </p:cNvPr>
          <p:cNvSpPr/>
          <p:nvPr/>
        </p:nvSpPr>
        <p:spPr>
          <a:xfrm>
            <a:off x="4332554" y="5203801"/>
            <a:ext cx="1285257" cy="81414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Normal Condition Or Not</a:t>
            </a:r>
            <a:endParaRPr lang="en-IN" dirty="0"/>
          </a:p>
        </p:txBody>
      </p:sp>
      <p:sp>
        <p:nvSpPr>
          <p:cNvPr id="23" name="Arrow: Right 22">
            <a:extLst>
              <a:ext uri="{FF2B5EF4-FFF2-40B4-BE49-F238E27FC236}">
                <a16:creationId xmlns:a16="http://schemas.microsoft.com/office/drawing/2014/main" id="{926BFC3A-14CB-E0D9-657A-E3F7F21352B2}"/>
              </a:ext>
            </a:extLst>
          </p:cNvPr>
          <p:cNvSpPr/>
          <p:nvPr/>
        </p:nvSpPr>
        <p:spPr>
          <a:xfrm rot="10800000">
            <a:off x="5650948" y="5536248"/>
            <a:ext cx="555249" cy="159911"/>
          </a:xfrm>
          <a:prstGeom prst="rightArrow">
            <a:avLst/>
          </a:prstGeom>
          <a:solidFill>
            <a:srgbClr val="0841E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190769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90061" y="290744"/>
            <a:ext cx="7781544" cy="859055"/>
          </a:xfrm>
        </p:spPr>
        <p:txBody>
          <a:bodyPr>
            <a:normAutofit/>
          </a:bodyPr>
          <a:lstStyle/>
          <a:p>
            <a:r>
              <a:rPr lang="en-US" sz="3600" dirty="0"/>
              <a:t>Model Used: Logistic Regression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TextBox 2">
            <a:extLst>
              <a:ext uri="{FF2B5EF4-FFF2-40B4-BE49-F238E27FC236}">
                <a16:creationId xmlns:a16="http://schemas.microsoft.com/office/drawing/2014/main" id="{A887C614-2A3C-527A-362B-D5BF16FF5535}"/>
              </a:ext>
            </a:extLst>
          </p:cNvPr>
          <p:cNvSpPr txBox="1"/>
          <p:nvPr/>
        </p:nvSpPr>
        <p:spPr>
          <a:xfrm>
            <a:off x="470517" y="1340528"/>
            <a:ext cx="8913181" cy="1754326"/>
          </a:xfrm>
          <a:prstGeom prst="rect">
            <a:avLst/>
          </a:prstGeom>
          <a:noFill/>
        </p:spPr>
        <p:txBody>
          <a:bodyPr wrap="square" rtlCol="0">
            <a:spAutoFit/>
          </a:bodyPr>
          <a:lstStyle/>
          <a:p>
            <a:r>
              <a:rPr lang="en-US" b="0" i="0" dirty="0">
                <a:solidFill>
                  <a:schemeClr val="bg1"/>
                </a:solidFill>
                <a:effectLst/>
                <a:latin typeface="Roboto" panose="02000000000000000000" pitchFamily="2" charset="0"/>
              </a:rPr>
              <a:t>1) It is a supervised learning algorithm used for classification.</a:t>
            </a:r>
            <a:br>
              <a:rPr lang="en-US" dirty="0">
                <a:solidFill>
                  <a:schemeClr val="bg1"/>
                </a:solidFill>
              </a:rPr>
            </a:br>
            <a:r>
              <a:rPr lang="en-US" b="0" i="0" dirty="0">
                <a:solidFill>
                  <a:schemeClr val="bg1"/>
                </a:solidFill>
                <a:effectLst/>
                <a:latin typeface="Roboto" panose="02000000000000000000" pitchFamily="2" charset="0"/>
              </a:rPr>
              <a:t>2) Logistic regression is a classification algorithm used to assign observations to a discrete set of classes.</a:t>
            </a:r>
            <a:br>
              <a:rPr lang="en-US" dirty="0">
                <a:solidFill>
                  <a:schemeClr val="bg1"/>
                </a:solidFill>
              </a:rPr>
            </a:br>
            <a:r>
              <a:rPr lang="en-US" b="0" i="0" dirty="0">
                <a:solidFill>
                  <a:schemeClr val="bg1"/>
                </a:solidFill>
                <a:effectLst/>
                <a:latin typeface="Roboto" panose="02000000000000000000" pitchFamily="2" charset="0"/>
              </a:rPr>
              <a:t>3) It is used when the dependent variable (target) is categorical.</a:t>
            </a:r>
            <a:br>
              <a:rPr lang="en-US" dirty="0">
                <a:solidFill>
                  <a:schemeClr val="bg1"/>
                </a:solidFill>
              </a:rPr>
            </a:br>
            <a:r>
              <a:rPr lang="en-US" b="0" i="0" dirty="0">
                <a:solidFill>
                  <a:schemeClr val="bg1"/>
                </a:solidFill>
                <a:effectLst/>
                <a:latin typeface="Roboto" panose="02000000000000000000" pitchFamily="2" charset="0"/>
              </a:rPr>
              <a:t>4) Logistic regression transforms its output using the logistic or sigmoid function to return a probability value which can then be mapped to two or more discrete classes.</a:t>
            </a:r>
            <a:endParaRPr lang="en-IN" dirty="0">
              <a:solidFill>
                <a:schemeClr val="bg1"/>
              </a:solidFill>
            </a:endParaRPr>
          </a:p>
        </p:txBody>
      </p:sp>
      <p:sp>
        <p:nvSpPr>
          <p:cNvPr id="8" name="TextBox 7">
            <a:extLst>
              <a:ext uri="{FF2B5EF4-FFF2-40B4-BE49-F238E27FC236}">
                <a16:creationId xmlns:a16="http://schemas.microsoft.com/office/drawing/2014/main" id="{2C1E49EA-D3D4-5F13-6D22-1A25E118CECE}"/>
              </a:ext>
            </a:extLst>
          </p:cNvPr>
          <p:cNvSpPr txBox="1"/>
          <p:nvPr/>
        </p:nvSpPr>
        <p:spPr>
          <a:xfrm>
            <a:off x="690061" y="3429000"/>
            <a:ext cx="6098958" cy="369332"/>
          </a:xfrm>
          <a:prstGeom prst="rect">
            <a:avLst/>
          </a:prstGeom>
          <a:noFill/>
        </p:spPr>
        <p:txBody>
          <a:bodyPr wrap="square">
            <a:spAutoFit/>
          </a:bodyPr>
          <a:lstStyle/>
          <a:p>
            <a:endParaRPr lang="en-IN" dirty="0">
              <a:solidFill>
                <a:schemeClr val="bg1"/>
              </a:solidFill>
            </a:endParaRPr>
          </a:p>
        </p:txBody>
      </p:sp>
      <p:pic>
        <p:nvPicPr>
          <p:cNvPr id="1026" name="Picture 2" descr="Logistic Regression in Machine Learning - Javatpoint">
            <a:extLst>
              <a:ext uri="{FF2B5EF4-FFF2-40B4-BE49-F238E27FC236}">
                <a16:creationId xmlns:a16="http://schemas.microsoft.com/office/drawing/2014/main" id="{CFC57684-CBD8-2959-EC06-9FBA2EC92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62" y="3457575"/>
            <a:ext cx="4762500" cy="28575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2704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 Future Scope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9" name="Content Placeholder 8">
            <a:extLst>
              <a:ext uri="{FF2B5EF4-FFF2-40B4-BE49-F238E27FC236}">
                <a16:creationId xmlns:a16="http://schemas.microsoft.com/office/drawing/2014/main" id="{12C9A8B6-88D5-0E3A-3342-27D480546F5D}"/>
              </a:ext>
            </a:extLst>
          </p:cNvPr>
          <p:cNvSpPr>
            <a:spLocks noGrp="1"/>
          </p:cNvSpPr>
          <p:nvPr>
            <p:ph sz="half" idx="2"/>
          </p:nvPr>
        </p:nvSpPr>
        <p:spPr>
          <a:xfrm>
            <a:off x="302457" y="1506806"/>
            <a:ext cx="8193473" cy="3784285"/>
          </a:xfrm>
        </p:spPr>
        <p:txBody>
          <a:bodyPr>
            <a:normAutofit lnSpcReduction="10000"/>
          </a:bodyPr>
          <a:lstStyle/>
          <a:p>
            <a:r>
              <a:rPr lang="en-IN" dirty="0"/>
              <a:t> </a:t>
            </a:r>
            <a:r>
              <a:rPr lang="en-US" b="1" i="0" dirty="0">
                <a:solidFill>
                  <a:srgbClr val="BDC1C6"/>
                </a:solidFill>
                <a:effectLst/>
              </a:rPr>
              <a:t>Machine learning will change health care within a few years</a:t>
            </a:r>
            <a:r>
              <a:rPr lang="en-US" b="0" i="0" dirty="0">
                <a:solidFill>
                  <a:srgbClr val="BDC1C6"/>
                </a:solidFill>
                <a:effectLst/>
              </a:rPr>
              <a:t>.</a:t>
            </a:r>
          </a:p>
          <a:p>
            <a:r>
              <a:rPr lang="en-US" b="0" i="0" dirty="0">
                <a:solidFill>
                  <a:srgbClr val="BDC1C6"/>
                </a:solidFill>
                <a:effectLst/>
              </a:rPr>
              <a:t> In future ML and AI will transform health care, but quality ML and AI decision support systems (DSS) Should Require to address the problems faced by patients and physicians in effective diagnosis.</a:t>
            </a:r>
          </a:p>
          <a:p>
            <a:r>
              <a:rPr lang="en-US" dirty="0">
                <a:solidFill>
                  <a:srgbClr val="BDC1C6"/>
                </a:solidFill>
              </a:rPr>
              <a:t>It will easily reachable the people in remote area where the availability of doctor is not sufficient.</a:t>
            </a:r>
          </a:p>
          <a:p>
            <a:r>
              <a:rPr lang="en-US" dirty="0">
                <a:solidFill>
                  <a:srgbClr val="BDC1C6"/>
                </a:solidFill>
              </a:rPr>
              <a:t>It will be cheaper and Time efficient.</a:t>
            </a:r>
          </a:p>
          <a:p>
            <a:r>
              <a:rPr lang="en-US" dirty="0">
                <a:solidFill>
                  <a:srgbClr val="BDC1C6"/>
                </a:solidFill>
              </a:rPr>
              <a:t>It will be easily accessible for everyone.</a:t>
            </a:r>
          </a:p>
          <a:p>
            <a:r>
              <a:rPr lang="en-US" b="0" i="0" dirty="0">
                <a:solidFill>
                  <a:srgbClr val="BDC1C6"/>
                </a:solidFill>
                <a:effectLst/>
              </a:rPr>
              <a:t>The algorithm could also suggest possible treatment options based on the latest relevant literature. Machine learning can process large amounts of patient data beyond the scope of human capability, then reliably convert that analysis into medical insights that help clinicians plan and deliver care</a:t>
            </a:r>
            <a:endParaRPr lang="en-US" dirty="0">
              <a:solidFill>
                <a:srgbClr val="BDC1C6"/>
              </a:solidFill>
            </a:endParaRPr>
          </a:p>
          <a:p>
            <a:pPr marL="0" indent="0">
              <a:buNone/>
            </a:pPr>
            <a:r>
              <a:rPr lang="en-IN" dirty="0"/>
              <a:t>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2017</TotalTime>
  <Words>469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Roboto</vt:lpstr>
      <vt:lpstr>Söhne</vt:lpstr>
      <vt:lpstr>Trade Gothic LT Pro</vt:lpstr>
      <vt:lpstr>Trebuchet MS</vt:lpstr>
      <vt:lpstr>Office Theme</vt:lpstr>
      <vt:lpstr>HEALTH ANALYSIS BY SMARTWATCH USING MACHINE LEARNING</vt:lpstr>
      <vt:lpstr>GROUP MEMBER</vt:lpstr>
      <vt:lpstr>OBJECTIVE</vt:lpstr>
      <vt:lpstr>PROJECT DESCRIPTION</vt:lpstr>
      <vt:lpstr>Work  Done </vt:lpstr>
      <vt:lpstr>Model Used: Logistic Regression</vt:lpstr>
      <vt:lpstr>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ANALYSIS BY SMARTWATCH USING MACHINE LEARNING</dc:title>
  <dc:creator>Ravi Byahut</dc:creator>
  <cp:lastModifiedBy>Ravi Byahut</cp:lastModifiedBy>
  <cp:revision>3</cp:revision>
  <dcterms:created xsi:type="dcterms:W3CDTF">2022-11-15T17:12:49Z</dcterms:created>
  <dcterms:modified xsi:type="dcterms:W3CDTF">2023-05-14T05:18:44Z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