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5" r:id="rId7"/>
    <p:sldId id="266" r:id="rId8"/>
    <p:sldId id="262"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68057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17039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1889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86928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7200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53951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D2551B-F087-4AEB-A4A2-FA0F61611251}" type="datetimeFigureOut">
              <a:rPr lang="en-US" smtClean="0"/>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83975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D2551B-F087-4AEB-A4A2-FA0F61611251}" type="datetimeFigureOut">
              <a:rPr lang="en-US" smtClean="0"/>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5705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2551B-F087-4AEB-A4A2-FA0F61611251}" type="datetimeFigureOut">
              <a:rPr lang="en-US" smtClean="0"/>
              <a:t>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89078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29116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68248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2551B-F087-4AEB-A4A2-FA0F61611251}" type="datetimeFigureOut">
              <a:rPr lang="en-US" smtClean="0"/>
              <a:t>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F2B32-07D1-4C2F-87BA-A7F470196422}" type="slidenum">
              <a:rPr lang="en-US" smtClean="0"/>
              <a:t>‹#›</a:t>
            </a:fld>
            <a:endParaRPr lang="en-US"/>
          </a:p>
        </p:txBody>
      </p:sp>
    </p:spTree>
    <p:extLst>
      <p:ext uri="{BB962C8B-B14F-4D97-AF65-F5344CB8AC3E}">
        <p14:creationId xmlns:p14="http://schemas.microsoft.com/office/powerpoint/2010/main" val="3531932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041" y="259721"/>
            <a:ext cx="9144000" cy="1215396"/>
          </a:xfrm>
        </p:spPr>
        <p:txBody>
          <a:bodyPr/>
          <a:lstStyle/>
          <a:p>
            <a:r>
              <a:rPr lang="en-US" b="1" dirty="0" smtClean="0"/>
              <a:t>Smart Bin</a:t>
            </a:r>
            <a:endParaRPr lang="en-US" b="1" dirty="0"/>
          </a:p>
        </p:txBody>
      </p:sp>
      <p:sp>
        <p:nvSpPr>
          <p:cNvPr id="4" name="TextBox 3"/>
          <p:cNvSpPr txBox="1"/>
          <p:nvPr/>
        </p:nvSpPr>
        <p:spPr>
          <a:xfrm>
            <a:off x="3950899" y="1725282"/>
            <a:ext cx="3571335" cy="1138773"/>
          </a:xfrm>
          <a:prstGeom prst="rect">
            <a:avLst/>
          </a:prstGeom>
          <a:noFill/>
        </p:spPr>
        <p:txBody>
          <a:bodyPr wrap="square" rtlCol="0">
            <a:spAutoFit/>
          </a:bodyPr>
          <a:lstStyle/>
          <a:p>
            <a:pPr algn="ctr"/>
            <a:r>
              <a:rPr lang="en-US" sz="2000" b="1" dirty="0" smtClean="0"/>
              <a:t>Technology used :</a:t>
            </a:r>
          </a:p>
          <a:p>
            <a:pPr algn="ctr"/>
            <a:endParaRPr lang="en-US" sz="2000" b="1" dirty="0" smtClean="0"/>
          </a:p>
          <a:p>
            <a:pPr algn="ctr"/>
            <a:r>
              <a:rPr lang="en-US" sz="1400" dirty="0" smtClean="0"/>
              <a:t>Android studio 1.3.2</a:t>
            </a:r>
          </a:p>
          <a:p>
            <a:pPr algn="ctr"/>
            <a:r>
              <a:rPr lang="en-US" sz="1400" dirty="0" smtClean="0"/>
              <a:t>WAMP server 2.5 </a:t>
            </a:r>
          </a:p>
        </p:txBody>
      </p:sp>
      <p:sp>
        <p:nvSpPr>
          <p:cNvPr id="5" name="TextBox 4"/>
          <p:cNvSpPr txBox="1"/>
          <p:nvPr/>
        </p:nvSpPr>
        <p:spPr>
          <a:xfrm>
            <a:off x="7263441" y="3968151"/>
            <a:ext cx="3390181" cy="2308324"/>
          </a:xfrm>
          <a:prstGeom prst="rect">
            <a:avLst/>
          </a:prstGeom>
          <a:noFill/>
        </p:spPr>
        <p:txBody>
          <a:bodyPr wrap="square" rtlCol="0">
            <a:spAutoFit/>
          </a:bodyPr>
          <a:lstStyle/>
          <a:p>
            <a:r>
              <a:rPr lang="en-US" dirty="0" smtClean="0"/>
              <a:t>Project by:</a:t>
            </a:r>
          </a:p>
          <a:p>
            <a:r>
              <a:rPr lang="en-US" dirty="0" smtClean="0"/>
              <a:t>	- Priti Parate</a:t>
            </a:r>
          </a:p>
          <a:p>
            <a:r>
              <a:rPr lang="en-US" dirty="0"/>
              <a:t>	</a:t>
            </a:r>
            <a:r>
              <a:rPr lang="en-US" dirty="0" smtClean="0"/>
              <a:t>-  Shilpa Chaudhary</a:t>
            </a:r>
          </a:p>
          <a:p>
            <a:r>
              <a:rPr lang="en-US" dirty="0"/>
              <a:t>	</a:t>
            </a:r>
            <a:r>
              <a:rPr lang="en-US" dirty="0" smtClean="0"/>
              <a:t>- Pooja Rao</a:t>
            </a:r>
          </a:p>
          <a:p>
            <a:r>
              <a:rPr lang="en-US" dirty="0"/>
              <a:t>	</a:t>
            </a:r>
            <a:r>
              <a:rPr lang="en-US" dirty="0" smtClean="0"/>
              <a:t>- Ananya Jana</a:t>
            </a:r>
          </a:p>
          <a:p>
            <a:r>
              <a:rPr lang="en-US" dirty="0"/>
              <a:t>	</a:t>
            </a:r>
            <a:r>
              <a:rPr lang="en-US" dirty="0" smtClean="0"/>
              <a:t>- </a:t>
            </a:r>
            <a:r>
              <a:rPr lang="en-US" dirty="0" err="1" smtClean="0"/>
              <a:t>Priyadarshini</a:t>
            </a:r>
            <a:r>
              <a:rPr lang="en-US" dirty="0" smtClean="0"/>
              <a:t> G</a:t>
            </a:r>
          </a:p>
          <a:p>
            <a:endParaRPr lang="en-US" dirty="0"/>
          </a:p>
          <a:p>
            <a:r>
              <a:rPr lang="en-US" dirty="0" smtClean="0"/>
              <a:t>Guided by– </a:t>
            </a:r>
            <a:r>
              <a:rPr lang="en-US" dirty="0" smtClean="0"/>
              <a:t>Amit Yadav </a:t>
            </a:r>
            <a:endParaRPr lang="en-US" dirty="0"/>
          </a:p>
        </p:txBody>
      </p:sp>
    </p:spTree>
    <p:extLst>
      <p:ext uri="{BB962C8B-B14F-4D97-AF65-F5344CB8AC3E}">
        <p14:creationId xmlns:p14="http://schemas.microsoft.com/office/powerpoint/2010/main" val="342925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5389" y="215660"/>
            <a:ext cx="10644996" cy="461665"/>
          </a:xfrm>
          <a:prstGeom prst="rect">
            <a:avLst/>
          </a:prstGeom>
          <a:noFill/>
        </p:spPr>
        <p:txBody>
          <a:bodyPr wrap="square" rtlCol="0">
            <a:spAutoFit/>
          </a:bodyPr>
          <a:lstStyle/>
          <a:p>
            <a:r>
              <a:rPr lang="en-US" sz="2400" b="1" dirty="0" smtClean="0"/>
              <a:t>Search and refresh </a:t>
            </a:r>
            <a:r>
              <a:rPr lang="en-US" sz="2400" b="1" dirty="0" smtClean="0"/>
              <a:t>functionality :</a:t>
            </a:r>
            <a:endParaRPr lang="en-US" sz="2400" b="1" dirty="0"/>
          </a:p>
        </p:txBody>
      </p:sp>
      <p:pic>
        <p:nvPicPr>
          <p:cNvPr id="2" name="Picture 1"/>
          <p:cNvPicPr>
            <a:picLocks noChangeAspect="1"/>
          </p:cNvPicPr>
          <p:nvPr/>
        </p:nvPicPr>
        <p:blipFill>
          <a:blip r:embed="rId2"/>
          <a:stretch>
            <a:fillRect/>
          </a:stretch>
        </p:blipFill>
        <p:spPr>
          <a:xfrm>
            <a:off x="2672218" y="1827511"/>
            <a:ext cx="2045069" cy="4205475"/>
          </a:xfrm>
          <a:prstGeom prst="rect">
            <a:avLst/>
          </a:prstGeom>
        </p:spPr>
      </p:pic>
      <p:pic>
        <p:nvPicPr>
          <p:cNvPr id="5" name="Picture 4"/>
          <p:cNvPicPr>
            <a:picLocks noChangeAspect="1"/>
          </p:cNvPicPr>
          <p:nvPr/>
        </p:nvPicPr>
        <p:blipFill>
          <a:blip r:embed="rId3"/>
          <a:stretch>
            <a:fillRect/>
          </a:stretch>
        </p:blipFill>
        <p:spPr>
          <a:xfrm>
            <a:off x="7295553" y="1826657"/>
            <a:ext cx="2271263" cy="4206328"/>
          </a:xfrm>
          <a:prstGeom prst="rect">
            <a:avLst/>
          </a:prstGeom>
        </p:spPr>
      </p:pic>
      <p:pic>
        <p:nvPicPr>
          <p:cNvPr id="6" name="Picture 5"/>
          <p:cNvPicPr>
            <a:picLocks noChangeAspect="1"/>
          </p:cNvPicPr>
          <p:nvPr/>
        </p:nvPicPr>
        <p:blipFill>
          <a:blip r:embed="rId4"/>
          <a:stretch>
            <a:fillRect/>
          </a:stretch>
        </p:blipFill>
        <p:spPr>
          <a:xfrm>
            <a:off x="4881483" y="1827510"/>
            <a:ext cx="2249874" cy="4205475"/>
          </a:xfrm>
          <a:prstGeom prst="rect">
            <a:avLst/>
          </a:prstGeom>
        </p:spPr>
      </p:pic>
      <p:pic>
        <p:nvPicPr>
          <p:cNvPr id="8" name="Picture 7"/>
          <p:cNvPicPr>
            <a:picLocks noChangeAspect="1"/>
          </p:cNvPicPr>
          <p:nvPr/>
        </p:nvPicPr>
        <p:blipFill>
          <a:blip r:embed="rId5"/>
          <a:stretch>
            <a:fillRect/>
          </a:stretch>
        </p:blipFill>
        <p:spPr>
          <a:xfrm>
            <a:off x="99298" y="1827511"/>
            <a:ext cx="2346726" cy="4205475"/>
          </a:xfrm>
          <a:prstGeom prst="rect">
            <a:avLst/>
          </a:prstGeom>
        </p:spPr>
      </p:pic>
      <p:pic>
        <p:nvPicPr>
          <p:cNvPr id="9" name="Picture 8"/>
          <p:cNvPicPr>
            <a:picLocks noChangeAspect="1"/>
          </p:cNvPicPr>
          <p:nvPr/>
        </p:nvPicPr>
        <p:blipFill>
          <a:blip r:embed="rId5"/>
          <a:stretch>
            <a:fillRect/>
          </a:stretch>
        </p:blipFill>
        <p:spPr>
          <a:xfrm>
            <a:off x="9709623" y="1826657"/>
            <a:ext cx="2346726" cy="4205475"/>
          </a:xfrm>
          <a:prstGeom prst="rect">
            <a:avLst/>
          </a:prstGeom>
        </p:spPr>
      </p:pic>
      <p:sp>
        <p:nvSpPr>
          <p:cNvPr id="11" name="TextBox 10"/>
          <p:cNvSpPr txBox="1"/>
          <p:nvPr/>
        </p:nvSpPr>
        <p:spPr>
          <a:xfrm>
            <a:off x="336430" y="879894"/>
            <a:ext cx="11719919" cy="523220"/>
          </a:xfrm>
          <a:prstGeom prst="rect">
            <a:avLst/>
          </a:prstGeom>
          <a:noFill/>
        </p:spPr>
        <p:txBody>
          <a:bodyPr wrap="square" rtlCol="0">
            <a:spAutoFit/>
          </a:bodyPr>
          <a:lstStyle/>
          <a:p>
            <a:r>
              <a:rPr lang="en-US" sz="1400" dirty="0" smtClean="0"/>
              <a:t>In the search text box data can be search for any given area. Resultant data gets mapped to all fragment. Here no need to initiate same search query on each fragment. To get back the data related to current location, refresh button is provided</a:t>
            </a:r>
            <a:endParaRPr lang="en-US" sz="1400" dirty="0"/>
          </a:p>
        </p:txBody>
      </p:sp>
      <p:sp>
        <p:nvSpPr>
          <p:cNvPr id="12" name="TextBox 11"/>
          <p:cNvSpPr txBox="1"/>
          <p:nvPr/>
        </p:nvSpPr>
        <p:spPr>
          <a:xfrm>
            <a:off x="1272661" y="6288657"/>
            <a:ext cx="6905181" cy="400110"/>
          </a:xfrm>
          <a:prstGeom prst="rect">
            <a:avLst/>
          </a:prstGeom>
          <a:noFill/>
        </p:spPr>
        <p:txBody>
          <a:bodyPr wrap="square" rtlCol="0">
            <a:spAutoFit/>
          </a:bodyPr>
          <a:lstStyle/>
          <a:p>
            <a:r>
              <a:rPr lang="en-US" sz="2000" b="1" dirty="0" smtClean="0"/>
              <a:t>Note</a:t>
            </a:r>
            <a:r>
              <a:rPr lang="en-US" dirty="0" smtClean="0"/>
              <a:t>: </a:t>
            </a:r>
            <a:r>
              <a:rPr lang="en-US" sz="1400" dirty="0" smtClean="0"/>
              <a:t>Radius is set here as 10 km</a:t>
            </a:r>
            <a:endParaRPr lang="en-US" sz="1400" dirty="0"/>
          </a:p>
        </p:txBody>
      </p:sp>
    </p:spTree>
    <p:extLst>
      <p:ext uri="{BB962C8B-B14F-4D97-AF65-F5344CB8AC3E}">
        <p14:creationId xmlns:p14="http://schemas.microsoft.com/office/powerpoint/2010/main" val="48259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47931" y="664234"/>
            <a:ext cx="3634842" cy="5618491"/>
          </a:xfrm>
          <a:prstGeom prst="rect">
            <a:avLst/>
          </a:prstGeom>
        </p:spPr>
      </p:pic>
      <p:cxnSp>
        <p:nvCxnSpPr>
          <p:cNvPr id="6" name="Straight Connector 5"/>
          <p:cNvCxnSpPr/>
          <p:nvPr/>
        </p:nvCxnSpPr>
        <p:spPr>
          <a:xfrm>
            <a:off x="6487064" y="1846053"/>
            <a:ext cx="1733910" cy="17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22898" y="1664898"/>
            <a:ext cx="2173857" cy="923330"/>
          </a:xfrm>
          <a:prstGeom prst="rect">
            <a:avLst/>
          </a:prstGeom>
          <a:noFill/>
        </p:spPr>
        <p:txBody>
          <a:bodyPr wrap="square" rtlCol="0">
            <a:spAutoFit/>
          </a:bodyPr>
          <a:lstStyle/>
          <a:p>
            <a:r>
              <a:rPr lang="en-US" dirty="0" smtClean="0"/>
              <a:t>Refresh button help to refresh data best on current location</a:t>
            </a:r>
            <a:endParaRPr lang="en-US" dirty="0"/>
          </a:p>
        </p:txBody>
      </p:sp>
      <p:cxnSp>
        <p:nvCxnSpPr>
          <p:cNvPr id="9" name="Straight Connector 8"/>
          <p:cNvCxnSpPr/>
          <p:nvPr/>
        </p:nvCxnSpPr>
        <p:spPr>
          <a:xfrm flipH="1">
            <a:off x="2909730" y="3473479"/>
            <a:ext cx="14960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3796" y="3096883"/>
            <a:ext cx="2130725" cy="1477328"/>
          </a:xfrm>
          <a:prstGeom prst="rect">
            <a:avLst/>
          </a:prstGeom>
          <a:noFill/>
        </p:spPr>
        <p:txBody>
          <a:bodyPr wrap="square" rtlCol="0">
            <a:spAutoFit/>
          </a:bodyPr>
          <a:lstStyle/>
          <a:p>
            <a:r>
              <a:rPr lang="en-US" dirty="0" smtClean="0"/>
              <a:t>Data has shown here based on current latitude and longitude. It is scrollable list view</a:t>
            </a:r>
            <a:endParaRPr lang="en-US" dirty="0"/>
          </a:p>
        </p:txBody>
      </p:sp>
      <p:cxnSp>
        <p:nvCxnSpPr>
          <p:cNvPr id="12" name="Straight Connector 11"/>
          <p:cNvCxnSpPr/>
          <p:nvPr/>
        </p:nvCxnSpPr>
        <p:spPr>
          <a:xfrm flipH="1">
            <a:off x="3088257" y="5322498"/>
            <a:ext cx="1423358" cy="172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3795" y="5167223"/>
            <a:ext cx="2225615" cy="646331"/>
          </a:xfrm>
          <a:prstGeom prst="rect">
            <a:avLst/>
          </a:prstGeom>
          <a:noFill/>
        </p:spPr>
        <p:txBody>
          <a:bodyPr wrap="square" rtlCol="0">
            <a:spAutoFit/>
          </a:bodyPr>
          <a:lstStyle/>
          <a:p>
            <a:r>
              <a:rPr lang="en-US" dirty="0" smtClean="0"/>
              <a:t>Fill level, Map and analysis Icon</a:t>
            </a:r>
            <a:endParaRPr lang="en-US" dirty="0"/>
          </a:p>
        </p:txBody>
      </p:sp>
      <p:cxnSp>
        <p:nvCxnSpPr>
          <p:cNvPr id="15" name="Straight Connector 14"/>
          <p:cNvCxnSpPr/>
          <p:nvPr/>
        </p:nvCxnSpPr>
        <p:spPr>
          <a:xfrm flipH="1" flipV="1">
            <a:off x="2838091" y="2208362"/>
            <a:ext cx="1567727" cy="86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1268" y="1863306"/>
            <a:ext cx="1897811" cy="923330"/>
          </a:xfrm>
          <a:prstGeom prst="rect">
            <a:avLst/>
          </a:prstGeom>
          <a:noFill/>
        </p:spPr>
        <p:txBody>
          <a:bodyPr wrap="square" rtlCol="0">
            <a:spAutoFit/>
          </a:bodyPr>
          <a:lstStyle/>
          <a:p>
            <a:r>
              <a:rPr lang="en-US" dirty="0" smtClean="0"/>
              <a:t>We can search data for any other location</a:t>
            </a:r>
            <a:endParaRPr lang="en-US" dirty="0"/>
          </a:p>
        </p:txBody>
      </p:sp>
      <p:cxnSp>
        <p:nvCxnSpPr>
          <p:cNvPr id="24" name="Straight Connector 23"/>
          <p:cNvCxnSpPr/>
          <p:nvPr/>
        </p:nvCxnSpPr>
        <p:spPr>
          <a:xfrm flipV="1">
            <a:off x="6625087" y="3364302"/>
            <a:ext cx="1518249" cy="17253"/>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20974" y="3096883"/>
            <a:ext cx="1940943" cy="1200329"/>
          </a:xfrm>
          <a:prstGeom prst="rect">
            <a:avLst/>
          </a:prstGeom>
          <a:noFill/>
        </p:spPr>
        <p:txBody>
          <a:bodyPr wrap="square" rtlCol="0">
            <a:spAutoFit/>
          </a:bodyPr>
          <a:lstStyle/>
          <a:p>
            <a:r>
              <a:rPr lang="en-US" dirty="0" smtClean="0"/>
              <a:t>Fill %</a:t>
            </a:r>
            <a:br>
              <a:rPr lang="en-US" dirty="0" smtClean="0"/>
            </a:br>
            <a:r>
              <a:rPr lang="en-US" dirty="0" smtClean="0"/>
              <a:t>0-50 green</a:t>
            </a:r>
          </a:p>
          <a:p>
            <a:r>
              <a:rPr lang="en-US" dirty="0" smtClean="0"/>
              <a:t>51-80 – orange</a:t>
            </a:r>
          </a:p>
          <a:p>
            <a:r>
              <a:rPr lang="en-US" dirty="0" smtClean="0"/>
              <a:t>81-100 -  red</a:t>
            </a:r>
            <a:endParaRPr lang="en-US" dirty="0"/>
          </a:p>
        </p:txBody>
      </p:sp>
      <p:sp>
        <p:nvSpPr>
          <p:cNvPr id="26" name="TextBox 25"/>
          <p:cNvSpPr txBox="1"/>
          <p:nvPr/>
        </p:nvSpPr>
        <p:spPr>
          <a:xfrm>
            <a:off x="4175185" y="114224"/>
            <a:ext cx="3467819" cy="461665"/>
          </a:xfrm>
          <a:prstGeom prst="rect">
            <a:avLst/>
          </a:prstGeom>
          <a:noFill/>
        </p:spPr>
        <p:txBody>
          <a:bodyPr wrap="square" rtlCol="0">
            <a:spAutoFit/>
          </a:bodyPr>
          <a:lstStyle/>
          <a:p>
            <a:r>
              <a:rPr lang="en-US" sz="2400" b="1" dirty="0" smtClean="0"/>
              <a:t>Fill level fragment</a:t>
            </a:r>
            <a:endParaRPr lang="en-US" sz="24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1851217689"/>
              </p:ext>
            </p:extLst>
          </p:nvPr>
        </p:nvGraphicFramePr>
        <p:xfrm>
          <a:off x="9454551" y="6038490"/>
          <a:ext cx="1958195" cy="743733"/>
        </p:xfrm>
        <a:graphic>
          <a:graphicData uri="http://schemas.openxmlformats.org/presentationml/2006/ole">
            <mc:AlternateContent xmlns:mc="http://schemas.openxmlformats.org/markup-compatibility/2006">
              <mc:Choice xmlns:v="urn:schemas-microsoft-com:vml" Requires="v">
                <p:oleObj spid="_x0000_s2058" name="Packager Shell Object" showAsIcon="1" r:id="rId4" imgW="944280" imgH="394560" progId="Package">
                  <p:embed/>
                </p:oleObj>
              </mc:Choice>
              <mc:Fallback>
                <p:oleObj name="Packager Shell Object" showAsIcon="1" r:id="rId4" imgW="944280" imgH="394560" progId="Package">
                  <p:embed/>
                  <p:pic>
                    <p:nvPicPr>
                      <p:cNvPr id="0" name=""/>
                      <p:cNvPicPr/>
                      <p:nvPr/>
                    </p:nvPicPr>
                    <p:blipFill>
                      <a:blip r:embed="rId5"/>
                      <a:stretch>
                        <a:fillRect/>
                      </a:stretch>
                    </p:blipFill>
                    <p:spPr>
                      <a:xfrm>
                        <a:off x="9454551" y="6038490"/>
                        <a:ext cx="1958195" cy="743733"/>
                      </a:xfrm>
                      <a:prstGeom prst="rect">
                        <a:avLst/>
                      </a:prstGeom>
                    </p:spPr>
                  </p:pic>
                </p:oleObj>
              </mc:Fallback>
            </mc:AlternateContent>
          </a:graphicData>
        </a:graphic>
      </p:graphicFrame>
      <p:sp>
        <p:nvSpPr>
          <p:cNvPr id="3" name="TextBox 2"/>
          <p:cNvSpPr txBox="1"/>
          <p:nvPr/>
        </p:nvSpPr>
        <p:spPr>
          <a:xfrm>
            <a:off x="8905089" y="5453715"/>
            <a:ext cx="2680185" cy="584775"/>
          </a:xfrm>
          <a:prstGeom prst="rect">
            <a:avLst/>
          </a:prstGeom>
          <a:noFill/>
        </p:spPr>
        <p:txBody>
          <a:bodyPr wrap="square" rtlCol="0">
            <a:spAutoFit/>
          </a:bodyPr>
          <a:lstStyle/>
          <a:p>
            <a:r>
              <a:rPr lang="en-US" b="1" u="sng" dirty="0" smtClean="0"/>
              <a:t>Note</a:t>
            </a:r>
            <a:r>
              <a:rPr lang="en-US" dirty="0" smtClean="0"/>
              <a:t>: </a:t>
            </a:r>
            <a:r>
              <a:rPr lang="en-US" sz="1400" dirty="0" err="1" smtClean="0"/>
              <a:t>sql</a:t>
            </a:r>
            <a:r>
              <a:rPr lang="en-US" sz="1400" dirty="0" smtClean="0"/>
              <a:t> query and script to </a:t>
            </a:r>
          </a:p>
          <a:p>
            <a:r>
              <a:rPr lang="en-US" sz="1400" dirty="0" smtClean="0"/>
              <a:t>get all bins with given radius</a:t>
            </a:r>
            <a:endParaRPr lang="en-US" sz="1400" dirty="0"/>
          </a:p>
        </p:txBody>
      </p:sp>
    </p:spTree>
    <p:extLst>
      <p:ext uri="{BB962C8B-B14F-4D97-AF65-F5344CB8AC3E}">
        <p14:creationId xmlns:p14="http://schemas.microsoft.com/office/powerpoint/2010/main" val="356521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08150" y="896069"/>
            <a:ext cx="3312364" cy="5678338"/>
          </a:xfrm>
          <a:prstGeom prst="rect">
            <a:avLst/>
          </a:prstGeom>
        </p:spPr>
      </p:pic>
      <p:cxnSp>
        <p:nvCxnSpPr>
          <p:cNvPr id="5" name="Straight Connector 4"/>
          <p:cNvCxnSpPr/>
          <p:nvPr/>
        </p:nvCxnSpPr>
        <p:spPr>
          <a:xfrm flipH="1">
            <a:off x="3286664" y="4175185"/>
            <a:ext cx="1457864" cy="6038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32164" y="3882211"/>
            <a:ext cx="1949570" cy="646331"/>
          </a:xfrm>
          <a:prstGeom prst="rect">
            <a:avLst/>
          </a:prstGeom>
          <a:noFill/>
        </p:spPr>
        <p:txBody>
          <a:bodyPr wrap="square" rtlCol="0">
            <a:spAutoFit/>
          </a:bodyPr>
          <a:lstStyle/>
          <a:p>
            <a:r>
              <a:rPr lang="en-US" dirty="0" smtClean="0"/>
              <a:t>Data of the last week</a:t>
            </a:r>
            <a:endParaRPr lang="en-US" dirty="0"/>
          </a:p>
        </p:txBody>
      </p:sp>
      <p:sp>
        <p:nvSpPr>
          <p:cNvPr id="7" name="TextBox 6"/>
          <p:cNvSpPr txBox="1"/>
          <p:nvPr/>
        </p:nvSpPr>
        <p:spPr>
          <a:xfrm>
            <a:off x="3899139" y="72474"/>
            <a:ext cx="4390845" cy="677108"/>
          </a:xfrm>
          <a:prstGeom prst="rect">
            <a:avLst/>
          </a:prstGeom>
          <a:noFill/>
        </p:spPr>
        <p:txBody>
          <a:bodyPr wrap="square" rtlCol="0">
            <a:spAutoFit/>
          </a:bodyPr>
          <a:lstStyle/>
          <a:p>
            <a:pPr algn="ctr"/>
            <a:r>
              <a:rPr lang="en-US" dirty="0" smtClean="0"/>
              <a:t>Bin details activity : after clicking on list item </a:t>
            </a:r>
            <a:r>
              <a:rPr lang="en-US" sz="2000" b="1" dirty="0" smtClean="0"/>
              <a:t>Week tab</a:t>
            </a:r>
            <a:endParaRPr lang="en-US" sz="2000" b="1" dirty="0"/>
          </a:p>
        </p:txBody>
      </p:sp>
    </p:spTree>
    <p:extLst>
      <p:ext uri="{BB962C8B-B14F-4D97-AF65-F5344CB8AC3E}">
        <p14:creationId xmlns:p14="http://schemas.microsoft.com/office/powerpoint/2010/main" val="268557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66896" y="833077"/>
            <a:ext cx="3583123" cy="5688493"/>
          </a:xfrm>
          <a:prstGeom prst="rect">
            <a:avLst/>
          </a:prstGeom>
        </p:spPr>
      </p:pic>
      <p:pic>
        <p:nvPicPr>
          <p:cNvPr id="4" name="Picture 3"/>
          <p:cNvPicPr>
            <a:picLocks noChangeAspect="1"/>
          </p:cNvPicPr>
          <p:nvPr/>
        </p:nvPicPr>
        <p:blipFill>
          <a:blip r:embed="rId3"/>
          <a:stretch>
            <a:fillRect/>
          </a:stretch>
        </p:blipFill>
        <p:spPr>
          <a:xfrm>
            <a:off x="6064525" y="833077"/>
            <a:ext cx="3641090" cy="5688493"/>
          </a:xfrm>
          <a:prstGeom prst="rect">
            <a:avLst/>
          </a:prstGeom>
        </p:spPr>
      </p:pic>
      <p:sp>
        <p:nvSpPr>
          <p:cNvPr id="2" name="TextBox 1"/>
          <p:cNvSpPr txBox="1"/>
          <p:nvPr/>
        </p:nvSpPr>
        <p:spPr>
          <a:xfrm>
            <a:off x="4390845" y="189781"/>
            <a:ext cx="4994695" cy="461665"/>
          </a:xfrm>
          <a:prstGeom prst="rect">
            <a:avLst/>
          </a:prstGeom>
          <a:noFill/>
        </p:spPr>
        <p:txBody>
          <a:bodyPr wrap="square" rtlCol="0">
            <a:spAutoFit/>
          </a:bodyPr>
          <a:lstStyle/>
          <a:p>
            <a:r>
              <a:rPr lang="en-US" sz="2400" b="1" dirty="0" smtClean="0"/>
              <a:t>Custom tab with date picker</a:t>
            </a:r>
            <a:endParaRPr lang="en-US" sz="2400" b="1" dirty="0"/>
          </a:p>
        </p:txBody>
      </p:sp>
    </p:spTree>
    <p:extLst>
      <p:ext uri="{BB962C8B-B14F-4D97-AF65-F5344CB8AC3E}">
        <p14:creationId xmlns:p14="http://schemas.microsoft.com/office/powerpoint/2010/main" val="123405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3105" y="388054"/>
            <a:ext cx="3990616" cy="6004119"/>
          </a:xfrm>
          <a:prstGeom prst="rect">
            <a:avLst/>
          </a:prstGeom>
        </p:spPr>
      </p:pic>
      <p:cxnSp>
        <p:nvCxnSpPr>
          <p:cNvPr id="6" name="Straight Connector 5"/>
          <p:cNvCxnSpPr/>
          <p:nvPr/>
        </p:nvCxnSpPr>
        <p:spPr>
          <a:xfrm flipH="1">
            <a:off x="3942272" y="2570672"/>
            <a:ext cx="11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37674" y="2015720"/>
            <a:ext cx="3004598" cy="1200329"/>
          </a:xfrm>
          <a:prstGeom prst="rect">
            <a:avLst/>
          </a:prstGeom>
          <a:noFill/>
        </p:spPr>
        <p:txBody>
          <a:bodyPr wrap="square" rtlCol="0">
            <a:spAutoFit/>
          </a:bodyPr>
          <a:lstStyle/>
          <a:p>
            <a:r>
              <a:rPr lang="en-US" dirty="0" smtClean="0"/>
              <a:t>From date, restricted to last six months as currently database is restoring data for last six months</a:t>
            </a:r>
            <a:endParaRPr lang="en-US" dirty="0"/>
          </a:p>
        </p:txBody>
      </p:sp>
      <p:cxnSp>
        <p:nvCxnSpPr>
          <p:cNvPr id="11" name="Straight Connector 10"/>
          <p:cNvCxnSpPr/>
          <p:nvPr/>
        </p:nvCxnSpPr>
        <p:spPr>
          <a:xfrm flipH="1">
            <a:off x="7272068" y="3014130"/>
            <a:ext cx="1202487" cy="1725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10754" y="2846717"/>
            <a:ext cx="1702010" cy="923330"/>
          </a:xfrm>
          <a:prstGeom prst="rect">
            <a:avLst/>
          </a:prstGeom>
          <a:noFill/>
        </p:spPr>
        <p:txBody>
          <a:bodyPr wrap="square" rtlCol="0">
            <a:spAutoFit/>
          </a:bodyPr>
          <a:lstStyle/>
          <a:p>
            <a:r>
              <a:rPr lang="en-US" dirty="0" smtClean="0"/>
              <a:t>To date: by default set as “Today”</a:t>
            </a:r>
            <a:endParaRPr lang="en-US" dirty="0"/>
          </a:p>
        </p:txBody>
      </p:sp>
      <p:cxnSp>
        <p:nvCxnSpPr>
          <p:cNvPr id="15" name="Straight Connector 14"/>
          <p:cNvCxnSpPr/>
          <p:nvPr/>
        </p:nvCxnSpPr>
        <p:spPr>
          <a:xfrm flipH="1">
            <a:off x="3942272" y="3770047"/>
            <a:ext cx="189781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78634" y="3562709"/>
            <a:ext cx="2286000" cy="646331"/>
          </a:xfrm>
          <a:prstGeom prst="rect">
            <a:avLst/>
          </a:prstGeom>
          <a:noFill/>
        </p:spPr>
        <p:txBody>
          <a:bodyPr wrap="square" rtlCol="0">
            <a:spAutoFit/>
          </a:bodyPr>
          <a:lstStyle/>
          <a:p>
            <a:r>
              <a:rPr lang="en-US" dirty="0" smtClean="0"/>
              <a:t>Button to give graph for selected range</a:t>
            </a:r>
            <a:endParaRPr lang="en-US" dirty="0"/>
          </a:p>
        </p:txBody>
      </p:sp>
      <p:cxnSp>
        <p:nvCxnSpPr>
          <p:cNvPr id="18" name="Straight Connector 17"/>
          <p:cNvCxnSpPr/>
          <p:nvPr/>
        </p:nvCxnSpPr>
        <p:spPr>
          <a:xfrm flipH="1" flipV="1">
            <a:off x="3614468" y="5840083"/>
            <a:ext cx="1509623" cy="517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8634" y="5555411"/>
            <a:ext cx="2001328" cy="923330"/>
          </a:xfrm>
          <a:prstGeom prst="rect">
            <a:avLst/>
          </a:prstGeom>
          <a:noFill/>
        </p:spPr>
        <p:txBody>
          <a:bodyPr wrap="square" rtlCol="0">
            <a:spAutoFit/>
          </a:bodyPr>
          <a:lstStyle/>
          <a:p>
            <a:r>
              <a:rPr lang="en-US" dirty="0" smtClean="0"/>
              <a:t>On back pressed, it will take to fill level fragment</a:t>
            </a:r>
            <a:endParaRPr lang="en-US" dirty="0"/>
          </a:p>
        </p:txBody>
      </p:sp>
    </p:spTree>
    <p:extLst>
      <p:ext uri="{BB962C8B-B14F-4D97-AF65-F5344CB8AC3E}">
        <p14:creationId xmlns:p14="http://schemas.microsoft.com/office/powerpoint/2010/main" val="334329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1284" y="1103471"/>
            <a:ext cx="2961527" cy="5527814"/>
          </a:xfrm>
          <a:prstGeom prst="rect">
            <a:avLst/>
          </a:prstGeom>
        </p:spPr>
      </p:pic>
      <p:pic>
        <p:nvPicPr>
          <p:cNvPr id="4" name="Picture 3"/>
          <p:cNvPicPr>
            <a:picLocks noChangeAspect="1"/>
          </p:cNvPicPr>
          <p:nvPr/>
        </p:nvPicPr>
        <p:blipFill>
          <a:blip r:embed="rId3"/>
          <a:stretch>
            <a:fillRect/>
          </a:stretch>
        </p:blipFill>
        <p:spPr>
          <a:xfrm>
            <a:off x="4023835" y="1103471"/>
            <a:ext cx="3173048" cy="5596826"/>
          </a:xfrm>
          <a:prstGeom prst="rect">
            <a:avLst/>
          </a:prstGeom>
        </p:spPr>
      </p:pic>
      <p:sp>
        <p:nvSpPr>
          <p:cNvPr id="5" name="TextBox 4"/>
          <p:cNvSpPr txBox="1"/>
          <p:nvPr/>
        </p:nvSpPr>
        <p:spPr>
          <a:xfrm>
            <a:off x="664234" y="284672"/>
            <a:ext cx="6927011" cy="369332"/>
          </a:xfrm>
          <a:prstGeom prst="rect">
            <a:avLst/>
          </a:prstGeom>
          <a:noFill/>
        </p:spPr>
        <p:txBody>
          <a:bodyPr wrap="square" rtlCol="0">
            <a:spAutoFit/>
          </a:bodyPr>
          <a:lstStyle/>
          <a:p>
            <a:r>
              <a:rPr lang="en-US" dirty="0" smtClean="0"/>
              <a:t>Mapped bin location which are in radius (radius set to 20km)</a:t>
            </a:r>
            <a:endParaRPr lang="en-US" dirty="0"/>
          </a:p>
        </p:txBody>
      </p:sp>
      <p:sp>
        <p:nvSpPr>
          <p:cNvPr id="6" name="TextBox 5"/>
          <p:cNvSpPr txBox="1"/>
          <p:nvPr/>
        </p:nvSpPr>
        <p:spPr>
          <a:xfrm>
            <a:off x="7746521" y="5029200"/>
            <a:ext cx="2631056" cy="646331"/>
          </a:xfrm>
          <a:prstGeom prst="rect">
            <a:avLst/>
          </a:prstGeom>
          <a:noFill/>
        </p:spPr>
        <p:txBody>
          <a:bodyPr wrap="square" rtlCol="0">
            <a:spAutoFit/>
          </a:bodyPr>
          <a:lstStyle/>
          <a:p>
            <a:r>
              <a:rPr lang="en-US" dirty="0"/>
              <a:t> </a:t>
            </a:r>
            <a:r>
              <a:rPr lang="en-US" dirty="0" smtClean="0"/>
              <a:t> Button to get optimal routes for this pointes</a:t>
            </a:r>
            <a:endParaRPr lang="en-US" dirty="0"/>
          </a:p>
        </p:txBody>
      </p:sp>
      <p:cxnSp>
        <p:nvCxnSpPr>
          <p:cNvPr id="8" name="Straight Connector 7"/>
          <p:cNvCxnSpPr/>
          <p:nvPr/>
        </p:nvCxnSpPr>
        <p:spPr>
          <a:xfrm>
            <a:off x="6745857" y="5244860"/>
            <a:ext cx="1147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93170" y="1103471"/>
            <a:ext cx="3554083" cy="1107996"/>
          </a:xfrm>
          <a:prstGeom prst="rect">
            <a:avLst/>
          </a:prstGeom>
          <a:noFill/>
        </p:spPr>
        <p:txBody>
          <a:bodyPr wrap="square" rtlCol="0">
            <a:spAutoFit/>
          </a:bodyPr>
          <a:lstStyle/>
          <a:p>
            <a:r>
              <a:rPr lang="en-US" dirty="0" smtClean="0">
                <a:solidFill>
                  <a:srgbClr val="C00000"/>
                </a:solidFill>
              </a:rPr>
              <a:t>Note</a:t>
            </a:r>
            <a:r>
              <a:rPr lang="en-US" dirty="0" smtClean="0"/>
              <a:t>: </a:t>
            </a:r>
            <a:r>
              <a:rPr lang="en-US" sz="1200" dirty="0" smtClean="0"/>
              <a:t>After loading the fragments idea is </a:t>
            </a:r>
            <a:r>
              <a:rPr lang="en-US" sz="1200" dirty="0"/>
              <a:t>here</a:t>
            </a:r>
            <a:r>
              <a:rPr lang="en-US" sz="1200" dirty="0" smtClean="0"/>
              <a:t> to show markers only and not route as if some users are not be interested to routes, and just want to see there locations on map they can without waiting for route plotting</a:t>
            </a:r>
            <a:endParaRPr lang="en-US" sz="1200" dirty="0"/>
          </a:p>
        </p:txBody>
      </p:sp>
    </p:spTree>
    <p:extLst>
      <p:ext uri="{BB962C8B-B14F-4D97-AF65-F5344CB8AC3E}">
        <p14:creationId xmlns:p14="http://schemas.microsoft.com/office/powerpoint/2010/main" val="213703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521570" y="1680526"/>
            <a:ext cx="2931959" cy="5053287"/>
          </a:xfrm>
          <a:prstGeom prst="rect">
            <a:avLst/>
          </a:prstGeom>
        </p:spPr>
      </p:pic>
      <p:pic>
        <p:nvPicPr>
          <p:cNvPr id="4" name="Picture 3"/>
          <p:cNvPicPr>
            <a:picLocks noChangeAspect="1"/>
          </p:cNvPicPr>
          <p:nvPr/>
        </p:nvPicPr>
        <p:blipFill>
          <a:blip r:embed="rId4"/>
          <a:stretch>
            <a:fillRect/>
          </a:stretch>
        </p:blipFill>
        <p:spPr>
          <a:xfrm>
            <a:off x="521571" y="1673524"/>
            <a:ext cx="2943013" cy="5060289"/>
          </a:xfrm>
          <a:prstGeom prst="rect">
            <a:avLst/>
          </a:prstGeom>
        </p:spPr>
      </p:pic>
      <p:pic>
        <p:nvPicPr>
          <p:cNvPr id="5" name="Picture 4"/>
          <p:cNvPicPr>
            <a:picLocks noChangeAspect="1"/>
          </p:cNvPicPr>
          <p:nvPr/>
        </p:nvPicPr>
        <p:blipFill>
          <a:blip r:embed="rId5"/>
          <a:stretch>
            <a:fillRect/>
          </a:stretch>
        </p:blipFill>
        <p:spPr>
          <a:xfrm>
            <a:off x="3616938" y="1673524"/>
            <a:ext cx="2687187" cy="5060289"/>
          </a:xfrm>
          <a:prstGeom prst="rect">
            <a:avLst/>
          </a:prstGeom>
        </p:spPr>
      </p:pic>
      <p:sp>
        <p:nvSpPr>
          <p:cNvPr id="6" name="TextBox 5"/>
          <p:cNvSpPr txBox="1"/>
          <p:nvPr/>
        </p:nvSpPr>
        <p:spPr>
          <a:xfrm>
            <a:off x="438228" y="232914"/>
            <a:ext cx="9913470" cy="923330"/>
          </a:xfrm>
          <a:prstGeom prst="rect">
            <a:avLst/>
          </a:prstGeom>
          <a:noFill/>
        </p:spPr>
        <p:txBody>
          <a:bodyPr wrap="square" rtlCol="0">
            <a:spAutoFit/>
          </a:bodyPr>
          <a:lstStyle/>
          <a:p>
            <a:r>
              <a:rPr lang="en-US" dirty="0" smtClean="0"/>
              <a:t>After clicking on optimal route button, it shows optimal route between all red colored markers. We have  implemented traveling salesman problem using nearest neighbor mechanism, to get the optimal routes.</a:t>
            </a:r>
          </a:p>
          <a:p>
            <a:endParaRPr lang="en-US" dirty="0"/>
          </a:p>
        </p:txBody>
      </p:sp>
      <p:cxnSp>
        <p:nvCxnSpPr>
          <p:cNvPr id="8" name="Straight Connector 7"/>
          <p:cNvCxnSpPr/>
          <p:nvPr/>
        </p:nvCxnSpPr>
        <p:spPr>
          <a:xfrm>
            <a:off x="9049109" y="5503653"/>
            <a:ext cx="116456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51698" y="5236234"/>
            <a:ext cx="1440611" cy="646331"/>
          </a:xfrm>
          <a:prstGeom prst="rect">
            <a:avLst/>
          </a:prstGeom>
          <a:noFill/>
        </p:spPr>
        <p:txBody>
          <a:bodyPr wrap="square" rtlCol="0">
            <a:spAutoFit/>
          </a:bodyPr>
          <a:lstStyle/>
          <a:p>
            <a:r>
              <a:rPr lang="en-US" dirty="0" smtClean="0"/>
              <a:t>Optimal route button</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2663377457"/>
              </p:ext>
            </p:extLst>
          </p:nvPr>
        </p:nvGraphicFramePr>
        <p:xfrm>
          <a:off x="10351698" y="451558"/>
          <a:ext cx="1509623" cy="859657"/>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6" imgW="886320" imgH="394560" progId="Package">
                  <p:embed/>
                </p:oleObj>
              </mc:Choice>
              <mc:Fallback>
                <p:oleObj name="Packager Shell Object" showAsIcon="1" r:id="rId6" imgW="886320" imgH="394560" progId="Package">
                  <p:embed/>
                  <p:pic>
                    <p:nvPicPr>
                      <p:cNvPr id="0" name=""/>
                      <p:cNvPicPr/>
                      <p:nvPr/>
                    </p:nvPicPr>
                    <p:blipFill>
                      <a:blip r:embed="rId7"/>
                      <a:stretch>
                        <a:fillRect/>
                      </a:stretch>
                    </p:blipFill>
                    <p:spPr>
                      <a:xfrm>
                        <a:off x="10351698" y="451558"/>
                        <a:ext cx="1509623" cy="859657"/>
                      </a:xfrm>
                      <a:prstGeom prst="rect">
                        <a:avLst/>
                      </a:prstGeom>
                    </p:spPr>
                  </p:pic>
                </p:oleObj>
              </mc:Fallback>
            </mc:AlternateContent>
          </a:graphicData>
        </a:graphic>
      </p:graphicFrame>
    </p:spTree>
    <p:extLst>
      <p:ext uri="{BB962C8B-B14F-4D97-AF65-F5344CB8AC3E}">
        <p14:creationId xmlns:p14="http://schemas.microsoft.com/office/powerpoint/2010/main" val="422562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10546" y="1035168"/>
            <a:ext cx="3410223" cy="5598543"/>
          </a:xfrm>
          <a:prstGeom prst="rect">
            <a:avLst/>
          </a:prstGeom>
        </p:spPr>
      </p:pic>
      <p:sp>
        <p:nvSpPr>
          <p:cNvPr id="4" name="TextBox 3"/>
          <p:cNvSpPr txBox="1"/>
          <p:nvPr/>
        </p:nvSpPr>
        <p:spPr>
          <a:xfrm>
            <a:off x="4416725" y="112143"/>
            <a:ext cx="3122762" cy="461665"/>
          </a:xfrm>
          <a:prstGeom prst="rect">
            <a:avLst/>
          </a:prstGeom>
          <a:noFill/>
        </p:spPr>
        <p:txBody>
          <a:bodyPr wrap="square" rtlCol="0">
            <a:spAutoFit/>
          </a:bodyPr>
          <a:lstStyle/>
          <a:p>
            <a:r>
              <a:rPr lang="en-US" sz="2400" b="1" dirty="0" smtClean="0"/>
              <a:t>Analysis fragment</a:t>
            </a:r>
            <a:endParaRPr lang="en-US" sz="2400" b="1" dirty="0"/>
          </a:p>
        </p:txBody>
      </p:sp>
      <p:sp>
        <p:nvSpPr>
          <p:cNvPr id="5" name="TextBox 4"/>
          <p:cNvSpPr txBox="1"/>
          <p:nvPr/>
        </p:nvSpPr>
        <p:spPr>
          <a:xfrm>
            <a:off x="1043796" y="2579298"/>
            <a:ext cx="2579298" cy="923330"/>
          </a:xfrm>
          <a:prstGeom prst="rect">
            <a:avLst/>
          </a:prstGeom>
          <a:noFill/>
        </p:spPr>
        <p:txBody>
          <a:bodyPr wrap="square" rtlCol="0">
            <a:spAutoFit/>
          </a:bodyPr>
          <a:lstStyle/>
          <a:p>
            <a:r>
              <a:rPr lang="en-US" dirty="0" smtClean="0"/>
              <a:t>Scrollable list,</a:t>
            </a:r>
            <a:br>
              <a:rPr lang="en-US" dirty="0" smtClean="0"/>
            </a:br>
            <a:r>
              <a:rPr lang="en-US" dirty="0" smtClean="0"/>
              <a:t>Only two check box  are allowed to check</a:t>
            </a:r>
            <a:endParaRPr lang="en-US" dirty="0"/>
          </a:p>
        </p:txBody>
      </p:sp>
      <p:cxnSp>
        <p:nvCxnSpPr>
          <p:cNvPr id="7" name="Straight Connector 6"/>
          <p:cNvCxnSpPr>
            <a:endCxn id="5" idx="3"/>
          </p:cNvCxnSpPr>
          <p:nvPr/>
        </p:nvCxnSpPr>
        <p:spPr>
          <a:xfrm flipH="1">
            <a:off x="3623094" y="3040963"/>
            <a:ext cx="125083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7532" y="5072332"/>
            <a:ext cx="2424023" cy="369332"/>
          </a:xfrm>
          <a:prstGeom prst="rect">
            <a:avLst/>
          </a:prstGeom>
          <a:noFill/>
        </p:spPr>
        <p:txBody>
          <a:bodyPr wrap="square" rtlCol="0">
            <a:spAutoFit/>
          </a:bodyPr>
          <a:lstStyle/>
          <a:p>
            <a:r>
              <a:rPr lang="en-US" dirty="0" smtClean="0"/>
              <a:t>Scrollable radio group</a:t>
            </a:r>
            <a:endParaRPr lang="en-US" dirty="0"/>
          </a:p>
        </p:txBody>
      </p:sp>
      <p:cxnSp>
        <p:nvCxnSpPr>
          <p:cNvPr id="10" name="Straight Connector 9"/>
          <p:cNvCxnSpPr/>
          <p:nvPr/>
        </p:nvCxnSpPr>
        <p:spPr>
          <a:xfrm flipH="1">
            <a:off x="3381555" y="5256998"/>
            <a:ext cx="125083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953554" y="1035168"/>
            <a:ext cx="3421383" cy="5476400"/>
          </a:xfrm>
          <a:prstGeom prst="rect">
            <a:avLst/>
          </a:prstGeom>
        </p:spPr>
      </p:pic>
    </p:spTree>
    <p:extLst>
      <p:ext uri="{BB962C8B-B14F-4D97-AF65-F5344CB8AC3E}">
        <p14:creationId xmlns:p14="http://schemas.microsoft.com/office/powerpoint/2010/main" val="380750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00051" y="750498"/>
            <a:ext cx="3763241" cy="6075376"/>
          </a:xfrm>
          <a:prstGeom prst="rect">
            <a:avLst/>
          </a:prstGeom>
        </p:spPr>
      </p:pic>
      <p:sp>
        <p:nvSpPr>
          <p:cNvPr id="4" name="TextBox 3"/>
          <p:cNvSpPr txBox="1"/>
          <p:nvPr/>
        </p:nvSpPr>
        <p:spPr>
          <a:xfrm>
            <a:off x="301925" y="2940950"/>
            <a:ext cx="2743200" cy="1477328"/>
          </a:xfrm>
          <a:prstGeom prst="rect">
            <a:avLst/>
          </a:prstGeom>
          <a:noFill/>
        </p:spPr>
        <p:txBody>
          <a:bodyPr wrap="square" rtlCol="0">
            <a:spAutoFit/>
          </a:bodyPr>
          <a:lstStyle/>
          <a:p>
            <a:r>
              <a:rPr lang="en-US" dirty="0" smtClean="0"/>
              <a:t>After Checkbox ,</a:t>
            </a:r>
          </a:p>
          <a:p>
            <a:r>
              <a:rPr lang="en-US" dirty="0" smtClean="0"/>
              <a:t>And Date selection, by clicking on any radio button, can get the graph for selected range</a:t>
            </a:r>
            <a:endParaRPr lang="en-US" dirty="0"/>
          </a:p>
        </p:txBody>
      </p:sp>
      <p:cxnSp>
        <p:nvCxnSpPr>
          <p:cNvPr id="6" name="Straight Connector 5"/>
          <p:cNvCxnSpPr/>
          <p:nvPr/>
        </p:nvCxnSpPr>
        <p:spPr>
          <a:xfrm flipH="1" flipV="1">
            <a:off x="2527540" y="3644210"/>
            <a:ext cx="1233578" cy="3212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7035803" y="637217"/>
            <a:ext cx="3361208" cy="6078237"/>
          </a:xfrm>
          <a:prstGeom prst="rect">
            <a:avLst/>
          </a:prstGeom>
        </p:spPr>
      </p:pic>
      <p:cxnSp>
        <p:nvCxnSpPr>
          <p:cNvPr id="7" name="Straight Connector 6"/>
          <p:cNvCxnSpPr/>
          <p:nvPr/>
        </p:nvCxnSpPr>
        <p:spPr>
          <a:xfrm flipH="1" flipV="1">
            <a:off x="7712015" y="5624422"/>
            <a:ext cx="8626" cy="49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12015" y="5624423"/>
            <a:ext cx="3057507" cy="862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86536" y="5193102"/>
            <a:ext cx="1190445" cy="1169551"/>
          </a:xfrm>
          <a:prstGeom prst="rect">
            <a:avLst/>
          </a:prstGeom>
          <a:noFill/>
        </p:spPr>
        <p:txBody>
          <a:bodyPr wrap="square" rtlCol="0">
            <a:spAutoFit/>
          </a:bodyPr>
          <a:lstStyle/>
          <a:p>
            <a:r>
              <a:rPr lang="en-US" sz="1400" dirty="0" smtClean="0"/>
              <a:t>Back button helps to go back to analysis fragment</a:t>
            </a:r>
            <a:endParaRPr lang="en-US" sz="1400" dirty="0"/>
          </a:p>
        </p:txBody>
      </p:sp>
    </p:spTree>
    <p:extLst>
      <p:ext uri="{BB962C8B-B14F-4D97-AF65-F5344CB8AC3E}">
        <p14:creationId xmlns:p14="http://schemas.microsoft.com/office/powerpoint/2010/main" val="396659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342</Words>
  <Application>Microsoft Office PowerPoint</Application>
  <PresentationFormat>Widescreen</PresentationFormat>
  <Paragraphs>44</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Packager Shell Object</vt:lpstr>
      <vt:lpstr>Smart Bin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Parate, Priti</dc:creator>
  <cp:keywords>No Restrictions</cp:keywords>
  <cp:lastModifiedBy>Parate, Priti</cp:lastModifiedBy>
  <cp:revision>27</cp:revision>
  <dcterms:created xsi:type="dcterms:W3CDTF">2015-11-01T04:00:45Z</dcterms:created>
  <dcterms:modified xsi:type="dcterms:W3CDTF">2015-11-01T14:10:30Z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57f10e08-afb2-4f41-a653-b720516b52c5</vt:lpwstr>
  </property>
  <property fmtid="{D5CDD505-2E9C-101B-9397-08002B2CF9AE}" pid="3" name="DellClassification">
    <vt:lpwstr>No Restrictions</vt:lpwstr>
  </property>
  <property fmtid="{D5CDD505-2E9C-101B-9397-08002B2CF9AE}" pid="4" name="DellSubLabels">
    <vt:lpwstr/>
  </property>
</Properties>
</file>