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618" y="138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4E087-7A83-4EDC-BF7E-9FEDF53ED31D}" type="datetimeFigureOut">
              <a:rPr kumimoji="1" lang="ja-JP" altLang="en-US" smtClean="0"/>
              <a:t>2024/10/4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B2B52-6204-4CBA-A46B-1F71B7AE10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8132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4E087-7A83-4EDC-BF7E-9FEDF53ED31D}" type="datetimeFigureOut">
              <a:rPr kumimoji="1" lang="ja-JP" altLang="en-US" smtClean="0"/>
              <a:t>2024/10/4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B2B52-6204-4CBA-A46B-1F71B7AE10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272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4E087-7A83-4EDC-BF7E-9FEDF53ED31D}" type="datetimeFigureOut">
              <a:rPr kumimoji="1" lang="ja-JP" altLang="en-US" smtClean="0"/>
              <a:t>2024/10/4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B2B52-6204-4CBA-A46B-1F71B7AE10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9193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4E087-7A83-4EDC-BF7E-9FEDF53ED31D}" type="datetimeFigureOut">
              <a:rPr kumimoji="1" lang="ja-JP" altLang="en-US" smtClean="0"/>
              <a:t>2024/10/4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B2B52-6204-4CBA-A46B-1F71B7AE10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2146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4E087-7A83-4EDC-BF7E-9FEDF53ED31D}" type="datetimeFigureOut">
              <a:rPr kumimoji="1" lang="ja-JP" altLang="en-US" smtClean="0"/>
              <a:t>2024/10/4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B2B52-6204-4CBA-A46B-1F71B7AE10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3308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4E087-7A83-4EDC-BF7E-9FEDF53ED31D}" type="datetimeFigureOut">
              <a:rPr kumimoji="1" lang="ja-JP" altLang="en-US" smtClean="0"/>
              <a:t>2024/10/4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B2B52-6204-4CBA-A46B-1F71B7AE10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73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4E087-7A83-4EDC-BF7E-9FEDF53ED31D}" type="datetimeFigureOut">
              <a:rPr kumimoji="1" lang="ja-JP" altLang="en-US" smtClean="0"/>
              <a:t>2024/10/4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B2B52-6204-4CBA-A46B-1F71B7AE10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9570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4E087-7A83-4EDC-BF7E-9FEDF53ED31D}" type="datetimeFigureOut">
              <a:rPr kumimoji="1" lang="ja-JP" altLang="en-US" smtClean="0"/>
              <a:t>2024/10/4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B2B52-6204-4CBA-A46B-1F71B7AE10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5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4E087-7A83-4EDC-BF7E-9FEDF53ED31D}" type="datetimeFigureOut">
              <a:rPr kumimoji="1" lang="ja-JP" altLang="en-US" smtClean="0"/>
              <a:t>2024/10/4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B2B52-6204-4CBA-A46B-1F71B7AE10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4765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4E087-7A83-4EDC-BF7E-9FEDF53ED31D}" type="datetimeFigureOut">
              <a:rPr kumimoji="1" lang="ja-JP" altLang="en-US" smtClean="0"/>
              <a:t>2024/10/4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B2B52-6204-4CBA-A46B-1F71B7AE10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4200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4E087-7A83-4EDC-BF7E-9FEDF53ED31D}" type="datetimeFigureOut">
              <a:rPr kumimoji="1" lang="ja-JP" altLang="en-US" smtClean="0"/>
              <a:t>2024/10/4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B2B52-6204-4CBA-A46B-1F71B7AE10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5082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44E087-7A83-4EDC-BF7E-9FEDF53ED31D}" type="datetimeFigureOut">
              <a:rPr kumimoji="1" lang="ja-JP" altLang="en-US" smtClean="0"/>
              <a:t>2024/10/4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7B2B52-6204-4CBA-A46B-1F71B7AE10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7106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922867" y="774700"/>
            <a:ext cx="1846943" cy="643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要求分析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1648581" y="1526419"/>
            <a:ext cx="1846943" cy="643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システム設計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2374295" y="2278138"/>
            <a:ext cx="1846943" cy="643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プログラム設計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3100009" y="3029857"/>
            <a:ext cx="1846943" cy="643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コーディング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3825723" y="3781576"/>
            <a:ext cx="1846943" cy="643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単体</a:t>
            </a:r>
            <a:r>
              <a:rPr kumimoji="1" lang="en-US" altLang="ja-JP" dirty="0" smtClean="0">
                <a:solidFill>
                  <a:schemeClr val="tx1"/>
                </a:solidFill>
              </a:rPr>
              <a:t>/</a:t>
            </a:r>
            <a:r>
              <a:rPr kumimoji="1" lang="ja-JP" altLang="en-US" dirty="0" smtClean="0">
                <a:solidFill>
                  <a:schemeClr val="tx1"/>
                </a:solidFill>
              </a:rPr>
              <a:t>結合テスト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4551437" y="4533295"/>
            <a:ext cx="1846943" cy="643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システムテスト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5277151" y="5285014"/>
            <a:ext cx="1846943" cy="643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受け入れテスト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7281328" y="6036734"/>
            <a:ext cx="1846943" cy="643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運用と保守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3" name="カギ線コネクタ 12"/>
          <p:cNvCxnSpPr/>
          <p:nvPr/>
        </p:nvCxnSpPr>
        <p:spPr>
          <a:xfrm>
            <a:off x="1174224" y="1526420"/>
            <a:ext cx="330729" cy="321734"/>
          </a:xfrm>
          <a:prstGeom prst="bentConnector3">
            <a:avLst>
              <a:gd name="adj1" fmla="val 56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カギ線コネクタ 17"/>
          <p:cNvCxnSpPr/>
          <p:nvPr/>
        </p:nvCxnSpPr>
        <p:spPr>
          <a:xfrm>
            <a:off x="1804461" y="2278137"/>
            <a:ext cx="330729" cy="321734"/>
          </a:xfrm>
          <a:prstGeom prst="bentConnector3">
            <a:avLst>
              <a:gd name="adj1" fmla="val 56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カギ線コネクタ 18"/>
          <p:cNvCxnSpPr/>
          <p:nvPr/>
        </p:nvCxnSpPr>
        <p:spPr>
          <a:xfrm>
            <a:off x="2642661" y="3063949"/>
            <a:ext cx="330729" cy="321734"/>
          </a:xfrm>
          <a:prstGeom prst="bentConnector3">
            <a:avLst>
              <a:gd name="adj1" fmla="val 56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カギ線コネクタ 19"/>
          <p:cNvCxnSpPr/>
          <p:nvPr/>
        </p:nvCxnSpPr>
        <p:spPr>
          <a:xfrm>
            <a:off x="3258611" y="3781576"/>
            <a:ext cx="330729" cy="321734"/>
          </a:xfrm>
          <a:prstGeom prst="bentConnector3">
            <a:avLst>
              <a:gd name="adj1" fmla="val 56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カギ線コネクタ 20"/>
          <p:cNvCxnSpPr/>
          <p:nvPr/>
        </p:nvCxnSpPr>
        <p:spPr>
          <a:xfrm>
            <a:off x="3974574" y="4533294"/>
            <a:ext cx="330729" cy="321734"/>
          </a:xfrm>
          <a:prstGeom prst="bentConnector3">
            <a:avLst>
              <a:gd name="adj1" fmla="val 56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カギ線コネクタ 21"/>
          <p:cNvCxnSpPr/>
          <p:nvPr/>
        </p:nvCxnSpPr>
        <p:spPr>
          <a:xfrm>
            <a:off x="4781587" y="5315932"/>
            <a:ext cx="330729" cy="321734"/>
          </a:xfrm>
          <a:prstGeom prst="bentConnector3">
            <a:avLst>
              <a:gd name="adj1" fmla="val 56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カギ線コネクタ 22"/>
          <p:cNvCxnSpPr/>
          <p:nvPr/>
        </p:nvCxnSpPr>
        <p:spPr>
          <a:xfrm>
            <a:off x="6675474" y="6063644"/>
            <a:ext cx="330729" cy="321734"/>
          </a:xfrm>
          <a:prstGeom prst="bentConnector3">
            <a:avLst>
              <a:gd name="adj1" fmla="val 56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289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右矢印 30"/>
          <p:cNvSpPr/>
          <p:nvPr/>
        </p:nvSpPr>
        <p:spPr>
          <a:xfrm rot="18906767" flipV="1">
            <a:off x="5637775" y="2829172"/>
            <a:ext cx="6277530" cy="233040"/>
          </a:xfrm>
          <a:prstGeom prst="rightArrow">
            <a:avLst>
              <a:gd name="adj1" fmla="val 50000"/>
              <a:gd name="adj2" fmla="val 60084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右矢印 1"/>
          <p:cNvSpPr/>
          <p:nvPr/>
        </p:nvSpPr>
        <p:spPr>
          <a:xfrm rot="2904640" flipV="1">
            <a:off x="-138365" y="2563256"/>
            <a:ext cx="6624171" cy="294002"/>
          </a:xfrm>
          <a:prstGeom prst="rightArrow">
            <a:avLst>
              <a:gd name="adj1" fmla="val 50000"/>
              <a:gd name="adj2" fmla="val 60084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/>
          <p:cNvSpPr/>
          <p:nvPr/>
        </p:nvSpPr>
        <p:spPr>
          <a:xfrm>
            <a:off x="81529" y="167508"/>
            <a:ext cx="1546717" cy="4966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>
                <a:solidFill>
                  <a:schemeClr val="tx1"/>
                </a:solidFill>
              </a:rPr>
              <a:t>事業要件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942417" y="1020426"/>
            <a:ext cx="1546717" cy="4966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>
                <a:solidFill>
                  <a:schemeClr val="tx1"/>
                </a:solidFill>
              </a:rPr>
              <a:t>業務要件定義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1803305" y="1873344"/>
            <a:ext cx="1546717" cy="4966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>
                <a:solidFill>
                  <a:schemeClr val="tx1"/>
                </a:solidFill>
              </a:rPr>
              <a:t>システム要件定義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2664193" y="2726262"/>
            <a:ext cx="1546717" cy="4966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>
                <a:solidFill>
                  <a:schemeClr val="tx1"/>
                </a:solidFill>
              </a:rPr>
              <a:t>システム方式設計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3525081" y="3579180"/>
            <a:ext cx="1546717" cy="4966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>
                <a:solidFill>
                  <a:schemeClr val="tx1"/>
                </a:solidFill>
              </a:rPr>
              <a:t>ソフトウェア要件定義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4385969" y="4432098"/>
            <a:ext cx="1546717" cy="4966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>
                <a:solidFill>
                  <a:schemeClr val="tx1"/>
                </a:solidFill>
              </a:rPr>
              <a:t>ソフト方式設計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5246857" y="5285014"/>
            <a:ext cx="1546717" cy="4966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>
                <a:solidFill>
                  <a:schemeClr val="tx1"/>
                </a:solidFill>
              </a:rPr>
              <a:t>プログラミング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6107745" y="4432098"/>
            <a:ext cx="1546717" cy="4966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>
                <a:solidFill>
                  <a:schemeClr val="tx1"/>
                </a:solidFill>
              </a:rPr>
              <a:t>ソフトウェア結合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4" name="正方形/長方形 23"/>
          <p:cNvSpPr/>
          <p:nvPr/>
        </p:nvSpPr>
        <p:spPr>
          <a:xfrm>
            <a:off x="6968633" y="3579180"/>
            <a:ext cx="1546717" cy="4966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>
                <a:solidFill>
                  <a:schemeClr val="tx1"/>
                </a:solidFill>
              </a:rPr>
              <a:t>ソフトウェアテスト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7829521" y="2726262"/>
            <a:ext cx="1546717" cy="4966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>
                <a:solidFill>
                  <a:schemeClr val="tx1"/>
                </a:solidFill>
              </a:rPr>
              <a:t>システム結合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6" name="正方形/長方形 25"/>
          <p:cNvSpPr/>
          <p:nvPr/>
        </p:nvSpPr>
        <p:spPr>
          <a:xfrm>
            <a:off x="8690409" y="1868097"/>
            <a:ext cx="1546717" cy="4966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>
                <a:solidFill>
                  <a:schemeClr val="tx1"/>
                </a:solidFill>
              </a:rPr>
              <a:t>システムテスト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正方形/長方形 28"/>
          <p:cNvSpPr/>
          <p:nvPr/>
        </p:nvSpPr>
        <p:spPr>
          <a:xfrm>
            <a:off x="9551297" y="1020426"/>
            <a:ext cx="1546717" cy="4966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>
                <a:solidFill>
                  <a:schemeClr val="tx1"/>
                </a:solidFill>
              </a:rPr>
              <a:t>（業務）運用テスト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30" name="正方形/長方形 29"/>
          <p:cNvSpPr/>
          <p:nvPr/>
        </p:nvSpPr>
        <p:spPr>
          <a:xfrm>
            <a:off x="10412185" y="167508"/>
            <a:ext cx="1546717" cy="4966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>
                <a:solidFill>
                  <a:schemeClr val="tx1"/>
                </a:solidFill>
              </a:rPr>
              <a:t>事業評価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cxnSp>
        <p:nvCxnSpPr>
          <p:cNvPr id="12" name="直線矢印コネクタ 11"/>
          <p:cNvCxnSpPr/>
          <p:nvPr/>
        </p:nvCxnSpPr>
        <p:spPr>
          <a:xfrm>
            <a:off x="1905000" y="428625"/>
            <a:ext cx="8143875" cy="0"/>
          </a:xfrm>
          <a:prstGeom prst="straightConnector1">
            <a:avLst/>
          </a:prstGeom>
          <a:ln w="57150"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/>
          <p:cNvCxnSpPr/>
          <p:nvPr/>
        </p:nvCxnSpPr>
        <p:spPr>
          <a:xfrm>
            <a:off x="2664193" y="1238250"/>
            <a:ext cx="6451232" cy="0"/>
          </a:xfrm>
          <a:prstGeom prst="straightConnector1">
            <a:avLst/>
          </a:prstGeom>
          <a:ln w="57150"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/>
          <p:cNvCxnSpPr/>
          <p:nvPr/>
        </p:nvCxnSpPr>
        <p:spPr>
          <a:xfrm>
            <a:off x="3657600" y="2105025"/>
            <a:ext cx="4857750" cy="0"/>
          </a:xfrm>
          <a:prstGeom prst="straightConnector1">
            <a:avLst/>
          </a:prstGeom>
          <a:ln w="57150"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/>
          <p:cNvCxnSpPr/>
          <p:nvPr/>
        </p:nvCxnSpPr>
        <p:spPr>
          <a:xfrm>
            <a:off x="5225587" y="3819525"/>
            <a:ext cx="1567987" cy="0"/>
          </a:xfrm>
          <a:prstGeom prst="straightConnector1">
            <a:avLst/>
          </a:prstGeom>
          <a:ln w="57150"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9821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48</Words>
  <Application>Microsoft Office PowerPoint</Application>
  <PresentationFormat>ワイド画面</PresentationFormat>
  <Paragraphs>21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7" baseType="lpstr">
      <vt:lpstr>ＭＳ Ｐゴシック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yamada</dc:creator>
  <cp:lastModifiedBy>yamada</cp:lastModifiedBy>
  <cp:revision>4</cp:revision>
  <dcterms:created xsi:type="dcterms:W3CDTF">2024-10-03T15:42:14Z</dcterms:created>
  <dcterms:modified xsi:type="dcterms:W3CDTF">2024-10-03T16:27:14Z</dcterms:modified>
</cp:coreProperties>
</file>