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92" r:id="rId5"/>
    <p:sldId id="293" r:id="rId6"/>
    <p:sldId id="294" r:id="rId7"/>
    <p:sldId id="258" r:id="rId8"/>
    <p:sldId id="295" r:id="rId9"/>
    <p:sldId id="262" r:id="rId10"/>
    <p:sldId id="276" r:id="rId11"/>
    <p:sldId id="288"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2" d="100"/>
          <a:sy n="82" d="100"/>
        </p:scale>
        <p:origin x="14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6313C62-DBC5-467B-86E0-886B015FA58C}" type="datetimeFigureOut">
              <a:rPr lang="en-US" smtClean="0"/>
              <a:pPr/>
              <a:t>9/21/2019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313C62-DBC5-467B-86E0-886B015FA58C}" type="datetimeFigureOut">
              <a:rPr lang="en-US" smtClean="0"/>
              <a:pPr/>
              <a:t>9/21/2019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313C62-DBC5-467B-86E0-886B015FA58C}" type="datetimeFigureOut">
              <a:rPr lang="en-US" smtClean="0"/>
              <a:pPr/>
              <a:t>9/21/2019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313C62-DBC5-467B-86E0-886B015FA58C}" type="datetimeFigureOut">
              <a:rPr lang="en-US" smtClean="0"/>
              <a:pPr/>
              <a:t>9/21/2019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6313C62-DBC5-467B-86E0-886B015FA58C}" type="datetimeFigureOut">
              <a:rPr lang="en-US" smtClean="0"/>
              <a:pPr/>
              <a:t>9/21/2019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313C62-DBC5-467B-86E0-886B015FA58C}" type="datetimeFigureOut">
              <a:rPr lang="en-US" smtClean="0"/>
              <a:pPr/>
              <a:t>9/21/2019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6313C62-DBC5-467B-86E0-886B015FA58C}" type="datetimeFigureOut">
              <a:rPr lang="en-US" smtClean="0"/>
              <a:pPr/>
              <a:t>9/21/2019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6313C62-DBC5-467B-86E0-886B015FA58C}" type="datetimeFigureOut">
              <a:rPr lang="en-US" smtClean="0"/>
              <a:pPr/>
              <a:t>9/21/2019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13C62-DBC5-467B-86E0-886B015FA58C}" type="datetimeFigureOut">
              <a:rPr lang="en-US" smtClean="0"/>
              <a:pPr/>
              <a:t>9/21/2019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313C62-DBC5-467B-86E0-886B015FA58C}" type="datetimeFigureOut">
              <a:rPr lang="en-US" smtClean="0"/>
              <a:pPr/>
              <a:t>9/21/2019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22281-9FC8-4E77-8EBA-2AAEC899EDA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6313C62-DBC5-467B-86E0-886B015FA58C}" type="datetimeFigureOut">
              <a:rPr lang="en-US" smtClean="0"/>
              <a:pPr/>
              <a:t>9/21/2019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83E22281-9FC8-4E77-8EBA-2AAEC899EDA4}"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313C62-DBC5-467B-86E0-886B015FA58C}" type="datetimeFigureOut">
              <a:rPr lang="en-US" smtClean="0"/>
              <a:pPr/>
              <a:t>9/21/2019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3E22281-9FC8-4E77-8EBA-2AAEC899EDA4}"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ial Rounded MT Bold" pitchFamily="34" charset="0"/>
              </a:rPr>
              <a:t>            </a:t>
            </a:r>
            <a:r>
              <a:rPr lang="en-IN" dirty="0" err="1">
                <a:latin typeface="Arial Rounded MT Bold" pitchFamily="34" charset="0"/>
              </a:rPr>
              <a:t>BookUrDoctor</a:t>
            </a:r>
            <a:endParaRPr lang="en-IN" dirty="0">
              <a:latin typeface="Arial Rounded MT Bold" pitchFamily="34" charset="0"/>
            </a:endParaRPr>
          </a:p>
        </p:txBody>
      </p:sp>
      <p:sp>
        <p:nvSpPr>
          <p:cNvPr id="4" name="Content Placeholder 3"/>
          <p:cNvSpPr>
            <a:spLocks noGrp="1"/>
          </p:cNvSpPr>
          <p:nvPr>
            <p:ph idx="1"/>
          </p:nvPr>
        </p:nvSpPr>
        <p:spPr>
          <a:solidFill>
            <a:schemeClr val="bg1"/>
          </a:solidFill>
        </p:spPr>
        <p:txBody>
          <a:bodyPr>
            <a:normAutofit/>
          </a:bodyPr>
          <a:lstStyle/>
          <a:p>
            <a:pPr>
              <a:buNone/>
            </a:pPr>
            <a:r>
              <a:rPr lang="en-IN" sz="2000" b="1" dirty="0">
                <a:solidFill>
                  <a:srgbClr val="002060"/>
                </a:solidFill>
                <a:latin typeface="Calisto MT" pitchFamily="18" charset="0"/>
              </a:rPr>
              <a:t>             Submitted by:-</a:t>
            </a:r>
          </a:p>
          <a:p>
            <a:pPr>
              <a:buNone/>
            </a:pPr>
            <a:r>
              <a:rPr lang="en-IN" sz="2000" b="1" dirty="0">
                <a:solidFill>
                  <a:srgbClr val="002060"/>
                </a:solidFill>
                <a:latin typeface="Calisto MT" pitchFamily="18" charset="0"/>
              </a:rPr>
              <a:t>			Amiya Ranjan Rout(</a:t>
            </a:r>
            <a:r>
              <a:rPr lang="en-IN" sz="2000" b="1" dirty="0" err="1">
                <a:solidFill>
                  <a:srgbClr val="002060"/>
                </a:solidFill>
                <a:latin typeface="Calisto MT" pitchFamily="18" charset="0"/>
              </a:rPr>
              <a:t>Regd</a:t>
            </a:r>
            <a:r>
              <a:rPr lang="en-IN" sz="2000" b="1" dirty="0">
                <a:solidFill>
                  <a:srgbClr val="002060"/>
                </a:solidFill>
                <a:latin typeface="Calisto MT" pitchFamily="18" charset="0"/>
              </a:rPr>
              <a:t> No : 1805106002)</a:t>
            </a:r>
          </a:p>
          <a:p>
            <a:pPr>
              <a:buNone/>
            </a:pPr>
            <a:r>
              <a:rPr lang="en-IN" sz="2000" b="1" dirty="0">
                <a:solidFill>
                  <a:srgbClr val="002060"/>
                </a:solidFill>
                <a:latin typeface="Calisto MT" pitchFamily="18" charset="0"/>
              </a:rPr>
              <a:t>			</a:t>
            </a:r>
            <a:r>
              <a:rPr lang="en-IN" sz="2000" b="1" dirty="0" err="1">
                <a:solidFill>
                  <a:srgbClr val="002060"/>
                </a:solidFill>
                <a:latin typeface="Calisto MT" pitchFamily="18" charset="0"/>
              </a:rPr>
              <a:t>Manas</a:t>
            </a:r>
            <a:r>
              <a:rPr lang="en-IN" sz="2000" b="1" dirty="0">
                <a:solidFill>
                  <a:srgbClr val="002060"/>
                </a:solidFill>
                <a:latin typeface="Calisto MT" pitchFamily="18" charset="0"/>
              </a:rPr>
              <a:t> Ranjan </a:t>
            </a:r>
            <a:r>
              <a:rPr lang="en-IN" sz="2000" b="1" dirty="0" err="1">
                <a:solidFill>
                  <a:srgbClr val="002060"/>
                </a:solidFill>
                <a:latin typeface="Calisto MT" pitchFamily="18" charset="0"/>
              </a:rPr>
              <a:t>Parida</a:t>
            </a:r>
            <a:r>
              <a:rPr lang="en-IN" sz="2000" b="1" dirty="0">
                <a:solidFill>
                  <a:srgbClr val="002060"/>
                </a:solidFill>
                <a:latin typeface="Calisto MT" pitchFamily="18" charset="0"/>
              </a:rPr>
              <a:t>(</a:t>
            </a:r>
            <a:r>
              <a:rPr lang="en-IN" sz="2000" b="1" dirty="0" err="1">
                <a:solidFill>
                  <a:srgbClr val="002060"/>
                </a:solidFill>
                <a:latin typeface="Calisto MT" pitchFamily="18" charset="0"/>
              </a:rPr>
              <a:t>Regd</a:t>
            </a:r>
            <a:r>
              <a:rPr lang="en-IN" sz="2000" b="1" dirty="0">
                <a:solidFill>
                  <a:srgbClr val="002060"/>
                </a:solidFill>
                <a:latin typeface="Calisto MT" pitchFamily="18" charset="0"/>
              </a:rPr>
              <a:t> No : 1805106014)</a:t>
            </a:r>
          </a:p>
          <a:p>
            <a:pPr>
              <a:buNone/>
            </a:pPr>
            <a:r>
              <a:rPr lang="en-IN" sz="2000" b="1" dirty="0">
                <a:solidFill>
                  <a:srgbClr val="002060"/>
                </a:solidFill>
                <a:latin typeface="Calisto MT" pitchFamily="18" charset="0"/>
              </a:rPr>
              <a:t>			Pragya </a:t>
            </a:r>
            <a:r>
              <a:rPr lang="en-IN" sz="2000" b="1" dirty="0" err="1">
                <a:solidFill>
                  <a:srgbClr val="002060"/>
                </a:solidFill>
                <a:latin typeface="Calisto MT" pitchFamily="18" charset="0"/>
              </a:rPr>
              <a:t>Parimita</a:t>
            </a:r>
            <a:r>
              <a:rPr lang="en-IN" sz="2000" b="1" dirty="0">
                <a:solidFill>
                  <a:srgbClr val="002060"/>
                </a:solidFill>
                <a:latin typeface="Calisto MT" pitchFamily="18" charset="0"/>
              </a:rPr>
              <a:t> Panda(</a:t>
            </a:r>
            <a:r>
              <a:rPr lang="en-IN" sz="2000" b="1" dirty="0" err="1">
                <a:solidFill>
                  <a:srgbClr val="002060"/>
                </a:solidFill>
                <a:latin typeface="Calisto MT" pitchFamily="18" charset="0"/>
              </a:rPr>
              <a:t>Regd</a:t>
            </a:r>
            <a:r>
              <a:rPr lang="en-IN" sz="2000" b="1" dirty="0">
                <a:solidFill>
                  <a:srgbClr val="002060"/>
                </a:solidFill>
                <a:latin typeface="Calisto MT" pitchFamily="18" charset="0"/>
              </a:rPr>
              <a:t> No : 1805106018)</a:t>
            </a:r>
          </a:p>
          <a:p>
            <a:pPr>
              <a:buNone/>
            </a:pPr>
            <a:r>
              <a:rPr lang="en-IN" sz="2800" dirty="0">
                <a:solidFill>
                  <a:srgbClr val="002060"/>
                </a:solidFill>
                <a:latin typeface="Calisto MT" pitchFamily="18" charset="0"/>
              </a:rPr>
              <a:t>			</a:t>
            </a:r>
            <a:r>
              <a:rPr lang="en-IN" sz="2000" b="1" dirty="0">
                <a:solidFill>
                  <a:srgbClr val="002060"/>
                </a:solidFill>
                <a:latin typeface="Calisto MT" pitchFamily="18" charset="0"/>
              </a:rPr>
              <a:t>Guided by:- Mr. </a:t>
            </a:r>
            <a:r>
              <a:rPr lang="en-IN" sz="2000" b="1" dirty="0" err="1">
                <a:solidFill>
                  <a:srgbClr val="002060"/>
                </a:solidFill>
                <a:latin typeface="Calisto MT" pitchFamily="18" charset="0"/>
              </a:rPr>
              <a:t>Jibitesh</a:t>
            </a:r>
            <a:r>
              <a:rPr lang="en-IN" sz="2000" b="1" dirty="0">
                <a:solidFill>
                  <a:srgbClr val="002060"/>
                </a:solidFill>
                <a:latin typeface="Calisto MT" pitchFamily="18" charset="0"/>
              </a:rPr>
              <a:t> Mishra</a:t>
            </a:r>
            <a:endParaRPr lang="en-US" dirty="0"/>
          </a:p>
          <a:p>
            <a:pPr>
              <a:buNone/>
            </a:pPr>
            <a:endParaRPr lang="en-US" dirty="0"/>
          </a:p>
          <a:p>
            <a:pPr>
              <a:buNone/>
            </a:pPr>
            <a:endParaRPr lang="en-US" dirty="0"/>
          </a:p>
          <a:p>
            <a:pPr>
              <a:buNone/>
            </a:pPr>
            <a:r>
              <a:rPr lang="en-US" dirty="0"/>
              <a:t>		  	</a:t>
            </a:r>
            <a:r>
              <a:rPr lang="en-US" sz="2000" b="1" dirty="0"/>
              <a:t>MASTER IN  COMPUTER APLICATION</a:t>
            </a:r>
          </a:p>
          <a:p>
            <a:pPr algn="ctr">
              <a:buNone/>
            </a:pPr>
            <a:r>
              <a:rPr lang="en-IN" sz="1900" b="1" dirty="0">
                <a:solidFill>
                  <a:schemeClr val="bg2">
                    <a:lumMod val="10000"/>
                  </a:schemeClr>
                </a:solidFill>
              </a:rPr>
              <a:t>COLLEGE OF ENGINEERING AND TECHNOLOGY</a:t>
            </a:r>
          </a:p>
          <a:p>
            <a:pPr>
              <a:buNone/>
            </a:pPr>
            <a:endParaRPr lang="en-IN" dirty="0"/>
          </a:p>
        </p:txBody>
      </p:sp>
      <p:pic>
        <p:nvPicPr>
          <p:cNvPr id="5" name="Picture 2" descr="C:\Users\HP\Downloads\Gangadhar_meher_university_logo.jpg"/>
          <p:cNvPicPr>
            <a:picLocks noChangeAspect="1" noChangeArrowheads="1"/>
          </p:cNvPicPr>
          <p:nvPr/>
        </p:nvPicPr>
        <p:blipFill>
          <a:blip r:embed="rId2"/>
          <a:srcRect/>
          <a:stretch>
            <a:fillRect/>
          </a:stretch>
        </p:blipFill>
        <p:spPr bwMode="auto">
          <a:xfrm rot="10254661">
            <a:off x="-3276872" y="5073760"/>
            <a:ext cx="1794104" cy="178424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itchFamily="34" charset="0"/>
              </a:rPr>
              <a:t>Implementation</a:t>
            </a:r>
            <a:endParaRPr lang="en-IN" dirty="0">
              <a:latin typeface="Arial Rounded MT Bold" pitchFamily="34" charset="0"/>
            </a:endParaRPr>
          </a:p>
        </p:txBody>
      </p:sp>
      <p:sp>
        <p:nvSpPr>
          <p:cNvPr id="3" name="Content Placeholder 2"/>
          <p:cNvSpPr>
            <a:spLocks noGrp="1"/>
          </p:cNvSpPr>
          <p:nvPr>
            <p:ph idx="1"/>
          </p:nvPr>
        </p:nvSpPr>
        <p:spPr>
          <a:xfrm>
            <a:off x="457200" y="2132856"/>
            <a:ext cx="8229600" cy="4191744"/>
          </a:xfrm>
        </p:spPr>
        <p:txBody>
          <a:bodyPr>
            <a:normAutofit/>
          </a:bodyPr>
          <a:lstStyle/>
          <a:p>
            <a:pPr marL="0" indent="0">
              <a:buNone/>
            </a:pPr>
            <a:r>
              <a:rPr lang="en-IN" dirty="0">
                <a:solidFill>
                  <a:schemeClr val="accent3">
                    <a:lumMod val="75000"/>
                  </a:schemeClr>
                </a:solidFill>
              </a:rPr>
              <a:t>Following would be the languages we would use to develop our application within the stipulated time period:</a:t>
            </a:r>
          </a:p>
          <a:p>
            <a:pPr marL="0" indent="0">
              <a:buNone/>
            </a:pPr>
            <a:endParaRPr lang="en-IN" dirty="0">
              <a:solidFill>
                <a:schemeClr val="accent3">
                  <a:lumMod val="75000"/>
                </a:schemeClr>
              </a:solidFill>
            </a:endParaRPr>
          </a:p>
          <a:p>
            <a:r>
              <a:rPr lang="en-IN" sz="2400" dirty="0">
                <a:solidFill>
                  <a:schemeClr val="accent3">
                    <a:lumMod val="75000"/>
                  </a:schemeClr>
                </a:solidFill>
              </a:rPr>
              <a:t>Front-end development: </a:t>
            </a:r>
            <a:r>
              <a:rPr lang="en-IN" sz="2400" dirty="0" err="1">
                <a:solidFill>
                  <a:schemeClr val="accent3">
                    <a:lumMod val="75000"/>
                  </a:schemeClr>
                </a:solidFill>
              </a:rPr>
              <a:t>Jquery</a:t>
            </a:r>
            <a:r>
              <a:rPr lang="en-IN" sz="2400" dirty="0">
                <a:solidFill>
                  <a:schemeClr val="accent3">
                    <a:lumMod val="75000"/>
                  </a:schemeClr>
                </a:solidFill>
              </a:rPr>
              <a:t>, HTML, CSS, Java script, Bootstrap.</a:t>
            </a:r>
          </a:p>
          <a:p>
            <a:r>
              <a:rPr lang="en-IN" sz="2400" dirty="0">
                <a:solidFill>
                  <a:schemeClr val="accent3">
                    <a:lumMod val="75000"/>
                  </a:schemeClr>
                </a:solidFill>
              </a:rPr>
              <a:t>Back-end development: Django.</a:t>
            </a:r>
          </a:p>
          <a:p>
            <a:r>
              <a:rPr lang="en-IN" sz="2400" dirty="0">
                <a:solidFill>
                  <a:schemeClr val="accent3">
                    <a:lumMod val="75000"/>
                  </a:schemeClr>
                </a:solidFill>
              </a:rPr>
              <a:t>For Android app: Java on Android SDK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296144"/>
          </a:xfrm>
        </p:spPr>
        <p:txBody>
          <a:bodyPr>
            <a:normAutofit/>
          </a:bodyPr>
          <a:lstStyle/>
          <a:p>
            <a:r>
              <a:rPr lang="en-US" sz="5400" dirty="0">
                <a:latin typeface="Arial Rounded MT Bold" pitchFamily="34" charset="0"/>
              </a:rPr>
              <a:t>Conclusion</a:t>
            </a:r>
            <a:endParaRPr lang="en-IN" sz="5400" dirty="0">
              <a:latin typeface="Arial Rounded MT Bold" pitchFamily="34" charset="0"/>
            </a:endParaRPr>
          </a:p>
        </p:txBody>
      </p:sp>
      <p:sp>
        <p:nvSpPr>
          <p:cNvPr id="3" name="Content Placeholder 2"/>
          <p:cNvSpPr>
            <a:spLocks noGrp="1"/>
          </p:cNvSpPr>
          <p:nvPr>
            <p:ph idx="1"/>
          </p:nvPr>
        </p:nvSpPr>
        <p:spPr/>
        <p:txBody>
          <a:bodyPr>
            <a:normAutofit/>
          </a:bodyPr>
          <a:lstStyle/>
          <a:p>
            <a:pPr algn="just">
              <a:buNone/>
            </a:pPr>
            <a:r>
              <a:rPr lang="en-IN" sz="1800" dirty="0">
                <a:solidFill>
                  <a:schemeClr val="accent3">
                    <a:lumMod val="75000"/>
                  </a:schemeClr>
                </a:solidFill>
              </a:rPr>
              <a:t>    </a:t>
            </a:r>
            <a:r>
              <a:rPr lang="en-IN" sz="2000" b="1" dirty="0" err="1">
                <a:solidFill>
                  <a:schemeClr val="accent3">
                    <a:lumMod val="75000"/>
                  </a:schemeClr>
                </a:solidFill>
              </a:rPr>
              <a:t>BookUrDoctor</a:t>
            </a:r>
            <a:r>
              <a:rPr lang="en-IN" sz="2000" dirty="0">
                <a:solidFill>
                  <a:schemeClr val="accent3">
                    <a:lumMod val="75000"/>
                  </a:schemeClr>
                </a:solidFill>
              </a:rPr>
              <a:t> is a project which aims in developing a computerized way which will benefit the people and the doctor. This project has many features which are generally not available in normal websites as it is for rural area. It also has the features of admin login through which the administrator can monitor the whole system. This system can be implemented in tourism courses where students can also know about the western Odisha. The website consists of information along with many useful pictures and locations. The software has been made in a user friendly interface. On the whole, this project of ours is being developed for the people to get an appointment of the doctor sitting in their home. It provides a whole fine service as it will not create any difficulty, any hurdles in the way for the patient from booking the appointment till meeting the same doctor.</a:t>
            </a:r>
          </a:p>
          <a:p>
            <a:pPr algn="just">
              <a:buNone/>
            </a:pPr>
            <a:endParaRPr lang="en-IN" sz="1800"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1511194" y="2967335"/>
            <a:ext cx="5704012"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Content</a:t>
            </a:r>
            <a:endParaRPr lang="en-IN" dirty="0">
              <a:latin typeface="Arial Rounded MT Bold" panose="020F0704030504030204" pitchFamily="34" charset="0"/>
            </a:endParaRPr>
          </a:p>
        </p:txBody>
      </p:sp>
      <p:sp>
        <p:nvSpPr>
          <p:cNvPr id="3" name="Content Placeholder 2"/>
          <p:cNvSpPr>
            <a:spLocks noGrp="1"/>
          </p:cNvSpPr>
          <p:nvPr>
            <p:ph idx="1"/>
          </p:nvPr>
        </p:nvSpPr>
        <p:spPr>
          <a:xfrm>
            <a:off x="457200" y="2060848"/>
            <a:ext cx="8229600" cy="4263752"/>
          </a:xfrm>
        </p:spPr>
        <p:txBody>
          <a:bodyPr>
            <a:normAutofit/>
          </a:bodyPr>
          <a:lstStyle/>
          <a:p>
            <a:r>
              <a:rPr lang="en-US" sz="2400" dirty="0">
                <a:solidFill>
                  <a:schemeClr val="tx2"/>
                </a:solidFill>
              </a:rPr>
              <a:t>Introduction </a:t>
            </a:r>
          </a:p>
          <a:p>
            <a:r>
              <a:rPr lang="en-US" sz="2400" dirty="0">
                <a:solidFill>
                  <a:schemeClr val="tx2"/>
                </a:solidFill>
              </a:rPr>
              <a:t>Overview</a:t>
            </a:r>
          </a:p>
          <a:p>
            <a:r>
              <a:rPr lang="en-US" sz="2400" dirty="0">
                <a:solidFill>
                  <a:schemeClr val="tx2"/>
                </a:solidFill>
              </a:rPr>
              <a:t>Functionality</a:t>
            </a:r>
          </a:p>
          <a:p>
            <a:r>
              <a:rPr lang="en-US" sz="2400" dirty="0">
                <a:solidFill>
                  <a:schemeClr val="tx2"/>
                </a:solidFill>
              </a:rPr>
              <a:t>Goals and Scopes</a:t>
            </a:r>
          </a:p>
          <a:p>
            <a:r>
              <a:rPr lang="en-US" sz="2400" dirty="0">
                <a:solidFill>
                  <a:schemeClr val="tx2"/>
                </a:solidFill>
              </a:rPr>
              <a:t>Risk Management</a:t>
            </a:r>
          </a:p>
          <a:p>
            <a:r>
              <a:rPr lang="en-US" sz="2400" dirty="0">
                <a:solidFill>
                  <a:schemeClr val="tx2"/>
                </a:solidFill>
              </a:rPr>
              <a:t>System Features</a:t>
            </a:r>
          </a:p>
          <a:p>
            <a:r>
              <a:rPr lang="en-US" sz="2400" dirty="0">
                <a:solidFill>
                  <a:schemeClr val="tx2"/>
                </a:solidFill>
              </a:rPr>
              <a:t>Implementation</a:t>
            </a:r>
          </a:p>
          <a:p>
            <a:r>
              <a:rPr lang="en-US" sz="2400" dirty="0">
                <a:solidFill>
                  <a:schemeClr val="tx2"/>
                </a:solidFill>
              </a:rPr>
              <a:t>Conclusion</a:t>
            </a:r>
          </a:p>
          <a:p>
            <a:endParaRPr lang="en-US" sz="2000" dirty="0">
              <a:solidFill>
                <a:schemeClr val="tx2"/>
              </a:solidFill>
            </a:endParaRPr>
          </a:p>
          <a:p>
            <a:endParaRPr lang="en-US" sz="2000" dirty="0">
              <a:solidFill>
                <a:schemeClr val="tx2"/>
              </a:solidFill>
            </a:endParaRPr>
          </a:p>
          <a:p>
            <a:endParaRPr lang="en-US" sz="2000" dirty="0">
              <a:solidFill>
                <a:schemeClr val="tx2"/>
              </a:solidFill>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a:solidFill>
                  <a:schemeClr val="bg2">
                    <a:lumMod val="25000"/>
                  </a:schemeClr>
                </a:solidFill>
                <a:latin typeface="Arial Rounded MT Bold" panose="020F0704030504030204" pitchFamily="34" charset="0"/>
              </a:rPr>
              <a:t>Introduction</a:t>
            </a:r>
          </a:p>
        </p:txBody>
      </p:sp>
      <p:sp>
        <p:nvSpPr>
          <p:cNvPr id="2" name="Content Placeholder 1">
            <a:extLst>
              <a:ext uri="{FF2B5EF4-FFF2-40B4-BE49-F238E27FC236}">
                <a16:creationId xmlns:a16="http://schemas.microsoft.com/office/drawing/2014/main" id="{484C654B-1B5A-4C57-9EB3-B66DBA3C05C1}"/>
              </a:ext>
            </a:extLst>
          </p:cNvPr>
          <p:cNvSpPr>
            <a:spLocks noGrp="1"/>
          </p:cNvSpPr>
          <p:nvPr>
            <p:ph idx="1"/>
          </p:nvPr>
        </p:nvSpPr>
        <p:spPr/>
        <p:txBody>
          <a:bodyPr>
            <a:normAutofit lnSpcReduction="10000"/>
          </a:bodyPr>
          <a:lstStyle/>
          <a:p>
            <a:r>
              <a:rPr lang="en-IN" dirty="0">
                <a:solidFill>
                  <a:schemeClr val="accent3">
                    <a:lumMod val="75000"/>
                  </a:schemeClr>
                </a:solidFill>
              </a:rPr>
              <a:t>This presentation lays out a project plan for the development of “</a:t>
            </a:r>
            <a:r>
              <a:rPr lang="en-IN" dirty="0" err="1">
                <a:solidFill>
                  <a:schemeClr val="accent3">
                    <a:lumMod val="75000"/>
                  </a:schemeClr>
                </a:solidFill>
              </a:rPr>
              <a:t>BookUrDoctor</a:t>
            </a:r>
            <a:r>
              <a:rPr lang="en-IN" dirty="0">
                <a:solidFill>
                  <a:schemeClr val="accent3">
                    <a:lumMod val="75000"/>
                  </a:schemeClr>
                </a:solidFill>
              </a:rPr>
              <a:t>” a healthcare related application by Amiya Ranjan Rout, Pragya </a:t>
            </a:r>
            <a:r>
              <a:rPr lang="en-IN" dirty="0" err="1">
                <a:solidFill>
                  <a:schemeClr val="accent3">
                    <a:lumMod val="75000"/>
                  </a:schemeClr>
                </a:solidFill>
              </a:rPr>
              <a:t>Parimita</a:t>
            </a:r>
            <a:r>
              <a:rPr lang="en-IN" dirty="0">
                <a:solidFill>
                  <a:schemeClr val="accent3">
                    <a:lumMod val="75000"/>
                  </a:schemeClr>
                </a:solidFill>
              </a:rPr>
              <a:t> Panda and </a:t>
            </a:r>
            <a:r>
              <a:rPr lang="en-IN" dirty="0" err="1">
                <a:solidFill>
                  <a:schemeClr val="accent3">
                    <a:lumMod val="75000"/>
                  </a:schemeClr>
                </a:solidFill>
              </a:rPr>
              <a:t>Manas</a:t>
            </a:r>
            <a:r>
              <a:rPr lang="en-IN" dirty="0">
                <a:solidFill>
                  <a:schemeClr val="accent3">
                    <a:lumMod val="75000"/>
                  </a:schemeClr>
                </a:solidFill>
              </a:rPr>
              <a:t> Ranjan </a:t>
            </a:r>
            <a:r>
              <a:rPr lang="en-IN" dirty="0" err="1">
                <a:solidFill>
                  <a:schemeClr val="accent3">
                    <a:lumMod val="75000"/>
                  </a:schemeClr>
                </a:solidFill>
              </a:rPr>
              <a:t>parida</a:t>
            </a:r>
            <a:r>
              <a:rPr lang="en-IN" dirty="0">
                <a:solidFill>
                  <a:schemeClr val="accent3">
                    <a:lumMod val="75000"/>
                  </a:schemeClr>
                </a:solidFill>
              </a:rPr>
              <a:t>.</a:t>
            </a:r>
          </a:p>
          <a:p>
            <a:r>
              <a:rPr lang="en-IN" dirty="0">
                <a:solidFill>
                  <a:schemeClr val="accent3">
                    <a:lumMod val="75000"/>
                  </a:schemeClr>
                </a:solidFill>
              </a:rPr>
              <a:t> The plan includes a summary of the system's functionality, the scope of the project from the perspective of the “</a:t>
            </a:r>
            <a:r>
              <a:rPr lang="en-IN" dirty="0" err="1">
                <a:solidFill>
                  <a:schemeClr val="accent3">
                    <a:lumMod val="75000"/>
                  </a:schemeClr>
                </a:solidFill>
              </a:rPr>
              <a:t>BookUrDoctor</a:t>
            </a:r>
            <a:r>
              <a:rPr lang="en-IN" dirty="0">
                <a:solidFill>
                  <a:schemeClr val="accent3">
                    <a:lumMod val="75000"/>
                  </a:schemeClr>
                </a:solidFill>
              </a:rPr>
              <a:t>” team , scheduling and delivery estimates, project risks and how those risks will be mitigated and the process by which we will develop the project that will be recorded throughout the project.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B0044-A377-47E9-93F2-092CCEF5FBA4}"/>
              </a:ext>
            </a:extLst>
          </p:cNvPr>
          <p:cNvSpPr>
            <a:spLocks noGrp="1"/>
          </p:cNvSpPr>
          <p:nvPr>
            <p:ph type="title"/>
          </p:nvPr>
        </p:nvSpPr>
        <p:spPr>
          <a:xfrm>
            <a:off x="457200" y="533400"/>
            <a:ext cx="8229600" cy="879376"/>
          </a:xfrm>
        </p:spPr>
        <p:txBody>
          <a:bodyPr/>
          <a:lstStyle/>
          <a:p>
            <a:r>
              <a:rPr lang="en-IN" dirty="0">
                <a:latin typeface="Arial Rounded MT Bold" panose="020F0704030504030204" pitchFamily="34" charset="0"/>
              </a:rPr>
              <a:t>  Overview</a:t>
            </a:r>
          </a:p>
        </p:txBody>
      </p:sp>
      <p:sp>
        <p:nvSpPr>
          <p:cNvPr id="3" name="Content Placeholder 2">
            <a:extLst>
              <a:ext uri="{FF2B5EF4-FFF2-40B4-BE49-F238E27FC236}">
                <a16:creationId xmlns:a16="http://schemas.microsoft.com/office/drawing/2014/main" id="{3FD621CD-2BC1-4353-842B-E962A9BD78E4}"/>
              </a:ext>
            </a:extLst>
          </p:cNvPr>
          <p:cNvSpPr>
            <a:spLocks noGrp="1"/>
          </p:cNvSpPr>
          <p:nvPr>
            <p:ph idx="1"/>
          </p:nvPr>
        </p:nvSpPr>
        <p:spPr>
          <a:xfrm>
            <a:off x="457200" y="1628800"/>
            <a:ext cx="8229600" cy="4695800"/>
          </a:xfrm>
        </p:spPr>
        <p:txBody>
          <a:bodyPr>
            <a:noAutofit/>
          </a:bodyPr>
          <a:lstStyle/>
          <a:p>
            <a:r>
              <a:rPr lang="en-IN" sz="1800" dirty="0">
                <a:solidFill>
                  <a:schemeClr val="accent3">
                    <a:lumMod val="75000"/>
                  </a:schemeClr>
                </a:solidFill>
              </a:rPr>
              <a:t>Now a days healthcare issue is one of the tough challenge for our country. For metro cities, smart cities it may not be a major issue but for small cities and especially for rural areas this issue is enhancing day by day because of lack of experienced doctors. So our main focus is to develop this project to reduce health care issues in those areas. We aim to develop an application that would act like a medium between Doctor and Patient.</a:t>
            </a:r>
          </a:p>
          <a:p>
            <a:r>
              <a:rPr lang="en-IN" sz="1800" dirty="0">
                <a:solidFill>
                  <a:schemeClr val="accent3">
                    <a:lumMod val="75000"/>
                  </a:schemeClr>
                </a:solidFill>
              </a:rPr>
              <a:t>    As we know some experienced doctor from bigger cities use to visit their private clinic or some pharmacies situated in small cities and rural area once or twice a week. But people in their respective areas are unable to know about Doctor's availability. And even if they get to know the Doctor's availability they are facing a lot of problems to get a ticket. For </a:t>
            </a:r>
            <a:r>
              <a:rPr lang="en-IN" sz="1800" dirty="0" err="1">
                <a:solidFill>
                  <a:schemeClr val="accent3">
                    <a:lumMod val="75000"/>
                  </a:schemeClr>
                </a:solidFill>
              </a:rPr>
              <a:t>eg.</a:t>
            </a:r>
            <a:r>
              <a:rPr lang="en-IN" sz="1800" dirty="0">
                <a:solidFill>
                  <a:schemeClr val="accent3">
                    <a:lumMod val="75000"/>
                  </a:schemeClr>
                </a:solidFill>
              </a:rPr>
              <a:t> they have to stand in queue from dawn to dusk to get an early ticket.</a:t>
            </a:r>
          </a:p>
          <a:p>
            <a:r>
              <a:rPr lang="en-IN" sz="1800" dirty="0">
                <a:solidFill>
                  <a:schemeClr val="accent3">
                    <a:lumMod val="75000"/>
                  </a:schemeClr>
                </a:solidFill>
              </a:rPr>
              <a:t>   Through our platform, our main target is to collaborate with those pharmacies and provides some better solution for this issue. This application will provide availability of registered Doctors. And Patients can also search doctors as per their specialty and book an appointment for the same.</a:t>
            </a:r>
          </a:p>
          <a:p>
            <a:endParaRPr lang="en-IN" sz="1800" dirty="0"/>
          </a:p>
        </p:txBody>
      </p:sp>
    </p:spTree>
    <p:extLst>
      <p:ext uri="{BB962C8B-B14F-4D97-AF65-F5344CB8AC3E}">
        <p14:creationId xmlns:p14="http://schemas.microsoft.com/office/powerpoint/2010/main" val="254712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4161-80EB-447D-A387-8223508EFCCE}"/>
              </a:ext>
            </a:extLst>
          </p:cNvPr>
          <p:cNvSpPr>
            <a:spLocks noGrp="1"/>
          </p:cNvSpPr>
          <p:nvPr>
            <p:ph type="title"/>
          </p:nvPr>
        </p:nvSpPr>
        <p:spPr/>
        <p:txBody>
          <a:bodyPr/>
          <a:lstStyle/>
          <a:p>
            <a:r>
              <a:rPr lang="en-IN" dirty="0"/>
              <a:t>  </a:t>
            </a:r>
            <a:r>
              <a:rPr lang="en-IN" dirty="0">
                <a:latin typeface="Arial Rounded MT Bold" panose="020F0704030504030204" pitchFamily="34" charset="0"/>
              </a:rPr>
              <a:t>Functionality</a:t>
            </a:r>
          </a:p>
        </p:txBody>
      </p:sp>
      <p:sp>
        <p:nvSpPr>
          <p:cNvPr id="3" name="Content Placeholder 2">
            <a:extLst>
              <a:ext uri="{FF2B5EF4-FFF2-40B4-BE49-F238E27FC236}">
                <a16:creationId xmlns:a16="http://schemas.microsoft.com/office/drawing/2014/main" id="{A3BEDA1B-9620-4755-B578-B79E403A9C36}"/>
              </a:ext>
            </a:extLst>
          </p:cNvPr>
          <p:cNvSpPr>
            <a:spLocks noGrp="1"/>
          </p:cNvSpPr>
          <p:nvPr>
            <p:ph idx="1"/>
          </p:nvPr>
        </p:nvSpPr>
        <p:spPr/>
        <p:txBody>
          <a:bodyPr>
            <a:normAutofit fontScale="92500" lnSpcReduction="20000"/>
          </a:bodyPr>
          <a:lstStyle/>
          <a:p>
            <a:r>
              <a:rPr lang="en-US" dirty="0">
                <a:solidFill>
                  <a:schemeClr val="accent3">
                    <a:lumMod val="75000"/>
                  </a:schemeClr>
                </a:solidFill>
              </a:rPr>
              <a:t>Doctors and patients both will be able to register with their personal details or through their already existing social account(</a:t>
            </a:r>
            <a:r>
              <a:rPr lang="en-US" dirty="0" err="1">
                <a:solidFill>
                  <a:schemeClr val="accent3">
                    <a:lumMod val="75000"/>
                  </a:schemeClr>
                </a:solidFill>
              </a:rPr>
              <a:t>e.g</a:t>
            </a:r>
            <a:r>
              <a:rPr lang="en-US" dirty="0">
                <a:solidFill>
                  <a:schemeClr val="accent3">
                    <a:lumMod val="75000"/>
                  </a:schemeClr>
                </a:solidFill>
              </a:rPr>
              <a:t> </a:t>
            </a:r>
            <a:r>
              <a:rPr lang="en-US" dirty="0" err="1">
                <a:solidFill>
                  <a:schemeClr val="accent3">
                    <a:lumMod val="75000"/>
                  </a:schemeClr>
                </a:solidFill>
              </a:rPr>
              <a:t>Email,facebook</a:t>
            </a:r>
            <a:r>
              <a:rPr lang="en-US" dirty="0">
                <a:solidFill>
                  <a:schemeClr val="accent3">
                    <a:lumMod val="75000"/>
                  </a:schemeClr>
                </a:solidFill>
              </a:rPr>
              <a:t> </a:t>
            </a:r>
            <a:r>
              <a:rPr lang="en-US" dirty="0" err="1">
                <a:solidFill>
                  <a:schemeClr val="accent3">
                    <a:lumMod val="75000"/>
                  </a:schemeClr>
                </a:solidFill>
              </a:rPr>
              <a:t>etc</a:t>
            </a:r>
            <a:r>
              <a:rPr lang="en-US" dirty="0">
                <a:solidFill>
                  <a:schemeClr val="accent3">
                    <a:lumMod val="75000"/>
                  </a:schemeClr>
                </a:solidFill>
              </a:rPr>
              <a:t>)</a:t>
            </a:r>
          </a:p>
          <a:p>
            <a:r>
              <a:rPr lang="en-US" dirty="0">
                <a:solidFill>
                  <a:schemeClr val="accent3">
                    <a:lumMod val="75000"/>
                  </a:schemeClr>
                </a:solidFill>
              </a:rPr>
              <a:t>Doctors should be able to add their details such as their name along with their designation, specialization, experiences and also with a brief description of them.</a:t>
            </a:r>
          </a:p>
          <a:p>
            <a:r>
              <a:rPr lang="en-US" dirty="0">
                <a:solidFill>
                  <a:schemeClr val="accent3">
                    <a:lumMod val="75000"/>
                  </a:schemeClr>
                </a:solidFill>
              </a:rPr>
              <a:t>Search for top experienced doctors from dermatologists, medicine specialists, gynecologists, oncologists and more as well as the renewed surgeon using this app or doctors from nearby clinics from top hospital chains like Apollo, Fortis, etc.</a:t>
            </a:r>
          </a:p>
          <a:p>
            <a:r>
              <a:rPr lang="en-US" dirty="0">
                <a:solidFill>
                  <a:schemeClr val="accent3">
                    <a:lumMod val="75000"/>
                  </a:schemeClr>
                </a:solidFill>
              </a:rPr>
              <a:t>Patients could find the right doctor by viewing the doctor's profile.</a:t>
            </a:r>
          </a:p>
          <a:p>
            <a:endParaRPr lang="en-IN" dirty="0">
              <a:solidFill>
                <a:schemeClr val="accent3">
                  <a:lumMod val="75000"/>
                </a:schemeClr>
              </a:solidFill>
            </a:endParaRPr>
          </a:p>
        </p:txBody>
      </p:sp>
    </p:spTree>
    <p:extLst>
      <p:ext uri="{BB962C8B-B14F-4D97-AF65-F5344CB8AC3E}">
        <p14:creationId xmlns:p14="http://schemas.microsoft.com/office/powerpoint/2010/main" val="108780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6687-D532-4739-AA34-D584AC98B0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766A68-0970-4C11-8329-73F00A112F40}"/>
              </a:ext>
            </a:extLst>
          </p:cNvPr>
          <p:cNvSpPr>
            <a:spLocks noGrp="1"/>
          </p:cNvSpPr>
          <p:nvPr>
            <p:ph idx="1"/>
          </p:nvPr>
        </p:nvSpPr>
        <p:spPr/>
        <p:txBody>
          <a:bodyPr>
            <a:normAutofit fontScale="85000" lnSpcReduction="10000"/>
          </a:bodyPr>
          <a:lstStyle/>
          <a:p>
            <a:r>
              <a:rPr lang="en-US" dirty="0">
                <a:solidFill>
                  <a:schemeClr val="accent3">
                    <a:lumMod val="75000"/>
                  </a:schemeClr>
                </a:solidFill>
              </a:rPr>
              <a:t>Patients could view the availability of doctors as per their requirements such as their nearby location, their disease, etc.</a:t>
            </a:r>
          </a:p>
          <a:p>
            <a:r>
              <a:rPr lang="en-US" dirty="0">
                <a:solidFill>
                  <a:schemeClr val="accent3">
                    <a:lumMod val="75000"/>
                  </a:schemeClr>
                </a:solidFill>
              </a:rPr>
              <a:t>Patients could book an appointment with their specialized doctors.</a:t>
            </a:r>
          </a:p>
          <a:p>
            <a:r>
              <a:rPr lang="en-US" dirty="0">
                <a:solidFill>
                  <a:schemeClr val="accent3">
                    <a:lumMod val="75000"/>
                  </a:schemeClr>
                </a:solidFill>
              </a:rPr>
              <a:t>Patients could make payment with a pre-booking charge to confirm their ticket for particular slots</a:t>
            </a:r>
          </a:p>
          <a:p>
            <a:r>
              <a:rPr lang="en-US" dirty="0">
                <a:solidFill>
                  <a:schemeClr val="accent3">
                    <a:lumMod val="75000"/>
                  </a:schemeClr>
                </a:solidFill>
              </a:rPr>
              <a:t>Patients could print their appointment letter by inputting their unique id provided to them at the time of registration.</a:t>
            </a:r>
          </a:p>
          <a:p>
            <a:r>
              <a:rPr lang="en-US" dirty="0">
                <a:solidFill>
                  <a:schemeClr val="accent3">
                    <a:lumMod val="75000"/>
                  </a:schemeClr>
                </a:solidFill>
              </a:rPr>
              <a:t>If in case slot is full on that day then the system will notify him/her a slot in another day</a:t>
            </a:r>
          </a:p>
          <a:p>
            <a:r>
              <a:rPr lang="en-US" dirty="0">
                <a:solidFill>
                  <a:schemeClr val="accent3">
                    <a:lumMod val="75000"/>
                  </a:schemeClr>
                </a:solidFill>
              </a:rPr>
              <a:t>If in case doctor is unavailable due to some </a:t>
            </a:r>
            <a:r>
              <a:rPr lang="en-US" dirty="0" err="1">
                <a:solidFill>
                  <a:schemeClr val="accent3">
                    <a:lumMod val="75000"/>
                  </a:schemeClr>
                </a:solidFill>
              </a:rPr>
              <a:t>unavoidance</a:t>
            </a:r>
            <a:r>
              <a:rPr lang="en-US" dirty="0">
                <a:solidFill>
                  <a:schemeClr val="accent3">
                    <a:lumMod val="75000"/>
                  </a:schemeClr>
                </a:solidFill>
              </a:rPr>
              <a:t> issues the system will notify the patient</a:t>
            </a:r>
            <a:r>
              <a:rPr lang="en-US" i="1" dirty="0">
                <a:solidFill>
                  <a:schemeClr val="accent3">
                    <a:lumMod val="75000"/>
                  </a:schemeClr>
                </a:solidFill>
              </a:rPr>
              <a:t>.</a:t>
            </a:r>
            <a:endParaRPr lang="en-US" dirty="0">
              <a:solidFill>
                <a:schemeClr val="accent3">
                  <a:lumMod val="75000"/>
                </a:schemeClr>
              </a:solidFill>
            </a:endParaRPr>
          </a:p>
          <a:p>
            <a:endParaRPr lang="en-IN" dirty="0"/>
          </a:p>
        </p:txBody>
      </p:sp>
    </p:spTree>
    <p:extLst>
      <p:ext uri="{BB962C8B-B14F-4D97-AF65-F5344CB8AC3E}">
        <p14:creationId xmlns:p14="http://schemas.microsoft.com/office/powerpoint/2010/main" val="129987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642918"/>
            <a:ext cx="7772400" cy="913874"/>
          </a:xfrm>
        </p:spPr>
        <p:txBody>
          <a:bodyPr/>
          <a:lstStyle/>
          <a:p>
            <a:r>
              <a:rPr lang="en-IN" dirty="0">
                <a:solidFill>
                  <a:schemeClr val="tx2"/>
                </a:solidFill>
              </a:rPr>
              <a:t>Goals and S</a:t>
            </a:r>
            <a:r>
              <a:rPr dirty="0">
                <a:solidFill>
                  <a:schemeClr val="tx2"/>
                </a:solidFill>
              </a:rPr>
              <a:t>cope</a:t>
            </a:r>
            <a:r>
              <a:rPr lang="en-IN" dirty="0">
                <a:solidFill>
                  <a:schemeClr val="tx2"/>
                </a:solidFill>
              </a:rPr>
              <a:t>s</a:t>
            </a:r>
          </a:p>
        </p:txBody>
      </p:sp>
      <p:sp>
        <p:nvSpPr>
          <p:cNvPr id="3" name="Text Placeholder 2"/>
          <p:cNvSpPr>
            <a:spLocks noGrp="1"/>
          </p:cNvSpPr>
          <p:nvPr>
            <p:ph type="body" idx="1"/>
          </p:nvPr>
        </p:nvSpPr>
        <p:spPr>
          <a:xfrm>
            <a:off x="530352" y="1714488"/>
            <a:ext cx="7772400" cy="4500594"/>
          </a:xfrm>
        </p:spPr>
        <p:txBody>
          <a:bodyPr>
            <a:noAutofit/>
          </a:bodyPr>
          <a:lstStyle/>
          <a:p>
            <a:pPr marL="342900" indent="-342900">
              <a:buFont typeface="Wingdings" panose="05000000000000000000" pitchFamily="2" charset="2"/>
              <a:buChar char="Ø"/>
            </a:pPr>
            <a:r>
              <a:rPr lang="en-US" sz="1800" b="1" dirty="0" err="1">
                <a:solidFill>
                  <a:schemeClr val="accent3">
                    <a:lumMod val="75000"/>
                  </a:schemeClr>
                </a:solidFill>
              </a:rPr>
              <a:t>BookUrDoctor</a:t>
            </a:r>
            <a:r>
              <a:rPr lang="en-US" sz="1800" b="1" dirty="0">
                <a:solidFill>
                  <a:schemeClr val="accent3">
                    <a:lumMod val="75000"/>
                  </a:schemeClr>
                </a:solidFill>
              </a:rPr>
              <a:t> </a:t>
            </a:r>
            <a:r>
              <a:rPr lang="en-US" sz="1800" dirty="0">
                <a:solidFill>
                  <a:schemeClr val="accent3">
                    <a:lumMod val="75000"/>
                  </a:schemeClr>
                </a:solidFill>
              </a:rPr>
              <a:t> is more than an app for finding doctors. Whether it's viewing doctors profile, booking doctor appointments, confirming tickets by making an online payment</a:t>
            </a:r>
            <a:r>
              <a:rPr lang="en-US" sz="1800" b="1" dirty="0">
                <a:solidFill>
                  <a:schemeClr val="accent3">
                    <a:lumMod val="75000"/>
                  </a:schemeClr>
                </a:solidFill>
              </a:rPr>
              <a:t> , </a:t>
            </a:r>
            <a:r>
              <a:rPr lang="en-US" sz="1800" b="1" dirty="0" err="1">
                <a:solidFill>
                  <a:schemeClr val="accent3">
                    <a:lumMod val="75000"/>
                  </a:schemeClr>
                </a:solidFill>
              </a:rPr>
              <a:t>BookUrDoctor</a:t>
            </a:r>
            <a:r>
              <a:rPr lang="en-US" sz="1800" b="1" dirty="0">
                <a:solidFill>
                  <a:schemeClr val="accent3">
                    <a:lumMod val="75000"/>
                  </a:schemeClr>
                </a:solidFill>
              </a:rPr>
              <a:t> </a:t>
            </a:r>
            <a:r>
              <a:rPr lang="en-US" sz="1800" dirty="0">
                <a:solidFill>
                  <a:schemeClr val="accent3">
                    <a:lumMod val="75000"/>
                  </a:schemeClr>
                </a:solidFill>
              </a:rPr>
              <a:t> helps you find online medical services &amp; solutions to enable you to take better care of yourself.</a:t>
            </a:r>
          </a:p>
          <a:p>
            <a:pPr marL="342900" indent="-342900">
              <a:buFont typeface="Wingdings" panose="05000000000000000000" pitchFamily="2" charset="2"/>
              <a:buChar char="Ø"/>
            </a:pPr>
            <a:r>
              <a:rPr lang="en-US" sz="1800" dirty="0">
                <a:solidFill>
                  <a:schemeClr val="accent3">
                    <a:lumMod val="75000"/>
                  </a:schemeClr>
                </a:solidFill>
              </a:rPr>
              <a:t>Briefly, the main goal of this project is: Finding the right doctors for your good health can be a challenge. With an expansive list of verified doctors, specialists, surgeons from neighborhood clinics &amp; top hospitals to choose from, we help you get appointments with the doctors using the</a:t>
            </a:r>
            <a:r>
              <a:rPr lang="en-US" sz="1800" b="1" dirty="0">
                <a:solidFill>
                  <a:schemeClr val="accent3">
                    <a:lumMod val="75000"/>
                  </a:schemeClr>
                </a:solidFill>
              </a:rPr>
              <a:t> </a:t>
            </a:r>
            <a:r>
              <a:rPr lang="en-US" sz="1800" b="1" dirty="0" err="1">
                <a:solidFill>
                  <a:schemeClr val="accent3">
                    <a:lumMod val="75000"/>
                  </a:schemeClr>
                </a:solidFill>
              </a:rPr>
              <a:t>BookUrDoctor</a:t>
            </a:r>
            <a:r>
              <a:rPr lang="en-US" sz="1800" b="1" dirty="0">
                <a:solidFill>
                  <a:schemeClr val="accent3">
                    <a:lumMod val="75000"/>
                  </a:schemeClr>
                </a:solidFill>
              </a:rPr>
              <a:t> </a:t>
            </a:r>
            <a:r>
              <a:rPr lang="en-US" sz="1800" dirty="0">
                <a:solidFill>
                  <a:schemeClr val="accent3">
                    <a:lumMod val="75000"/>
                  </a:schemeClr>
                </a:solidFill>
              </a:rPr>
              <a:t> app.</a:t>
            </a:r>
          </a:p>
          <a:p>
            <a:pPr marL="342900" indent="-342900">
              <a:buFont typeface="Wingdings" panose="05000000000000000000" pitchFamily="2" charset="2"/>
              <a:buChar char="Ø"/>
            </a:pPr>
            <a:r>
              <a:rPr lang="en-US" sz="1800" dirty="0">
                <a:solidFill>
                  <a:schemeClr val="accent3">
                    <a:lumMod val="75000"/>
                  </a:schemeClr>
                </a:solidFill>
              </a:rPr>
              <a:t>Find the right doctor, view doctors feedback and book doctor appointment or consult a doctor as per their requirement.</a:t>
            </a:r>
          </a:p>
          <a:p>
            <a:pPr marL="342900" indent="-342900">
              <a:buFont typeface="Wingdings" panose="05000000000000000000" pitchFamily="2" charset="2"/>
              <a:buChar char="Ø"/>
            </a:pPr>
            <a:r>
              <a:rPr lang="en-US" sz="1800" dirty="0">
                <a:solidFill>
                  <a:schemeClr val="accent3">
                    <a:lumMod val="75000"/>
                  </a:schemeClr>
                </a:solidFill>
              </a:rPr>
              <a:t>With feedback from patients about doctors, Patients could make better-informed decisions when choosing a doctor online on the app.</a:t>
            </a:r>
          </a:p>
          <a:p>
            <a:pPr marL="342900" indent="-342900">
              <a:buFont typeface="Wingdings" panose="05000000000000000000" pitchFamily="2" charset="2"/>
              <a:buChar char="Ø"/>
            </a:pPr>
            <a:r>
              <a:rPr lang="en-US" sz="1800" dirty="0">
                <a:solidFill>
                  <a:schemeClr val="accent3">
                    <a:lumMod val="75000"/>
                  </a:schemeClr>
                </a:solidFill>
              </a:rPr>
              <a:t>There also a facility of slot booking by considering the availability of both doctor and patient.</a:t>
            </a:r>
          </a:p>
          <a:p>
            <a:pPr marL="342900" indent="-342900">
              <a:buFont typeface="Wingdings" panose="05000000000000000000" pitchFamily="2" charset="2"/>
              <a:buChar char="Ø"/>
            </a:pPr>
            <a:endParaRPr lang="en-IN" sz="1800" dirty="0">
              <a:solidFill>
                <a:schemeClr val="accent3">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889B-5B23-404C-9590-8BA7419AC6C1}"/>
              </a:ext>
            </a:extLst>
          </p:cNvPr>
          <p:cNvSpPr>
            <a:spLocks noGrp="1"/>
          </p:cNvSpPr>
          <p:nvPr>
            <p:ph type="title"/>
          </p:nvPr>
        </p:nvSpPr>
        <p:spPr>
          <a:xfrm>
            <a:off x="530352" y="836712"/>
            <a:ext cx="7772400" cy="1008112"/>
          </a:xfrm>
        </p:spPr>
        <p:txBody>
          <a:bodyPr/>
          <a:lstStyle/>
          <a:p>
            <a:r>
              <a:rPr lang="en-IN" b="0" dirty="0">
                <a:solidFill>
                  <a:schemeClr val="accent3">
                    <a:lumMod val="75000"/>
                  </a:schemeClr>
                </a:solidFill>
              </a:rPr>
              <a:t>Risk Management</a:t>
            </a:r>
          </a:p>
        </p:txBody>
      </p:sp>
      <p:sp>
        <p:nvSpPr>
          <p:cNvPr id="3" name="Text Placeholder 2">
            <a:extLst>
              <a:ext uri="{FF2B5EF4-FFF2-40B4-BE49-F238E27FC236}">
                <a16:creationId xmlns:a16="http://schemas.microsoft.com/office/drawing/2014/main" id="{102C3D64-4EA1-4709-876E-AC4CACDEA130}"/>
              </a:ext>
            </a:extLst>
          </p:cNvPr>
          <p:cNvSpPr>
            <a:spLocks noGrp="1"/>
          </p:cNvSpPr>
          <p:nvPr>
            <p:ph type="body" idx="1"/>
          </p:nvPr>
        </p:nvSpPr>
        <p:spPr>
          <a:xfrm>
            <a:off x="530352" y="2060848"/>
            <a:ext cx="7772400" cy="4104456"/>
          </a:xfrm>
        </p:spPr>
        <p:txBody>
          <a:bodyPr>
            <a:normAutofit fontScale="25000" lnSpcReduction="20000"/>
          </a:bodyPr>
          <a:lstStyle/>
          <a:p>
            <a:r>
              <a:rPr lang="en-IN" sz="7200" b="1" dirty="0">
                <a:solidFill>
                  <a:schemeClr val="accent3">
                    <a:lumMod val="75000"/>
                  </a:schemeClr>
                </a:solidFill>
              </a:rPr>
              <a:t> </a:t>
            </a:r>
            <a:r>
              <a:rPr lang="en-IN" sz="8000" b="1" dirty="0">
                <a:solidFill>
                  <a:schemeClr val="accent3">
                    <a:lumMod val="75000"/>
                  </a:schemeClr>
                </a:solidFill>
              </a:rPr>
              <a:t>Risk Identification:</a:t>
            </a:r>
            <a:endParaRPr lang="en-IN" sz="8000" dirty="0">
              <a:solidFill>
                <a:schemeClr val="accent3">
                  <a:lumMod val="75000"/>
                </a:schemeClr>
              </a:solidFill>
            </a:endParaRPr>
          </a:p>
          <a:p>
            <a:r>
              <a:rPr lang="en-IN" sz="8000" dirty="0">
                <a:solidFill>
                  <a:schemeClr val="accent3">
                    <a:lumMod val="75000"/>
                  </a:schemeClr>
                </a:solidFill>
              </a:rPr>
              <a:t>This project is completely focused on rural areas and small cities. So What's the guaranty that all those areas are covered with internet now-a-days? They are not even able to access my application?</a:t>
            </a:r>
          </a:p>
          <a:p>
            <a:endParaRPr lang="en-IN" sz="8000" dirty="0">
              <a:solidFill>
                <a:schemeClr val="accent3">
                  <a:lumMod val="75000"/>
                </a:schemeClr>
              </a:solidFill>
            </a:endParaRPr>
          </a:p>
          <a:p>
            <a:r>
              <a:rPr lang="en-IN" sz="8000" b="1" dirty="0">
                <a:solidFill>
                  <a:schemeClr val="accent3">
                    <a:lumMod val="75000"/>
                  </a:schemeClr>
                </a:solidFill>
              </a:rPr>
              <a:t>Risk Mitigation:</a:t>
            </a:r>
            <a:endParaRPr lang="en-IN" sz="8000" dirty="0">
              <a:solidFill>
                <a:schemeClr val="accent3">
                  <a:lumMod val="75000"/>
                </a:schemeClr>
              </a:solidFill>
            </a:endParaRPr>
          </a:p>
          <a:p>
            <a:r>
              <a:rPr lang="en-IN" sz="8000" dirty="0">
                <a:solidFill>
                  <a:schemeClr val="accent3">
                    <a:lumMod val="75000"/>
                  </a:schemeClr>
                </a:solidFill>
              </a:rPr>
              <a:t>According to an analysis by CMR(</a:t>
            </a:r>
            <a:r>
              <a:rPr lang="en-IN" sz="8000" dirty="0" err="1">
                <a:solidFill>
                  <a:schemeClr val="accent3">
                    <a:lumMod val="75000"/>
                  </a:schemeClr>
                </a:solidFill>
              </a:rPr>
              <a:t>CyberMedia</a:t>
            </a:r>
            <a:r>
              <a:rPr lang="en-IN" sz="8000" dirty="0">
                <a:solidFill>
                  <a:schemeClr val="accent3">
                    <a:lumMod val="75000"/>
                  </a:schemeClr>
                </a:solidFill>
              </a:rPr>
              <a:t> Research ), India had 83 million​, or 35%, of the 238 million 4G subscribers coming from rural areas​, which means every ​one out of ​three 4G subscribers in the country ​come from a rural territory. And this percentage is going to increase day by day rapidly.</a:t>
            </a:r>
          </a:p>
          <a:p>
            <a:r>
              <a:rPr lang="en-IN" sz="8000" dirty="0">
                <a:solidFill>
                  <a:schemeClr val="accent3">
                    <a:lumMod val="75000"/>
                  </a:schemeClr>
                </a:solidFill>
              </a:rPr>
              <a:t>Thus, we think this risk could be mitigated and this application would help those people who are suffering a lot for better healthcare treatment.</a:t>
            </a:r>
          </a:p>
          <a:p>
            <a:endParaRPr lang="en-IN" dirty="0">
              <a:solidFill>
                <a:schemeClr val="accent3">
                  <a:lumMod val="75000"/>
                </a:schemeClr>
              </a:solidFill>
            </a:endParaRPr>
          </a:p>
        </p:txBody>
      </p:sp>
    </p:spTree>
    <p:extLst>
      <p:ext uri="{BB962C8B-B14F-4D97-AF65-F5344CB8AC3E}">
        <p14:creationId xmlns:p14="http://schemas.microsoft.com/office/powerpoint/2010/main" val="283160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26446"/>
          </a:xfrm>
        </p:spPr>
        <p:txBody>
          <a:bodyPr/>
          <a:lstStyle/>
          <a:p>
            <a:r>
              <a:rPr lang="en-IN" sz="5400" b="0" dirty="0">
                <a:solidFill>
                  <a:schemeClr val="tx2"/>
                </a:solidFill>
                <a:latin typeface="Arial Rounded MT Bold" panose="020F0704030504030204" pitchFamily="34" charset="0"/>
              </a:rPr>
              <a:t>S</a:t>
            </a:r>
            <a:r>
              <a:rPr sz="5400" b="0" dirty="0" err="1">
                <a:solidFill>
                  <a:schemeClr val="tx2"/>
                </a:solidFill>
                <a:latin typeface="Arial Rounded MT Bold" panose="020F0704030504030204" pitchFamily="34" charset="0"/>
              </a:rPr>
              <a:t>ystem</a:t>
            </a:r>
            <a:r>
              <a:rPr sz="5400" b="0" dirty="0">
                <a:solidFill>
                  <a:schemeClr val="tx2"/>
                </a:solidFill>
                <a:latin typeface="Arial Rounded MT Bold" panose="020F0704030504030204" pitchFamily="34" charset="0"/>
              </a:rPr>
              <a:t> features</a:t>
            </a:r>
            <a:br>
              <a:rPr sz="3600" dirty="0">
                <a:solidFill>
                  <a:schemeClr val="tx2"/>
                </a:solidFill>
                <a:latin typeface="Arial Rounded MT Bold" pitchFamily="34" charset="0"/>
              </a:rPr>
            </a:br>
            <a:endParaRPr lang="en-IN" sz="2800" dirty="0">
              <a:solidFill>
                <a:schemeClr val="tx2"/>
              </a:solidFill>
              <a:latin typeface="Arial Rounded MT Bold" pitchFamily="34" charset="0"/>
            </a:endParaRPr>
          </a:p>
        </p:txBody>
      </p:sp>
      <p:sp>
        <p:nvSpPr>
          <p:cNvPr id="3" name="Text Placeholder 2"/>
          <p:cNvSpPr>
            <a:spLocks noGrp="1"/>
          </p:cNvSpPr>
          <p:nvPr>
            <p:ph type="body" idx="1"/>
          </p:nvPr>
        </p:nvSpPr>
        <p:spPr>
          <a:xfrm>
            <a:off x="530352" y="2786058"/>
            <a:ext cx="7772400" cy="3786214"/>
          </a:xfrm>
        </p:spPr>
        <p:txBody>
          <a:bodyPr>
            <a:normAutofit/>
          </a:bodyPr>
          <a:lstStyle/>
          <a:p>
            <a:pPr algn="just">
              <a:buFont typeface="Arial" pitchFamily="34" charset="0"/>
              <a:buChar char="•"/>
            </a:pPr>
            <a:r>
              <a:rPr lang="en-US" sz="2600" dirty="0">
                <a:solidFill>
                  <a:schemeClr val="tx2"/>
                </a:solidFill>
              </a:rPr>
              <a:t> Login</a:t>
            </a:r>
          </a:p>
          <a:p>
            <a:pPr algn="just">
              <a:buFont typeface="Arial" pitchFamily="34" charset="0"/>
              <a:buChar char="•"/>
            </a:pPr>
            <a:r>
              <a:rPr lang="en-US" sz="2600" dirty="0">
                <a:solidFill>
                  <a:schemeClr val="tx2"/>
                </a:solidFill>
              </a:rPr>
              <a:t>Logout</a:t>
            </a:r>
          </a:p>
          <a:p>
            <a:pPr algn="just">
              <a:buFont typeface="Arial" pitchFamily="34" charset="0"/>
              <a:buChar char="•"/>
            </a:pPr>
            <a:r>
              <a:rPr lang="en-US" sz="2600" dirty="0">
                <a:solidFill>
                  <a:schemeClr val="tx2"/>
                </a:solidFill>
              </a:rPr>
              <a:t>View</a:t>
            </a:r>
          </a:p>
          <a:p>
            <a:pPr algn="just">
              <a:buFont typeface="Arial" pitchFamily="34" charset="0"/>
              <a:buChar char="•"/>
            </a:pPr>
            <a:r>
              <a:rPr lang="en-US" sz="2600" dirty="0">
                <a:solidFill>
                  <a:schemeClr val="tx2"/>
                </a:solidFill>
              </a:rPr>
              <a:t>Search</a:t>
            </a:r>
          </a:p>
          <a:p>
            <a:pPr algn="just">
              <a:buFont typeface="Arial" pitchFamily="34" charset="0"/>
              <a:buChar char="•"/>
            </a:pPr>
            <a:r>
              <a:rPr lang="en-US" sz="2600" dirty="0">
                <a:solidFill>
                  <a:schemeClr val="tx2"/>
                </a:solidFill>
              </a:rPr>
              <a:t>Print</a:t>
            </a:r>
            <a:endParaRPr lang="en-IN" dirty="0">
              <a:solidFill>
                <a:schemeClr val="tx2"/>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352</TotalTime>
  <Words>1074</Words>
  <Application>Microsoft Office PowerPoint</Application>
  <PresentationFormat>On-screen Show (4:3)</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Calibri</vt:lpstr>
      <vt:lpstr>Calisto MT</vt:lpstr>
      <vt:lpstr>Constantia</vt:lpstr>
      <vt:lpstr>Wingdings</vt:lpstr>
      <vt:lpstr>Wingdings 2</vt:lpstr>
      <vt:lpstr>Flow</vt:lpstr>
      <vt:lpstr>            BookUrDoctor</vt:lpstr>
      <vt:lpstr>Content</vt:lpstr>
      <vt:lpstr>Introduction</vt:lpstr>
      <vt:lpstr>  Overview</vt:lpstr>
      <vt:lpstr>  Functionality</vt:lpstr>
      <vt:lpstr>PowerPoint Presentation</vt:lpstr>
      <vt:lpstr>Goals and Scopes</vt:lpstr>
      <vt:lpstr>Risk Management</vt:lpstr>
      <vt:lpstr>System features </vt:lpstr>
      <vt:lpstr>Implementation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Pragya panda</cp:lastModifiedBy>
  <cp:revision>41</cp:revision>
  <dcterms:created xsi:type="dcterms:W3CDTF">2019-03-11T16:50:47Z</dcterms:created>
  <dcterms:modified xsi:type="dcterms:W3CDTF">2019-09-21T02:18:26Z</dcterms:modified>
</cp:coreProperties>
</file>