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16"/>
  </p:notesMasterIdLst>
  <p:sldIdLst>
    <p:sldId id="256" r:id="rId2"/>
    <p:sldId id="258" r:id="rId3"/>
    <p:sldId id="283" r:id="rId4"/>
    <p:sldId id="290" r:id="rId5"/>
    <p:sldId id="259" r:id="rId6"/>
    <p:sldId id="284" r:id="rId7"/>
    <p:sldId id="285" r:id="rId8"/>
    <p:sldId id="289" r:id="rId9"/>
    <p:sldId id="286" r:id="rId10"/>
    <p:sldId id="288" r:id="rId11"/>
    <p:sldId id="287" r:id="rId12"/>
    <p:sldId id="292" r:id="rId13"/>
    <p:sldId id="291" r:id="rId14"/>
    <p:sldId id="28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757EE3-828C-46B9-AF21-42E5AE939FBE}" v="4" dt="2021-10-11T05:01:09.076"/>
  </p1510:revLst>
</p1510:revInfo>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1459" autoAdjust="0"/>
  </p:normalViewPr>
  <p:slideViewPr>
    <p:cSldViewPr snapToGrid="0">
      <p:cViewPr>
        <p:scale>
          <a:sx n="81" d="100"/>
          <a:sy n="81" d="100"/>
        </p:scale>
        <p:origin x="-29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B35D9D-CCA9-42E4-B027-36D7DBC6F91A}" type="datetimeFigureOut">
              <a:rPr lang="en-US" smtClean="0"/>
              <a:t>1/21/2022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E23E20-E009-4A77-A39D-80E0182173AD}" type="slidenum">
              <a:rPr lang="en-US" smtClean="0"/>
              <a:t>‹#›</a:t>
            </a:fld>
            <a:endParaRPr lang="en-US"/>
          </a:p>
        </p:txBody>
      </p:sp>
    </p:spTree>
    <p:extLst>
      <p:ext uri="{BB962C8B-B14F-4D97-AF65-F5344CB8AC3E}">
        <p14:creationId xmlns:p14="http://schemas.microsoft.com/office/powerpoint/2010/main" val="1456011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Limitations</a:t>
            </a:r>
            <a:r>
              <a:rPr lang="en-US" baseline="0" dirty="0" smtClean="0"/>
              <a:t> and future scopes are in my mind to </a:t>
            </a:r>
            <a:r>
              <a:rPr lang="en-US" baseline="0" smtClean="0"/>
              <a:t>work accordingly</a:t>
            </a:r>
            <a:endParaRPr lang="en-US"/>
          </a:p>
        </p:txBody>
      </p:sp>
      <p:sp>
        <p:nvSpPr>
          <p:cNvPr id="4" name="Slide Number Placeholder 3"/>
          <p:cNvSpPr>
            <a:spLocks noGrp="1"/>
          </p:cNvSpPr>
          <p:nvPr>
            <p:ph type="sldNum" sz="quarter" idx="10"/>
          </p:nvPr>
        </p:nvSpPr>
        <p:spPr/>
        <p:txBody>
          <a:bodyPr/>
          <a:lstStyle/>
          <a:p>
            <a:fld id="{24E23E20-E009-4A77-A39D-80E0182173AD}" type="slidenum">
              <a:rPr lang="en-US" smtClean="0"/>
              <a:t>13</a:t>
            </a:fld>
            <a:endParaRPr lang="en-US"/>
          </a:p>
        </p:txBody>
      </p:sp>
    </p:spTree>
    <p:extLst>
      <p:ext uri="{BB962C8B-B14F-4D97-AF65-F5344CB8AC3E}">
        <p14:creationId xmlns:p14="http://schemas.microsoft.com/office/powerpoint/2010/main" val="3189501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58CC48-1C90-455F-B246-8CF5232E05A8}"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2346657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58CC48-1C90-455F-B246-8CF5232E05A8}" type="datetimeFigureOut">
              <a:rPr lang="en-IN" smtClean="0"/>
              <a:t>21-01-2022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2483739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58CC48-1C90-455F-B246-8CF5232E05A8}" type="datetimeFigureOut">
              <a:rPr lang="en-IN" smtClean="0"/>
              <a:t>21-01-2022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2087603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58CC48-1C90-455F-B246-8CF5232E05A8}" type="datetimeFigureOut">
              <a:rPr lang="en-IN" smtClean="0"/>
              <a:t>21-01-2022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6655E8-9843-49AD-8406-E0E6B0530C63}"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63219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58CC48-1C90-455F-B246-8CF5232E05A8}" type="datetimeFigureOut">
              <a:rPr lang="en-IN" smtClean="0"/>
              <a:t>21-01-2022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1075370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58CC48-1C90-455F-B246-8CF5232E05A8}" type="datetimeFigureOut">
              <a:rPr lang="en-IN" smtClean="0"/>
              <a:t>21-01-2022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509690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58CC48-1C90-455F-B246-8CF5232E05A8}" type="datetimeFigureOut">
              <a:rPr lang="en-IN" smtClean="0"/>
              <a:t>21-01-2022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1812731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8CC48-1C90-455F-B246-8CF5232E05A8}"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3410146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8CC48-1C90-455F-B246-8CF5232E05A8}"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24667379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8CC48-1C90-455F-B246-8CF5232E05A8}"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1524358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8CC48-1C90-455F-B246-8CF5232E05A8}"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1308040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58CC48-1C90-455F-B246-8CF5232E05A8}"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3289082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58CC48-1C90-455F-B246-8CF5232E05A8}" type="datetimeFigureOut">
              <a:rPr lang="en-IN" smtClean="0"/>
              <a:t>21-01-2022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27326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58CC48-1C90-455F-B246-8CF5232E05A8}" type="datetimeFigureOut">
              <a:rPr lang="en-IN" smtClean="0"/>
              <a:t>21-01-2022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2179146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58CC48-1C90-455F-B246-8CF5232E05A8}" type="datetimeFigureOut">
              <a:rPr lang="en-IN" smtClean="0"/>
              <a:t>21-01-2022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180055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58CC48-1C90-455F-B246-8CF5232E05A8}" type="datetimeFigureOut">
              <a:rPr lang="en-IN" smtClean="0"/>
              <a:t>21-01-2022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91852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58CC48-1C90-455F-B246-8CF5232E05A8}" type="datetimeFigureOut">
              <a:rPr lang="en-IN" smtClean="0"/>
              <a:t>21-01-2022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384703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58CC48-1C90-455F-B246-8CF5232E05A8}" type="datetimeFigureOut">
              <a:rPr lang="en-IN" smtClean="0"/>
              <a:t>21-01-2022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2204907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258CC48-1C90-455F-B246-8CF5232E05A8}" type="datetimeFigureOut">
              <a:rPr lang="en-IN" smtClean="0"/>
              <a:t>21-01-2022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D6655E8-9843-49AD-8406-E0E6B0530C63}" type="slidenum">
              <a:rPr lang="en-IN" smtClean="0"/>
              <a:t>‹#›</a:t>
            </a:fld>
            <a:endParaRPr lang="en-IN"/>
          </a:p>
        </p:txBody>
      </p:sp>
    </p:spTree>
    <p:extLst>
      <p:ext uri="{BB962C8B-B14F-4D97-AF65-F5344CB8AC3E}">
        <p14:creationId xmlns:p14="http://schemas.microsoft.com/office/powerpoint/2010/main" val="1518282749"/>
      </p:ext>
    </p:extLst>
  </p:cSld>
  <p:clrMap bg1="dk1" tx1="lt1" bg2="dk2" tx2="lt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9AD7F2-B116-4905-A778-A167B5863659}"/>
              </a:ext>
            </a:extLst>
          </p:cNvPr>
          <p:cNvSpPr>
            <a:spLocks noGrp="1"/>
          </p:cNvSpPr>
          <p:nvPr>
            <p:ph type="ctrTitle"/>
          </p:nvPr>
        </p:nvSpPr>
        <p:spPr>
          <a:xfrm>
            <a:off x="1506491" y="1958672"/>
            <a:ext cx="9001462" cy="2152627"/>
          </a:xfrm>
        </p:spPr>
        <p:txBody>
          <a:bodyPr>
            <a:normAutofit/>
          </a:bodyPr>
          <a:lstStyle/>
          <a:p>
            <a:r>
              <a:rPr lang="en-US" sz="4400" dirty="0" smtClean="0">
                <a:latin typeface="Algerian" panose="04020705040A02060702" pitchFamily="82" charset="0"/>
              </a:rPr>
              <a:t>AI Based Virtual Assistant</a:t>
            </a:r>
            <a:endParaRPr lang="en-IN" sz="4400" dirty="0">
              <a:latin typeface="Algerian" panose="04020705040A02060702" pitchFamily="82" charset="0"/>
            </a:endParaRPr>
          </a:p>
        </p:txBody>
      </p:sp>
      <p:pic>
        <p:nvPicPr>
          <p:cNvPr id="4" name="Picture 3">
            <a:extLst>
              <a:ext uri="{FF2B5EF4-FFF2-40B4-BE49-F238E27FC236}">
                <a16:creationId xmlns="" xmlns:a16="http://schemas.microsoft.com/office/drawing/2014/main" id="{E42D38C6-33A6-492F-BE6D-EDE970156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549" y="211021"/>
            <a:ext cx="1393795" cy="139379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6" name="TextBox 5">
            <a:extLst>
              <a:ext uri="{FF2B5EF4-FFF2-40B4-BE49-F238E27FC236}">
                <a16:creationId xmlns="" xmlns:a16="http://schemas.microsoft.com/office/drawing/2014/main" id="{942D30CC-DA65-40A9-B6D1-6F20CC8AF3D0}"/>
              </a:ext>
            </a:extLst>
          </p:cNvPr>
          <p:cNvSpPr txBox="1"/>
          <p:nvPr/>
        </p:nvSpPr>
        <p:spPr>
          <a:xfrm>
            <a:off x="2959962" y="346744"/>
            <a:ext cx="6094520" cy="1261884"/>
          </a:xfrm>
          <a:prstGeom prst="rect">
            <a:avLst/>
          </a:prstGeom>
          <a:noFill/>
        </p:spPr>
        <p:txBody>
          <a:bodyPr wrap="square">
            <a:spAutoFit/>
          </a:bodyPr>
          <a:lstStyle/>
          <a:p>
            <a:pPr algn="ctr"/>
            <a:r>
              <a:rPr lang="en-US" sz="2000" dirty="0">
                <a:latin typeface="Artifakt Element Black" panose="020B0A03050000020004" pitchFamily="34" charset="0"/>
                <a:ea typeface="Artifakt Element Black" panose="020B0A03050000020004" pitchFamily="34" charset="0"/>
              </a:rPr>
              <a:t>Vishwakarma Institute of Technology, Pune</a:t>
            </a:r>
          </a:p>
          <a:p>
            <a:pPr algn="ctr"/>
            <a:endParaRPr lang="en-US" sz="2000" dirty="0">
              <a:latin typeface="Artifakt Element Black" panose="020B0A03050000020004" pitchFamily="34" charset="0"/>
              <a:ea typeface="Artifakt Element Black" panose="020B0A03050000020004" pitchFamily="34" charset="0"/>
            </a:endParaRPr>
          </a:p>
          <a:p>
            <a:pPr algn="ctr"/>
            <a:r>
              <a:rPr lang="en-US" dirty="0">
                <a:latin typeface="Artifakt Element Black" panose="020B0A03050000020004" pitchFamily="34" charset="0"/>
                <a:ea typeface="Artifakt Element Black" panose="020B0A03050000020004" pitchFamily="34" charset="0"/>
              </a:rPr>
              <a:t>Department of SY Common B-Tech</a:t>
            </a:r>
          </a:p>
          <a:p>
            <a:pPr algn="ctr"/>
            <a:r>
              <a:rPr lang="en-US" dirty="0">
                <a:latin typeface="Artifakt Element Black" panose="020B0A03050000020004" pitchFamily="34" charset="0"/>
                <a:ea typeface="Artifakt Element Black" panose="020B0A03050000020004" pitchFamily="34" charset="0"/>
              </a:rPr>
              <a:t>AY 2021-22</a:t>
            </a:r>
          </a:p>
        </p:txBody>
      </p:sp>
      <p:sp>
        <p:nvSpPr>
          <p:cNvPr id="7" name="TextBox 6">
            <a:extLst>
              <a:ext uri="{FF2B5EF4-FFF2-40B4-BE49-F238E27FC236}">
                <a16:creationId xmlns="" xmlns:a16="http://schemas.microsoft.com/office/drawing/2014/main" id="{B0EB8B88-5F6C-44A0-982A-E4294F802AC8}"/>
              </a:ext>
            </a:extLst>
          </p:cNvPr>
          <p:cNvSpPr txBox="1"/>
          <p:nvPr/>
        </p:nvSpPr>
        <p:spPr>
          <a:xfrm>
            <a:off x="4813174" y="2759438"/>
            <a:ext cx="2388093" cy="369332"/>
          </a:xfrm>
          <a:prstGeom prst="rect">
            <a:avLst/>
          </a:prstGeom>
          <a:noFill/>
        </p:spPr>
        <p:txBody>
          <a:bodyPr wrap="square" rtlCol="0">
            <a:spAutoFit/>
          </a:bodyPr>
          <a:lstStyle/>
          <a:p>
            <a:r>
              <a:rPr lang="en-US" dirty="0">
                <a:solidFill>
                  <a:srgbClr val="FFFF00"/>
                </a:solidFill>
              </a:rPr>
              <a:t>Presentation topic:</a:t>
            </a:r>
            <a:endParaRPr lang="en-IN" dirty="0">
              <a:solidFill>
                <a:srgbClr val="FFFF00"/>
              </a:solidFill>
            </a:endParaRPr>
          </a:p>
        </p:txBody>
      </p:sp>
      <p:sp>
        <p:nvSpPr>
          <p:cNvPr id="10" name="TextBox 9">
            <a:extLst>
              <a:ext uri="{FF2B5EF4-FFF2-40B4-BE49-F238E27FC236}">
                <a16:creationId xmlns="" xmlns:a16="http://schemas.microsoft.com/office/drawing/2014/main" id="{6FF83F6A-4C14-4EB7-8F0E-2E5659CF0C78}"/>
              </a:ext>
            </a:extLst>
          </p:cNvPr>
          <p:cNvSpPr txBox="1"/>
          <p:nvPr/>
        </p:nvSpPr>
        <p:spPr>
          <a:xfrm>
            <a:off x="3535358" y="4574536"/>
            <a:ext cx="5983780" cy="2246769"/>
          </a:xfrm>
          <a:prstGeom prst="rect">
            <a:avLst/>
          </a:prstGeom>
          <a:noFill/>
        </p:spPr>
        <p:txBody>
          <a:bodyPr wrap="square" rtlCol="0">
            <a:spAutoFit/>
          </a:bodyPr>
          <a:lstStyle/>
          <a:p>
            <a:r>
              <a:rPr lang="en-US" sz="2400" dirty="0" smtClean="0"/>
              <a:t>Name : </a:t>
            </a:r>
            <a:r>
              <a:rPr lang="en-US" sz="2400" dirty="0" err="1" smtClean="0">
                <a:solidFill>
                  <a:srgbClr val="FFFF00"/>
                </a:solidFill>
              </a:rPr>
              <a:t>Aniruddha</a:t>
            </a:r>
            <a:r>
              <a:rPr lang="en-US" sz="2400" dirty="0" smtClean="0">
                <a:solidFill>
                  <a:srgbClr val="FFFF00"/>
                </a:solidFill>
              </a:rPr>
              <a:t> Manohar Joshi</a:t>
            </a:r>
          </a:p>
          <a:p>
            <a:r>
              <a:rPr lang="en-US" sz="2400" dirty="0" smtClean="0"/>
              <a:t>Roll No:  </a:t>
            </a:r>
            <a:r>
              <a:rPr lang="en-US" sz="2400" dirty="0" smtClean="0">
                <a:solidFill>
                  <a:srgbClr val="FFFF00"/>
                </a:solidFill>
              </a:rPr>
              <a:t>51</a:t>
            </a:r>
          </a:p>
          <a:p>
            <a:r>
              <a:rPr lang="en-US" sz="2400" dirty="0" smtClean="0"/>
              <a:t>PRN : </a:t>
            </a:r>
            <a:r>
              <a:rPr lang="en-US" sz="2400" dirty="0" smtClean="0">
                <a:solidFill>
                  <a:srgbClr val="FFFF00"/>
                </a:solidFill>
              </a:rPr>
              <a:t>12011234</a:t>
            </a:r>
          </a:p>
          <a:p>
            <a:r>
              <a:rPr lang="en-US" sz="2400" dirty="0" smtClean="0"/>
              <a:t>Subject</a:t>
            </a:r>
            <a:r>
              <a:rPr lang="en-US" sz="2400" dirty="0"/>
              <a:t>: </a:t>
            </a:r>
            <a:r>
              <a:rPr lang="en-US" sz="2400" dirty="0">
                <a:solidFill>
                  <a:srgbClr val="FFFF00"/>
                </a:solidFill>
              </a:rPr>
              <a:t> </a:t>
            </a:r>
            <a:r>
              <a:rPr lang="en-US" sz="2400" dirty="0" smtClean="0">
                <a:solidFill>
                  <a:srgbClr val="FFFF00"/>
                </a:solidFill>
              </a:rPr>
              <a:t>SDP</a:t>
            </a:r>
          </a:p>
          <a:p>
            <a:r>
              <a:rPr lang="en-US" sz="2000" dirty="0" smtClean="0"/>
              <a:t>Guide: </a:t>
            </a:r>
            <a:r>
              <a:rPr lang="en-US" sz="2000" dirty="0" smtClean="0">
                <a:solidFill>
                  <a:srgbClr val="FFFF00"/>
                </a:solidFill>
              </a:rPr>
              <a:t>Prof.  </a:t>
            </a:r>
            <a:r>
              <a:rPr lang="en-US" sz="2000" dirty="0" err="1" smtClean="0">
                <a:solidFill>
                  <a:srgbClr val="FFFF00"/>
                </a:solidFill>
              </a:rPr>
              <a:t>Deepali</a:t>
            </a:r>
            <a:r>
              <a:rPr lang="en-US" sz="2000" dirty="0" smtClean="0">
                <a:solidFill>
                  <a:srgbClr val="FFFF00"/>
                </a:solidFill>
              </a:rPr>
              <a:t> Deshpande</a:t>
            </a:r>
          </a:p>
          <a:p>
            <a:endParaRPr lang="en-US" sz="2000" dirty="0">
              <a:solidFill>
                <a:srgbClr val="FFFF00"/>
              </a:solidFill>
            </a:endParaRPr>
          </a:p>
        </p:txBody>
      </p:sp>
      <p:pic>
        <p:nvPicPr>
          <p:cNvPr id="1029" name="Picture 5" descr="World First Artificial Intelligence Ai Based Film To Be Made In Japan, Robot  Will Play The Lead Role - पांच हजार करोड़ की फिल्म में मुख्य भूमिका निभाएगा  एआई रोबोट, मिलेंगे 5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9137" y="4699373"/>
            <a:ext cx="2600325"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70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EEBBE6-994F-4C34-A188-21C2E816CA25}"/>
              </a:ext>
            </a:extLst>
          </p:cNvPr>
          <p:cNvSpPr>
            <a:spLocks noGrp="1"/>
          </p:cNvSpPr>
          <p:nvPr>
            <p:ph type="title" idx="4294967295"/>
          </p:nvPr>
        </p:nvSpPr>
        <p:spPr>
          <a:xfrm>
            <a:off x="1260524" y="182200"/>
            <a:ext cx="9964615" cy="1159141"/>
          </a:xfrm>
        </p:spPr>
        <p:txBody>
          <a:bodyPr>
            <a:normAutofit/>
          </a:bodyPr>
          <a:lstStyle/>
          <a:p>
            <a:r>
              <a:rPr lang="en-IN" sz="2800" dirty="0" smtClean="0">
                <a:solidFill>
                  <a:srgbClr val="FFFF00"/>
                </a:solidFill>
              </a:rPr>
              <a:t>Action plan</a:t>
            </a:r>
            <a:endParaRPr lang="en-IN" sz="2800" dirty="0">
              <a:solidFill>
                <a:srgbClr val="FFFF00"/>
              </a:solidFill>
            </a:endParaRPr>
          </a:p>
        </p:txBody>
      </p:sp>
      <p:pic>
        <p:nvPicPr>
          <p:cNvPr id="6" name="Picture 5">
            <a:extLst>
              <a:ext uri="{FF2B5EF4-FFF2-40B4-BE49-F238E27FC236}">
                <a16:creationId xmlns="" xmlns:a16="http://schemas.microsoft.com/office/drawing/2014/main" id="{A601CF03-A80F-4B7A-86CF-89DA348E76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259" y="302947"/>
            <a:ext cx="762269" cy="762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AutoShape 4" descr="BRAIN – THE A.I. (PERSONAL VOICE ASSISTA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1134528" y="1132673"/>
            <a:ext cx="251992" cy="369332"/>
          </a:xfrm>
          <a:prstGeom prst="rect">
            <a:avLst/>
          </a:prstGeom>
          <a:noFill/>
        </p:spPr>
        <p:txBody>
          <a:bodyPr wrap="none" rtlCol="0">
            <a:spAutoFit/>
          </a:bodyPr>
          <a:lstStyle/>
          <a:p>
            <a:r>
              <a:rPr lang="en-US" dirty="0" smtClean="0"/>
              <a:t>.</a:t>
            </a:r>
            <a:endParaRPr lang="en-US" dirty="0"/>
          </a:p>
        </p:txBody>
      </p:sp>
      <p:pic>
        <p:nvPicPr>
          <p:cNvPr id="206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9491" y="1840523"/>
            <a:ext cx="8464386" cy="4522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597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EEBBE6-994F-4C34-A188-21C2E816CA25}"/>
              </a:ext>
            </a:extLst>
          </p:cNvPr>
          <p:cNvSpPr>
            <a:spLocks noGrp="1"/>
          </p:cNvSpPr>
          <p:nvPr>
            <p:ph type="title"/>
          </p:nvPr>
        </p:nvSpPr>
        <p:spPr>
          <a:xfrm>
            <a:off x="919119" y="136539"/>
            <a:ext cx="10353761" cy="1326321"/>
          </a:xfrm>
        </p:spPr>
        <p:txBody>
          <a:bodyPr/>
          <a:lstStyle/>
          <a:p>
            <a:r>
              <a:rPr lang="en-IN" dirty="0" smtClean="0">
                <a:solidFill>
                  <a:srgbClr val="FFFF00"/>
                </a:solidFill>
              </a:rPr>
              <a:t>Methodology</a:t>
            </a:r>
            <a:endParaRPr lang="en-IN" dirty="0">
              <a:solidFill>
                <a:srgbClr val="FFFF00"/>
              </a:solidFill>
            </a:endParaRPr>
          </a:p>
        </p:txBody>
      </p:sp>
      <p:sp>
        <p:nvSpPr>
          <p:cNvPr id="3" name="Content Placeholder 2">
            <a:extLst>
              <a:ext uri="{FF2B5EF4-FFF2-40B4-BE49-F238E27FC236}">
                <a16:creationId xmlns="" xmlns:a16="http://schemas.microsoft.com/office/drawing/2014/main" id="{10F5CF61-9FB9-4254-8B7B-25BC9F9B7D31}"/>
              </a:ext>
            </a:extLst>
          </p:cNvPr>
          <p:cNvSpPr>
            <a:spLocks noGrp="1"/>
          </p:cNvSpPr>
          <p:nvPr>
            <p:ph sz="quarter" idx="13"/>
          </p:nvPr>
        </p:nvSpPr>
        <p:spPr>
          <a:xfrm>
            <a:off x="923513" y="1649425"/>
            <a:ext cx="10394707" cy="4614909"/>
          </a:xfrm>
        </p:spPr>
        <p:txBody>
          <a:bodyPr>
            <a:normAutofit/>
          </a:bodyPr>
          <a:lstStyle/>
          <a:p>
            <a:pPr marL="457200" indent="-457200" fontAlgn="base">
              <a:buFont typeface="+mj-lt"/>
              <a:buAutoNum type="arabicPeriod"/>
            </a:pPr>
            <a:r>
              <a:rPr lang="en-US" sz="2400" dirty="0">
                <a:effectLst/>
              </a:rPr>
              <a:t>To explore the tasks that are to be performed.</a:t>
            </a:r>
          </a:p>
          <a:p>
            <a:pPr marL="457200" indent="-457200" fontAlgn="base">
              <a:buFont typeface="+mj-lt"/>
              <a:buAutoNum type="arabicPeriod"/>
            </a:pPr>
            <a:r>
              <a:rPr lang="en-US" sz="2400" dirty="0">
                <a:effectLst/>
              </a:rPr>
              <a:t>Study the modules and packages required to fulfill the task</a:t>
            </a:r>
          </a:p>
          <a:p>
            <a:pPr marL="457200" indent="-457200" fontAlgn="base">
              <a:buFont typeface="+mj-lt"/>
              <a:buAutoNum type="arabicPeriod"/>
            </a:pPr>
            <a:r>
              <a:rPr lang="en-US" sz="2400" dirty="0">
                <a:effectLst/>
              </a:rPr>
              <a:t>Using appropriate OOP language and interpreter.</a:t>
            </a:r>
          </a:p>
          <a:p>
            <a:pPr marL="457200" indent="-457200" fontAlgn="base">
              <a:buFont typeface="+mj-lt"/>
              <a:buAutoNum type="arabicPeriod"/>
            </a:pPr>
            <a:r>
              <a:rPr lang="en-US" sz="2400" dirty="0">
                <a:effectLst/>
              </a:rPr>
              <a:t>Defining the functions for appropriate commands and training the system with proper logic to understand commands.</a:t>
            </a:r>
          </a:p>
          <a:p>
            <a:pPr marL="457200" indent="-457200" fontAlgn="base">
              <a:buFont typeface="+mj-lt"/>
              <a:buAutoNum type="arabicPeriod"/>
            </a:pPr>
            <a:r>
              <a:rPr lang="en-US" sz="2400" smtClean="0">
                <a:effectLst/>
              </a:rPr>
              <a:t>Initializing </a:t>
            </a:r>
            <a:r>
              <a:rPr lang="en-US" sz="2400" dirty="0">
                <a:effectLst/>
              </a:rPr>
              <a:t>loops and handling the dataset.</a:t>
            </a:r>
          </a:p>
          <a:p>
            <a:pPr marL="457200" indent="-457200" fontAlgn="base">
              <a:buFont typeface="+mj-lt"/>
              <a:buAutoNum type="arabicPeriod"/>
            </a:pPr>
            <a:r>
              <a:rPr lang="en-US" sz="2400" dirty="0">
                <a:effectLst/>
              </a:rPr>
              <a:t>Exploring maximum possible </a:t>
            </a:r>
            <a:r>
              <a:rPr lang="en-US" sz="2400" dirty="0" smtClean="0">
                <a:effectLst/>
              </a:rPr>
              <a:t>commands.</a:t>
            </a:r>
            <a:endParaRPr lang="en-US" sz="2400" dirty="0">
              <a:effectLst/>
            </a:endParaRPr>
          </a:p>
          <a:p>
            <a:pPr marL="0" indent="0">
              <a:buNone/>
            </a:pPr>
            <a:endParaRPr lang="en-IN" sz="2400" dirty="0"/>
          </a:p>
        </p:txBody>
      </p:sp>
      <p:pic>
        <p:nvPicPr>
          <p:cNvPr id="6" name="Picture 5">
            <a:extLst>
              <a:ext uri="{FF2B5EF4-FFF2-40B4-BE49-F238E27FC236}">
                <a16:creationId xmlns="" xmlns:a16="http://schemas.microsoft.com/office/drawing/2014/main" id="{A601CF03-A80F-4B7A-86CF-89DA348E76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259" y="302947"/>
            <a:ext cx="762269" cy="762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146" name="Picture 2" descr="Future of Ai Assistant Apps: What Can You Expect - USM Syste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7507" y="4351472"/>
            <a:ext cx="3081948" cy="2052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795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uture of Ai Assistant Apps: What Can You Expect - USM Syst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8153" y="-126743"/>
            <a:ext cx="3081948" cy="205299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 xmlns:a16="http://schemas.microsoft.com/office/drawing/2014/main" id="{10F5CF61-9FB9-4254-8B7B-25BC9F9B7D31}"/>
              </a:ext>
            </a:extLst>
          </p:cNvPr>
          <p:cNvSpPr>
            <a:spLocks noGrp="1"/>
          </p:cNvSpPr>
          <p:nvPr>
            <p:ph sz="quarter" idx="13"/>
          </p:nvPr>
        </p:nvSpPr>
        <p:spPr>
          <a:xfrm>
            <a:off x="923513" y="1649425"/>
            <a:ext cx="10394707" cy="4614909"/>
          </a:xfrm>
        </p:spPr>
        <p:txBody>
          <a:bodyPr>
            <a:normAutofit/>
          </a:bodyPr>
          <a:lstStyle/>
          <a:p>
            <a:pPr fontAlgn="base"/>
            <a:r>
              <a:rPr lang="en-US" sz="2400" dirty="0">
                <a:effectLst/>
              </a:rPr>
              <a:t>As there is no GUI made. So it should be operated on console</a:t>
            </a:r>
          </a:p>
          <a:p>
            <a:pPr fontAlgn="base"/>
            <a:r>
              <a:rPr lang="en-US" sz="2400" dirty="0">
                <a:effectLst/>
              </a:rPr>
              <a:t>The </a:t>
            </a:r>
            <a:r>
              <a:rPr lang="en-US" sz="2400" dirty="0" smtClean="0">
                <a:effectLst/>
              </a:rPr>
              <a:t>system </a:t>
            </a:r>
            <a:r>
              <a:rPr lang="en-US" sz="2400" dirty="0">
                <a:effectLst/>
              </a:rPr>
              <a:t>should have Internet connectivity. </a:t>
            </a:r>
            <a:endParaRPr lang="en-US" sz="2400" dirty="0" smtClean="0">
              <a:effectLst/>
            </a:endParaRPr>
          </a:p>
          <a:p>
            <a:pPr fontAlgn="base"/>
            <a:endParaRPr lang="en-US" sz="2400" dirty="0">
              <a:effectLst/>
            </a:endParaRPr>
          </a:p>
          <a:p>
            <a:pPr fontAlgn="base"/>
            <a:r>
              <a:rPr lang="en-US" sz="2400" dirty="0" smtClean="0">
                <a:effectLst/>
              </a:rPr>
              <a:t>Still </a:t>
            </a:r>
            <a:r>
              <a:rPr lang="en-US" sz="2400" dirty="0">
                <a:effectLst/>
              </a:rPr>
              <a:t>the model can be modified by exploring the commands. </a:t>
            </a:r>
            <a:endParaRPr lang="en-US" sz="2400" dirty="0" smtClean="0">
              <a:effectLst/>
            </a:endParaRPr>
          </a:p>
          <a:p>
            <a:pPr fontAlgn="base"/>
            <a:r>
              <a:rPr lang="en-US" sz="2400" dirty="0" smtClean="0">
                <a:effectLst/>
              </a:rPr>
              <a:t>Automation </a:t>
            </a:r>
            <a:r>
              <a:rPr lang="en-US" sz="2400" dirty="0">
                <a:effectLst/>
              </a:rPr>
              <a:t>especially in today’s world is a never ending thing. </a:t>
            </a:r>
            <a:endParaRPr lang="en-US" sz="2400" dirty="0" smtClean="0">
              <a:effectLst/>
            </a:endParaRPr>
          </a:p>
          <a:p>
            <a:pPr fontAlgn="base"/>
            <a:r>
              <a:rPr lang="en-US" sz="2400" dirty="0" smtClean="0">
                <a:effectLst/>
              </a:rPr>
              <a:t>Model </a:t>
            </a:r>
            <a:r>
              <a:rPr lang="en-US" sz="2400" dirty="0">
                <a:effectLst/>
              </a:rPr>
              <a:t>can also be updated by adding google maps as well as location access to the user. Predictions and some data analysis can also be loaded in the system so that users will be able to predict future results.</a:t>
            </a:r>
            <a:endParaRPr lang="en-IN" sz="2400" dirty="0"/>
          </a:p>
        </p:txBody>
      </p:sp>
      <p:pic>
        <p:nvPicPr>
          <p:cNvPr id="6" name="Picture 5">
            <a:extLst>
              <a:ext uri="{FF2B5EF4-FFF2-40B4-BE49-F238E27FC236}">
                <a16:creationId xmlns="" xmlns:a16="http://schemas.microsoft.com/office/drawing/2014/main" id="{A601CF03-A80F-4B7A-86CF-89DA348E76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259" y="302947"/>
            <a:ext cx="762269" cy="762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1134528" y="1172308"/>
            <a:ext cx="2886487" cy="461665"/>
          </a:xfrm>
          <a:prstGeom prst="rect">
            <a:avLst/>
          </a:prstGeom>
          <a:noFill/>
        </p:spPr>
        <p:txBody>
          <a:bodyPr wrap="square" rtlCol="0">
            <a:spAutoFit/>
          </a:bodyPr>
          <a:lstStyle/>
          <a:p>
            <a:r>
              <a:rPr lang="en-US" sz="2400" b="1" dirty="0" smtClean="0">
                <a:solidFill>
                  <a:srgbClr val="FFC000"/>
                </a:solidFill>
              </a:rPr>
              <a:t>Limitations:</a:t>
            </a:r>
            <a:endParaRPr lang="en-US" sz="2400" b="1" dirty="0">
              <a:solidFill>
                <a:srgbClr val="FFC000"/>
              </a:solidFill>
            </a:endParaRPr>
          </a:p>
        </p:txBody>
      </p:sp>
      <p:sp>
        <p:nvSpPr>
          <p:cNvPr id="9" name="TextBox 8"/>
          <p:cNvSpPr txBox="1"/>
          <p:nvPr/>
        </p:nvSpPr>
        <p:spPr>
          <a:xfrm>
            <a:off x="1286927" y="3001108"/>
            <a:ext cx="2886487" cy="461665"/>
          </a:xfrm>
          <a:prstGeom prst="rect">
            <a:avLst/>
          </a:prstGeom>
          <a:noFill/>
        </p:spPr>
        <p:txBody>
          <a:bodyPr wrap="square" rtlCol="0">
            <a:spAutoFit/>
          </a:bodyPr>
          <a:lstStyle/>
          <a:p>
            <a:r>
              <a:rPr lang="en-US" sz="2400" b="1" dirty="0" smtClean="0">
                <a:solidFill>
                  <a:srgbClr val="FFC000"/>
                </a:solidFill>
              </a:rPr>
              <a:t>Future Scope:</a:t>
            </a:r>
            <a:endParaRPr lang="en-US" sz="2400" b="1" dirty="0">
              <a:solidFill>
                <a:srgbClr val="FFC000"/>
              </a:solidFill>
            </a:endParaRPr>
          </a:p>
        </p:txBody>
      </p:sp>
    </p:spTree>
    <p:extLst>
      <p:ext uri="{BB962C8B-B14F-4D97-AF65-F5344CB8AC3E}">
        <p14:creationId xmlns:p14="http://schemas.microsoft.com/office/powerpoint/2010/main" val="559073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Conclusion</a:t>
            </a:r>
            <a:endParaRPr lang="en-US" dirty="0">
              <a:solidFill>
                <a:srgbClr val="FFC000"/>
              </a:solidFill>
            </a:endParaRPr>
          </a:p>
        </p:txBody>
      </p:sp>
      <p:sp>
        <p:nvSpPr>
          <p:cNvPr id="3" name="Content Placeholder 2"/>
          <p:cNvSpPr>
            <a:spLocks noGrp="1"/>
          </p:cNvSpPr>
          <p:nvPr>
            <p:ph sz="quarter" idx="13"/>
          </p:nvPr>
        </p:nvSpPr>
        <p:spPr>
          <a:xfrm>
            <a:off x="709246" y="2192350"/>
            <a:ext cx="10394707" cy="3891927"/>
          </a:xfrm>
        </p:spPr>
        <p:txBody>
          <a:bodyPr>
            <a:normAutofit fontScale="92500"/>
          </a:bodyPr>
          <a:lstStyle/>
          <a:p>
            <a:r>
              <a:rPr lang="en-US" sz="2400" dirty="0">
                <a:effectLst/>
              </a:rPr>
              <a:t>Basically, the system takes the input from the user through voice commands and responds appropriately to the user. </a:t>
            </a:r>
            <a:endParaRPr lang="en-US" sz="2400" dirty="0" smtClean="0">
              <a:effectLst/>
            </a:endParaRPr>
          </a:p>
          <a:p>
            <a:r>
              <a:rPr lang="en-US" sz="2400" dirty="0" smtClean="0">
                <a:effectLst/>
              </a:rPr>
              <a:t>The </a:t>
            </a:r>
            <a:r>
              <a:rPr lang="en-US" sz="2400" dirty="0">
                <a:effectLst/>
              </a:rPr>
              <a:t>task is never going to be completed. </a:t>
            </a:r>
            <a:r>
              <a:rPr lang="en-US" sz="2400" dirty="0" smtClean="0">
                <a:effectLst/>
              </a:rPr>
              <a:t>It </a:t>
            </a:r>
            <a:r>
              <a:rPr lang="en-US" sz="2400" dirty="0">
                <a:effectLst/>
              </a:rPr>
              <a:t>can be updated from time to time. </a:t>
            </a:r>
            <a:endParaRPr lang="en-US" sz="2400" dirty="0" smtClean="0">
              <a:effectLst/>
            </a:endParaRPr>
          </a:p>
          <a:p>
            <a:r>
              <a:rPr lang="en-US" sz="2400" dirty="0" smtClean="0">
                <a:effectLst/>
              </a:rPr>
              <a:t>It </a:t>
            </a:r>
            <a:r>
              <a:rPr lang="en-US" sz="2400" dirty="0">
                <a:effectLst/>
              </a:rPr>
              <a:t>has its own security and hence security issues are not there so far. So now the model performs various tasks based on the commands. Whether the tasks are online or offline, doesn’t matter. The system is efficient to do so</a:t>
            </a:r>
            <a:r>
              <a:rPr lang="en-US" sz="2400" dirty="0" smtClean="0">
                <a:effectLst/>
              </a:rPr>
              <a:t>.</a:t>
            </a:r>
            <a:r>
              <a:rPr lang="en-US" dirty="0"/>
              <a:t/>
            </a:r>
            <a:br>
              <a:rPr lang="en-US" dirty="0"/>
            </a:br>
            <a:endParaRPr lang="en-US" dirty="0"/>
          </a:p>
        </p:txBody>
      </p:sp>
    </p:spTree>
    <p:extLst>
      <p:ext uri="{BB962C8B-B14F-4D97-AF65-F5344CB8AC3E}">
        <p14:creationId xmlns:p14="http://schemas.microsoft.com/office/powerpoint/2010/main" val="2221998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2A36DA9-D11C-47C6-9EFA-F600ABB4E1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259" y="302947"/>
            <a:ext cx="762269" cy="762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 xmlns:a16="http://schemas.microsoft.com/office/drawing/2014/main" id="{42F2DCE3-218D-4203-BC1F-ACCC57EB404F}"/>
              </a:ext>
            </a:extLst>
          </p:cNvPr>
          <p:cNvSpPr txBox="1"/>
          <p:nvPr/>
        </p:nvSpPr>
        <p:spPr>
          <a:xfrm>
            <a:off x="2849732" y="2627790"/>
            <a:ext cx="6631619" cy="1323439"/>
          </a:xfrm>
          <a:prstGeom prst="rect">
            <a:avLst/>
          </a:prstGeom>
          <a:noFill/>
        </p:spPr>
        <p:txBody>
          <a:bodyPr wrap="square" rtlCol="0">
            <a:spAutoFit/>
          </a:bodyPr>
          <a:lstStyle/>
          <a:p>
            <a:r>
              <a:rPr lang="en-US" sz="8000" b="1" dirty="0"/>
              <a:t>Thank You!!</a:t>
            </a:r>
            <a:endParaRPr lang="en-IN" sz="8000" b="1"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5196" y="4601305"/>
            <a:ext cx="1807174" cy="2121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81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0571BB-F9D5-4CC6-B6A8-AF549444B55A}"/>
              </a:ext>
            </a:extLst>
          </p:cNvPr>
          <p:cNvSpPr>
            <a:spLocks noGrp="1"/>
          </p:cNvSpPr>
          <p:nvPr>
            <p:ph type="title"/>
          </p:nvPr>
        </p:nvSpPr>
        <p:spPr/>
        <p:txBody>
          <a:bodyPr>
            <a:normAutofit/>
          </a:bodyPr>
          <a:lstStyle/>
          <a:p>
            <a:r>
              <a:rPr lang="en-US" sz="4000" dirty="0">
                <a:solidFill>
                  <a:srgbClr val="FFFF00"/>
                </a:solidFill>
              </a:rPr>
              <a:t>Contents</a:t>
            </a:r>
            <a:endParaRPr lang="en-IN" sz="4000" dirty="0">
              <a:solidFill>
                <a:srgbClr val="FFFF00"/>
              </a:solidFill>
            </a:endParaRPr>
          </a:p>
        </p:txBody>
      </p:sp>
      <p:sp>
        <p:nvSpPr>
          <p:cNvPr id="3" name="Content Placeholder 2">
            <a:extLst>
              <a:ext uri="{FF2B5EF4-FFF2-40B4-BE49-F238E27FC236}">
                <a16:creationId xmlns="" xmlns:a16="http://schemas.microsoft.com/office/drawing/2014/main" id="{9892DFB2-EF9C-40C1-91F3-4001EC0361C1}"/>
              </a:ext>
            </a:extLst>
          </p:cNvPr>
          <p:cNvSpPr>
            <a:spLocks noGrp="1"/>
          </p:cNvSpPr>
          <p:nvPr>
            <p:ph sz="quarter" idx="13"/>
          </p:nvPr>
        </p:nvSpPr>
        <p:spPr>
          <a:xfrm>
            <a:off x="753393" y="1910862"/>
            <a:ext cx="10394707" cy="4407876"/>
          </a:xfrm>
        </p:spPr>
        <p:txBody>
          <a:bodyPr>
            <a:normAutofit fontScale="62500" lnSpcReduction="20000"/>
          </a:bodyPr>
          <a:lstStyle/>
          <a:p>
            <a:r>
              <a:rPr lang="en-US" sz="3600" dirty="0" smtClean="0"/>
              <a:t>Problem Statement</a:t>
            </a:r>
          </a:p>
          <a:p>
            <a:r>
              <a:rPr lang="en-US" sz="3600" dirty="0" smtClean="0"/>
              <a:t>Introduction</a:t>
            </a:r>
          </a:p>
          <a:p>
            <a:r>
              <a:rPr lang="en-US" sz="3600" dirty="0" smtClean="0"/>
              <a:t>Objectives</a:t>
            </a:r>
            <a:endParaRPr lang="en-US" sz="3600" dirty="0"/>
          </a:p>
          <a:p>
            <a:r>
              <a:rPr lang="en-IN" sz="3600" dirty="0" smtClean="0"/>
              <a:t>Literature Survey</a:t>
            </a:r>
          </a:p>
          <a:p>
            <a:r>
              <a:rPr lang="en-IN" sz="3600" dirty="0" smtClean="0"/>
              <a:t>Tools &amp; Technology</a:t>
            </a:r>
          </a:p>
          <a:p>
            <a:r>
              <a:rPr lang="en-IN" sz="3600" dirty="0" smtClean="0"/>
              <a:t>Action plan</a:t>
            </a:r>
          </a:p>
          <a:p>
            <a:r>
              <a:rPr lang="en-IN" sz="3600" dirty="0" smtClean="0"/>
              <a:t>Methodology</a:t>
            </a:r>
          </a:p>
          <a:p>
            <a:r>
              <a:rPr lang="en-IN" sz="3600" dirty="0" smtClean="0"/>
              <a:t>Limitations and Future Scope</a:t>
            </a:r>
          </a:p>
          <a:p>
            <a:r>
              <a:rPr lang="en-IN" sz="3600" dirty="0" smtClean="0"/>
              <a:t>Conclusion</a:t>
            </a:r>
            <a:endParaRPr lang="en-IN" dirty="0"/>
          </a:p>
        </p:txBody>
      </p:sp>
      <p:pic>
        <p:nvPicPr>
          <p:cNvPr id="7" name="Picture 6">
            <a:extLst>
              <a:ext uri="{FF2B5EF4-FFF2-40B4-BE49-F238E27FC236}">
                <a16:creationId xmlns="" xmlns:a16="http://schemas.microsoft.com/office/drawing/2014/main" id="{BEB19BC7-3680-4510-BBBA-EBF70866E9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259" y="302947"/>
            <a:ext cx="762269" cy="762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211390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EEBBE6-994F-4C34-A188-21C2E816CA25}"/>
              </a:ext>
            </a:extLst>
          </p:cNvPr>
          <p:cNvSpPr>
            <a:spLocks noGrp="1"/>
          </p:cNvSpPr>
          <p:nvPr>
            <p:ph type="title"/>
          </p:nvPr>
        </p:nvSpPr>
        <p:spPr>
          <a:xfrm>
            <a:off x="919119" y="136539"/>
            <a:ext cx="10353761" cy="1326321"/>
          </a:xfrm>
        </p:spPr>
        <p:txBody>
          <a:bodyPr/>
          <a:lstStyle/>
          <a:p>
            <a:r>
              <a:rPr lang="en-IN" dirty="0" smtClean="0">
                <a:solidFill>
                  <a:srgbClr val="FFFF00"/>
                </a:solidFill>
              </a:rPr>
              <a:t>Problem Statement</a:t>
            </a:r>
            <a:endParaRPr lang="en-IN" dirty="0">
              <a:solidFill>
                <a:srgbClr val="FFFF00"/>
              </a:solidFill>
            </a:endParaRPr>
          </a:p>
        </p:txBody>
      </p:sp>
      <p:sp>
        <p:nvSpPr>
          <p:cNvPr id="3" name="Content Placeholder 2">
            <a:extLst>
              <a:ext uri="{FF2B5EF4-FFF2-40B4-BE49-F238E27FC236}">
                <a16:creationId xmlns="" xmlns:a16="http://schemas.microsoft.com/office/drawing/2014/main" id="{10F5CF61-9FB9-4254-8B7B-25BC9F9B7D31}"/>
              </a:ext>
            </a:extLst>
          </p:cNvPr>
          <p:cNvSpPr>
            <a:spLocks noGrp="1"/>
          </p:cNvSpPr>
          <p:nvPr>
            <p:ph sz="quarter" idx="13"/>
          </p:nvPr>
        </p:nvSpPr>
        <p:spPr>
          <a:xfrm>
            <a:off x="676922" y="1766656"/>
            <a:ext cx="10394707" cy="4614909"/>
          </a:xfrm>
        </p:spPr>
        <p:txBody>
          <a:bodyPr>
            <a:normAutofit/>
          </a:bodyPr>
          <a:lstStyle/>
          <a:p>
            <a:pPr marL="0" indent="0">
              <a:buNone/>
            </a:pPr>
            <a:r>
              <a:rPr lang="en-US" b="1" dirty="0">
                <a:solidFill>
                  <a:srgbClr val="FFFF00"/>
                </a:solidFill>
                <a:effectLst/>
                <a:latin typeface="-apple-system"/>
              </a:rPr>
              <a:t>To develop </a:t>
            </a:r>
            <a:r>
              <a:rPr lang="en-US" b="1" dirty="0" smtClean="0">
                <a:solidFill>
                  <a:srgbClr val="FFFF00"/>
                </a:solidFill>
                <a:effectLst/>
                <a:latin typeface="-apple-system"/>
              </a:rPr>
              <a:t>and design </a:t>
            </a:r>
            <a:r>
              <a:rPr lang="en-US" b="1" dirty="0">
                <a:solidFill>
                  <a:srgbClr val="FFFF00"/>
                </a:solidFill>
                <a:effectLst/>
                <a:latin typeface="-apple-system"/>
              </a:rPr>
              <a:t>an </a:t>
            </a:r>
            <a:r>
              <a:rPr lang="en-US" b="1" i="0" dirty="0" smtClean="0">
                <a:solidFill>
                  <a:srgbClr val="FFFF00"/>
                </a:solidFill>
                <a:effectLst/>
                <a:latin typeface="-apple-system"/>
              </a:rPr>
              <a:t>interactive and complete virtual assistant for windows and simplify the tasks for the user.</a:t>
            </a:r>
          </a:p>
          <a:p>
            <a:pPr marL="457200" lvl="1" indent="0">
              <a:buNone/>
            </a:pPr>
            <a:endParaRPr lang="en-US" sz="1600" b="1" i="0" dirty="0" smtClean="0">
              <a:effectLst/>
              <a:latin typeface="-apple-system"/>
            </a:endParaRPr>
          </a:p>
          <a:p>
            <a:pPr lvl="1"/>
            <a:r>
              <a:rPr lang="en-US" dirty="0" err="1" smtClean="0">
                <a:effectLst/>
                <a:latin typeface="-apple-system"/>
              </a:rPr>
              <a:t>C</a:t>
            </a:r>
            <a:r>
              <a:rPr lang="en-US" b="0" i="0" dirty="0" err="1" smtClean="0">
                <a:effectLst/>
                <a:latin typeface="-apple-system"/>
              </a:rPr>
              <a:t>ortona</a:t>
            </a:r>
            <a:r>
              <a:rPr lang="en-US" b="0" i="0" dirty="0" smtClean="0">
                <a:effectLst/>
                <a:latin typeface="-apple-system"/>
              </a:rPr>
              <a:t>, Siri, Alexa, Google assistant which are designed for the windows or android or mac users.</a:t>
            </a:r>
          </a:p>
          <a:p>
            <a:pPr lvl="1"/>
            <a:r>
              <a:rPr lang="en-US" dirty="0" smtClean="0">
                <a:effectLst/>
                <a:latin typeface="-apple-system"/>
              </a:rPr>
              <a:t>But to our surprise, there is no such complete assistant for windows platform.</a:t>
            </a:r>
            <a:endParaRPr lang="en-US" b="0" i="0" dirty="0">
              <a:effectLst/>
              <a:latin typeface="-apple-system"/>
            </a:endParaRPr>
          </a:p>
          <a:p>
            <a:endParaRPr lang="en-IN" dirty="0"/>
          </a:p>
        </p:txBody>
      </p:sp>
      <p:pic>
        <p:nvPicPr>
          <p:cNvPr id="6" name="Picture 5">
            <a:extLst>
              <a:ext uri="{FF2B5EF4-FFF2-40B4-BE49-F238E27FC236}">
                <a16:creationId xmlns="" xmlns:a16="http://schemas.microsoft.com/office/drawing/2014/main" id="{A601CF03-A80F-4B7A-86CF-89DA348E76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259" y="302947"/>
            <a:ext cx="762269" cy="762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5838" y="4344208"/>
            <a:ext cx="2308347" cy="2242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7366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EEBBE6-994F-4C34-A188-21C2E816CA25}"/>
              </a:ext>
            </a:extLst>
          </p:cNvPr>
          <p:cNvSpPr>
            <a:spLocks noGrp="1"/>
          </p:cNvSpPr>
          <p:nvPr>
            <p:ph type="title"/>
          </p:nvPr>
        </p:nvSpPr>
        <p:spPr>
          <a:xfrm>
            <a:off x="919119" y="136539"/>
            <a:ext cx="10353761" cy="1326321"/>
          </a:xfrm>
        </p:spPr>
        <p:txBody>
          <a:bodyPr/>
          <a:lstStyle/>
          <a:p>
            <a:r>
              <a:rPr lang="en-IN" dirty="0" smtClean="0">
                <a:solidFill>
                  <a:srgbClr val="FFFF00"/>
                </a:solidFill>
              </a:rPr>
              <a:t>Objectives</a:t>
            </a:r>
            <a:endParaRPr lang="en-IN" dirty="0">
              <a:solidFill>
                <a:srgbClr val="FFFF00"/>
              </a:solidFill>
            </a:endParaRPr>
          </a:p>
        </p:txBody>
      </p:sp>
      <p:sp>
        <p:nvSpPr>
          <p:cNvPr id="3" name="Content Placeholder 2">
            <a:extLst>
              <a:ext uri="{FF2B5EF4-FFF2-40B4-BE49-F238E27FC236}">
                <a16:creationId xmlns="" xmlns:a16="http://schemas.microsoft.com/office/drawing/2014/main" id="{10F5CF61-9FB9-4254-8B7B-25BC9F9B7D31}"/>
              </a:ext>
            </a:extLst>
          </p:cNvPr>
          <p:cNvSpPr>
            <a:spLocks noGrp="1"/>
          </p:cNvSpPr>
          <p:nvPr>
            <p:ph sz="quarter" idx="13"/>
          </p:nvPr>
        </p:nvSpPr>
        <p:spPr>
          <a:xfrm>
            <a:off x="949569" y="2016369"/>
            <a:ext cx="10168952" cy="3767319"/>
          </a:xfrm>
        </p:spPr>
        <p:txBody>
          <a:bodyPr>
            <a:normAutofit/>
          </a:bodyPr>
          <a:lstStyle/>
          <a:p>
            <a:pPr marL="457200" indent="-457200">
              <a:buFont typeface="+mj-lt"/>
              <a:buAutoNum type="arabicParenR"/>
            </a:pPr>
            <a:r>
              <a:rPr lang="en-US" sz="2400" dirty="0">
                <a:effectLst/>
                <a:latin typeface="-apple-system"/>
              </a:rPr>
              <a:t>To develop </a:t>
            </a:r>
            <a:r>
              <a:rPr lang="en-US" sz="2400" dirty="0" smtClean="0">
                <a:effectLst/>
                <a:latin typeface="-apple-system"/>
              </a:rPr>
              <a:t>and design </a:t>
            </a:r>
            <a:r>
              <a:rPr lang="en-US" sz="2400" dirty="0">
                <a:effectLst/>
                <a:latin typeface="-apple-system"/>
              </a:rPr>
              <a:t>an </a:t>
            </a:r>
            <a:r>
              <a:rPr lang="en-US" sz="2400" i="0" dirty="0" smtClean="0">
                <a:effectLst/>
                <a:latin typeface="-apple-system"/>
              </a:rPr>
              <a:t>interactive and complete virtual assistant for windows.</a:t>
            </a:r>
          </a:p>
          <a:p>
            <a:pPr marL="457200" indent="-457200">
              <a:buFont typeface="+mj-lt"/>
              <a:buAutoNum type="arabicParenR"/>
            </a:pPr>
            <a:r>
              <a:rPr lang="en-US" sz="2400" i="0" dirty="0" smtClean="0">
                <a:effectLst/>
                <a:latin typeface="-apple-system"/>
              </a:rPr>
              <a:t>To simplify the tasks for the user.</a:t>
            </a:r>
          </a:p>
          <a:p>
            <a:pPr marL="457200" indent="-457200">
              <a:buFont typeface="+mj-lt"/>
              <a:buAutoNum type="arabicParenR"/>
            </a:pPr>
            <a:r>
              <a:rPr lang="en-US" sz="2400" dirty="0" smtClean="0">
                <a:effectLst/>
                <a:latin typeface="-apple-system"/>
              </a:rPr>
              <a:t>To help the user with the variety of commands</a:t>
            </a:r>
            <a:endParaRPr lang="en-US" sz="2400" i="0" dirty="0" smtClean="0">
              <a:effectLst/>
              <a:latin typeface="-apple-system"/>
            </a:endParaRPr>
          </a:p>
          <a:p>
            <a:pPr marL="457200" lvl="1" indent="0">
              <a:buNone/>
            </a:pPr>
            <a:endParaRPr lang="en-US" sz="1600" b="1" i="0" dirty="0" smtClean="0">
              <a:effectLst/>
              <a:latin typeface="-apple-system"/>
            </a:endParaRPr>
          </a:p>
        </p:txBody>
      </p:sp>
      <p:pic>
        <p:nvPicPr>
          <p:cNvPr id="6" name="Picture 5">
            <a:extLst>
              <a:ext uri="{FF2B5EF4-FFF2-40B4-BE49-F238E27FC236}">
                <a16:creationId xmlns="" xmlns:a16="http://schemas.microsoft.com/office/drawing/2014/main" id="{A601CF03-A80F-4B7A-86CF-89DA348E76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259" y="302947"/>
            <a:ext cx="762269" cy="762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0" y="3997567"/>
            <a:ext cx="2080237" cy="208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9779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EEBBE6-994F-4C34-A188-21C2E816CA25}"/>
              </a:ext>
            </a:extLst>
          </p:cNvPr>
          <p:cNvSpPr>
            <a:spLocks noGrp="1"/>
          </p:cNvSpPr>
          <p:nvPr>
            <p:ph type="title"/>
          </p:nvPr>
        </p:nvSpPr>
        <p:spPr>
          <a:xfrm>
            <a:off x="919119" y="136539"/>
            <a:ext cx="10353761" cy="1326321"/>
          </a:xfrm>
        </p:spPr>
        <p:txBody>
          <a:bodyPr/>
          <a:lstStyle/>
          <a:p>
            <a:r>
              <a:rPr lang="en-US" dirty="0">
                <a:solidFill>
                  <a:srgbClr val="FFFF00"/>
                </a:solidFill>
              </a:rPr>
              <a:t>Introduction</a:t>
            </a:r>
            <a:endParaRPr lang="en-IN" dirty="0">
              <a:solidFill>
                <a:srgbClr val="FFFF00"/>
              </a:solidFill>
            </a:endParaRPr>
          </a:p>
        </p:txBody>
      </p:sp>
      <p:sp>
        <p:nvSpPr>
          <p:cNvPr id="3" name="Content Placeholder 2">
            <a:extLst>
              <a:ext uri="{FF2B5EF4-FFF2-40B4-BE49-F238E27FC236}">
                <a16:creationId xmlns="" xmlns:a16="http://schemas.microsoft.com/office/drawing/2014/main" id="{10F5CF61-9FB9-4254-8B7B-25BC9F9B7D31}"/>
              </a:ext>
            </a:extLst>
          </p:cNvPr>
          <p:cNvSpPr>
            <a:spLocks noGrp="1"/>
          </p:cNvSpPr>
          <p:nvPr>
            <p:ph sz="quarter" idx="13"/>
          </p:nvPr>
        </p:nvSpPr>
        <p:spPr>
          <a:xfrm>
            <a:off x="676922" y="1766655"/>
            <a:ext cx="10394707" cy="4481743"/>
          </a:xfrm>
        </p:spPr>
        <p:txBody>
          <a:bodyPr>
            <a:normAutofit/>
          </a:bodyPr>
          <a:lstStyle/>
          <a:p>
            <a:r>
              <a:rPr lang="en-US" sz="2200" b="0" i="0" dirty="0" smtClean="0">
                <a:effectLst/>
                <a:latin typeface="-apple-system"/>
              </a:rPr>
              <a:t>Today, the AI is booming </a:t>
            </a:r>
            <a:r>
              <a:rPr lang="en-US" sz="2200" dirty="0" smtClean="0">
                <a:effectLst/>
                <a:latin typeface="-apple-system"/>
              </a:rPr>
              <a:t>the market and thus the interest of the whole world by creating the natural human – machine – Interaction </a:t>
            </a:r>
          </a:p>
          <a:p>
            <a:r>
              <a:rPr lang="en-US" sz="2200" b="0" i="0" dirty="0" smtClean="0">
                <a:effectLst/>
                <a:latin typeface="-apple-system"/>
              </a:rPr>
              <a:t>The applications(rest assistants) mostly work on android</a:t>
            </a:r>
          </a:p>
          <a:p>
            <a:r>
              <a:rPr lang="en-US" sz="2200" dirty="0" smtClean="0">
                <a:effectLst/>
                <a:latin typeface="-apple-system"/>
              </a:rPr>
              <a:t>But, The proposed system performs the tasks on windows, mac, </a:t>
            </a:r>
            <a:r>
              <a:rPr lang="en-US" sz="2200" dirty="0" err="1" smtClean="0">
                <a:effectLst/>
                <a:latin typeface="-apple-system"/>
              </a:rPr>
              <a:t>linux</a:t>
            </a:r>
            <a:r>
              <a:rPr lang="en-US" sz="2200" dirty="0" smtClean="0">
                <a:effectLst/>
                <a:latin typeface="-apple-system"/>
              </a:rPr>
              <a:t> operating systems.</a:t>
            </a:r>
          </a:p>
          <a:p>
            <a:r>
              <a:rPr lang="en-US" sz="2200" b="0" i="0" dirty="0" smtClean="0">
                <a:effectLst/>
                <a:latin typeface="-apple-system"/>
              </a:rPr>
              <a:t>It takes the input from the user through audio (can be text) and gives the appropriate output in various forms by performing the commands.</a:t>
            </a:r>
            <a:endParaRPr lang="en-US" sz="2200" b="0" i="0" dirty="0">
              <a:effectLst/>
              <a:latin typeface="-apple-system"/>
            </a:endParaRPr>
          </a:p>
          <a:p>
            <a:endParaRPr lang="en-IN" dirty="0"/>
          </a:p>
        </p:txBody>
      </p:sp>
      <p:pic>
        <p:nvPicPr>
          <p:cNvPr id="6" name="Picture 5">
            <a:extLst>
              <a:ext uri="{FF2B5EF4-FFF2-40B4-BE49-F238E27FC236}">
                <a16:creationId xmlns="" xmlns:a16="http://schemas.microsoft.com/office/drawing/2014/main" id="{A601CF03-A80F-4B7A-86CF-89DA348E76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259" y="302947"/>
            <a:ext cx="762269" cy="762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48176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EEBBE6-994F-4C34-A188-21C2E816CA25}"/>
              </a:ext>
            </a:extLst>
          </p:cNvPr>
          <p:cNvSpPr>
            <a:spLocks noGrp="1"/>
          </p:cNvSpPr>
          <p:nvPr>
            <p:ph type="title"/>
          </p:nvPr>
        </p:nvSpPr>
        <p:spPr>
          <a:xfrm>
            <a:off x="913795" y="0"/>
            <a:ext cx="10353761" cy="973015"/>
          </a:xfrm>
        </p:spPr>
        <p:txBody>
          <a:bodyPr/>
          <a:lstStyle/>
          <a:p>
            <a:r>
              <a:rPr lang="en-US" dirty="0" smtClean="0">
                <a:solidFill>
                  <a:srgbClr val="FFFF00"/>
                </a:solidFill>
              </a:rPr>
              <a:t>Literature Survey</a:t>
            </a:r>
            <a:endParaRPr lang="en-IN" dirty="0">
              <a:solidFill>
                <a:srgbClr val="FFFF00"/>
              </a:solidFill>
            </a:endParaRPr>
          </a:p>
        </p:txBody>
      </p:sp>
      <p:pic>
        <p:nvPicPr>
          <p:cNvPr id="6" name="Picture 5">
            <a:extLst>
              <a:ext uri="{FF2B5EF4-FFF2-40B4-BE49-F238E27FC236}">
                <a16:creationId xmlns="" xmlns:a16="http://schemas.microsoft.com/office/drawing/2014/main" id="{A601CF03-A80F-4B7A-86CF-89DA348E76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259" y="302947"/>
            <a:ext cx="762269" cy="762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4" name="Table 3"/>
          <p:cNvGraphicFramePr>
            <a:graphicFrameLocks noGrp="1"/>
          </p:cNvGraphicFramePr>
          <p:nvPr>
            <p:extLst>
              <p:ext uri="{D42A27DB-BD31-4B8C-83A1-F6EECF244321}">
                <p14:modId xmlns:p14="http://schemas.microsoft.com/office/powerpoint/2010/main" val="2771974210"/>
              </p:ext>
            </p:extLst>
          </p:nvPr>
        </p:nvGraphicFramePr>
        <p:xfrm>
          <a:off x="466044" y="797169"/>
          <a:ext cx="11383269" cy="5955323"/>
        </p:xfrm>
        <a:graphic>
          <a:graphicData uri="http://schemas.openxmlformats.org/drawingml/2006/table">
            <a:tbl>
              <a:tblPr/>
              <a:tblGrid>
                <a:gridCol w="468923"/>
                <a:gridCol w="2297723"/>
                <a:gridCol w="1793630"/>
                <a:gridCol w="2180493"/>
                <a:gridCol w="4642500"/>
              </a:tblGrid>
              <a:tr h="1040843">
                <a:tc>
                  <a:txBody>
                    <a:bodyPr/>
                    <a:lstStyle/>
                    <a:p>
                      <a:pPr algn="ctr" rtl="0" fontAlgn="t">
                        <a:spcBef>
                          <a:spcPts val="0"/>
                        </a:spcBef>
                        <a:spcAft>
                          <a:spcPts val="0"/>
                        </a:spcAft>
                      </a:pPr>
                      <a:r>
                        <a:rPr lang="en-US" sz="1400" b="1" i="0" u="none" strike="noStrike" dirty="0">
                          <a:solidFill>
                            <a:schemeClr val="accent3">
                              <a:lumMod val="60000"/>
                              <a:lumOff val="40000"/>
                            </a:schemeClr>
                          </a:solidFill>
                          <a:effectLst/>
                          <a:latin typeface="Arial"/>
                        </a:rPr>
                        <a:t>Sr. No.</a:t>
                      </a:r>
                      <a:endParaRPr lang="en-US" sz="1400" b="1" dirty="0">
                        <a:solidFill>
                          <a:schemeClr val="accent3">
                            <a:lumMod val="60000"/>
                            <a:lumOff val="40000"/>
                          </a:schemeClr>
                        </a:solidFill>
                        <a:effectLs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000" b="1" i="0" u="none" strike="noStrike" dirty="0">
                          <a:solidFill>
                            <a:schemeClr val="accent3">
                              <a:lumMod val="60000"/>
                              <a:lumOff val="40000"/>
                            </a:schemeClr>
                          </a:solidFill>
                          <a:effectLst/>
                          <a:latin typeface="Arial"/>
                        </a:rPr>
                        <a:t>Name of the paper</a:t>
                      </a:r>
                      <a:endParaRPr lang="en-US" sz="2000" b="1" dirty="0">
                        <a:solidFill>
                          <a:schemeClr val="accent3">
                            <a:lumMod val="60000"/>
                            <a:lumOff val="40000"/>
                          </a:schemeClr>
                        </a:solidFill>
                        <a:effectLst/>
                      </a:endParaRPr>
                    </a:p>
                    <a:p>
                      <a:pPr fontAlgn="t"/>
                      <a:r>
                        <a:rPr lang="en-US" sz="1000" b="1" dirty="0">
                          <a:solidFill>
                            <a:schemeClr val="accent3">
                              <a:lumMod val="60000"/>
                              <a:lumOff val="40000"/>
                            </a:schemeClr>
                          </a:solidFill>
                          <a:effectLst/>
                        </a:rPr>
                        <a:t/>
                      </a:r>
                      <a:br>
                        <a:rPr lang="en-US" sz="1000" b="1" dirty="0">
                          <a:solidFill>
                            <a:schemeClr val="accent3">
                              <a:lumMod val="60000"/>
                              <a:lumOff val="40000"/>
                            </a:schemeClr>
                          </a:solidFill>
                          <a:effectLst/>
                        </a:rPr>
                      </a:br>
                      <a:endParaRPr lang="en-US" sz="1000" b="1" dirty="0">
                        <a:solidFill>
                          <a:schemeClr val="accent3">
                            <a:lumMod val="60000"/>
                            <a:lumOff val="40000"/>
                          </a:schemeClr>
                        </a:solidFill>
                        <a:effectLs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000" b="1" i="0" u="none" strike="noStrike" dirty="0">
                          <a:solidFill>
                            <a:schemeClr val="accent3">
                              <a:lumMod val="60000"/>
                              <a:lumOff val="40000"/>
                            </a:schemeClr>
                          </a:solidFill>
                          <a:effectLst/>
                          <a:latin typeface="Arial"/>
                        </a:rPr>
                        <a:t>Authors</a:t>
                      </a:r>
                      <a:endParaRPr lang="en-US" sz="2000" b="1" dirty="0">
                        <a:solidFill>
                          <a:schemeClr val="accent3">
                            <a:lumMod val="60000"/>
                            <a:lumOff val="40000"/>
                          </a:schemeClr>
                        </a:solidFill>
                        <a:effectLs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000" b="1" i="0" u="none" strike="noStrike" dirty="0">
                          <a:solidFill>
                            <a:schemeClr val="accent3">
                              <a:lumMod val="60000"/>
                              <a:lumOff val="40000"/>
                            </a:schemeClr>
                          </a:solidFill>
                          <a:effectLst/>
                          <a:latin typeface="Arial"/>
                        </a:rPr>
                        <a:t>Learning techniques</a:t>
                      </a:r>
                      <a:endParaRPr lang="en-US" sz="2000" b="1" dirty="0">
                        <a:solidFill>
                          <a:schemeClr val="accent3">
                            <a:lumMod val="60000"/>
                            <a:lumOff val="40000"/>
                          </a:schemeClr>
                        </a:solidFill>
                        <a:effectLs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000" b="1" i="0" u="none" strike="noStrike" dirty="0">
                          <a:solidFill>
                            <a:schemeClr val="accent3">
                              <a:lumMod val="60000"/>
                              <a:lumOff val="40000"/>
                            </a:schemeClr>
                          </a:solidFill>
                          <a:effectLst/>
                          <a:latin typeface="Arial"/>
                        </a:rPr>
                        <a:t>Summary</a:t>
                      </a:r>
                      <a:endParaRPr lang="en-US" sz="2000" b="1" dirty="0">
                        <a:solidFill>
                          <a:schemeClr val="accent3">
                            <a:lumMod val="60000"/>
                            <a:lumOff val="40000"/>
                          </a:schemeClr>
                        </a:solidFill>
                        <a:effectLs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584858">
                <a:tc>
                  <a:txBody>
                    <a:bodyPr/>
                    <a:lstStyle/>
                    <a:p>
                      <a:pPr rtl="0" fontAlgn="t">
                        <a:spcBef>
                          <a:spcPts val="0"/>
                        </a:spcBef>
                        <a:spcAft>
                          <a:spcPts val="0"/>
                        </a:spcAft>
                      </a:pPr>
                      <a:r>
                        <a:rPr lang="en-US" sz="1600" b="1" i="0" u="none" strike="noStrike" dirty="0" smtClean="0">
                          <a:solidFill>
                            <a:schemeClr val="tx1"/>
                          </a:solidFill>
                          <a:effectLst/>
                          <a:latin typeface="Arial"/>
                        </a:rPr>
                        <a:t>1</a:t>
                      </a:r>
                      <a:endParaRPr lang="en-US" sz="1600" b="1" dirty="0">
                        <a:solidFill>
                          <a:schemeClr val="tx1"/>
                        </a:solidFill>
                        <a:effectLst/>
                      </a:endParaRP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600" b="0" i="0" u="none" strike="noStrike" dirty="0">
                          <a:solidFill>
                            <a:schemeClr val="tx1"/>
                          </a:solidFill>
                          <a:effectLst/>
                          <a:latin typeface="+mn-lt"/>
                        </a:rPr>
                        <a:t>Jarvis - A Virtual Assistant based on Artificial </a:t>
                      </a:r>
                      <a:r>
                        <a:rPr lang="en-US" sz="1600" b="0" i="0" u="none" strike="noStrike" dirty="0" smtClean="0">
                          <a:solidFill>
                            <a:schemeClr val="tx1"/>
                          </a:solidFill>
                          <a:effectLst/>
                          <a:latin typeface="+mn-lt"/>
                        </a:rPr>
                        <a:t>Intelligence(2020)</a:t>
                      </a:r>
                      <a:endParaRPr lang="en-US" sz="1600" dirty="0">
                        <a:solidFill>
                          <a:schemeClr val="tx1"/>
                        </a:solidFill>
                        <a:effectLst/>
                        <a:latin typeface="+mn-lt"/>
                      </a:endParaRP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600" b="0" i="0" u="none" strike="noStrike" dirty="0" err="1">
                          <a:solidFill>
                            <a:schemeClr val="tx1"/>
                          </a:solidFill>
                          <a:effectLst/>
                          <a:latin typeface="+mn-lt"/>
                        </a:rPr>
                        <a:t>Dr.M</a:t>
                      </a:r>
                      <a:r>
                        <a:rPr lang="en-US" sz="1600" b="0" i="0" u="none" strike="noStrike" dirty="0">
                          <a:solidFill>
                            <a:schemeClr val="tx1"/>
                          </a:solidFill>
                          <a:effectLst/>
                          <a:latin typeface="+mn-lt"/>
                        </a:rPr>
                        <a:t>. </a:t>
                      </a:r>
                      <a:r>
                        <a:rPr lang="en-US" sz="1600" b="0" i="0" u="none" strike="noStrike" dirty="0" err="1">
                          <a:solidFill>
                            <a:schemeClr val="tx1"/>
                          </a:solidFill>
                          <a:effectLst/>
                          <a:latin typeface="+mn-lt"/>
                        </a:rPr>
                        <a:t>Sharada</a:t>
                      </a:r>
                      <a:r>
                        <a:rPr lang="en-US" sz="1600" b="0" i="0" u="none" strike="noStrike" dirty="0">
                          <a:solidFill>
                            <a:schemeClr val="tx1"/>
                          </a:solidFill>
                          <a:effectLst/>
                          <a:latin typeface="+mn-lt"/>
                        </a:rPr>
                        <a:t> </a:t>
                      </a:r>
                      <a:r>
                        <a:rPr lang="en-US" sz="1600" b="0" i="0" u="none" strike="noStrike" dirty="0" err="1">
                          <a:solidFill>
                            <a:schemeClr val="tx1"/>
                          </a:solidFill>
                          <a:effectLst/>
                          <a:latin typeface="+mn-lt"/>
                        </a:rPr>
                        <a:t>Varalakshmi</a:t>
                      </a:r>
                      <a:r>
                        <a:rPr lang="en-US" sz="1600" b="0" i="0" u="none" strike="noStrike" dirty="0">
                          <a:solidFill>
                            <a:schemeClr val="tx1"/>
                          </a:solidFill>
                          <a:effectLst/>
                          <a:latin typeface="+mn-lt"/>
                        </a:rPr>
                        <a:t>, </a:t>
                      </a:r>
                      <a:r>
                        <a:rPr lang="en-US" sz="1600" b="0" i="0" u="none" strike="noStrike" dirty="0" err="1">
                          <a:solidFill>
                            <a:schemeClr val="tx1"/>
                          </a:solidFill>
                          <a:effectLst/>
                          <a:latin typeface="+mn-lt"/>
                        </a:rPr>
                        <a:t>Dr.P</a:t>
                      </a:r>
                      <a:r>
                        <a:rPr lang="en-US" sz="1600" b="0" i="0" u="none" strike="noStrike" dirty="0">
                          <a:solidFill>
                            <a:schemeClr val="tx1"/>
                          </a:solidFill>
                          <a:effectLst/>
                          <a:latin typeface="+mn-lt"/>
                        </a:rPr>
                        <a:t>. </a:t>
                      </a:r>
                      <a:r>
                        <a:rPr lang="en-US" sz="1600" b="0" i="0" u="none" strike="noStrike" dirty="0" err="1">
                          <a:solidFill>
                            <a:schemeClr val="tx1"/>
                          </a:solidFill>
                          <a:effectLst/>
                          <a:latin typeface="+mn-lt"/>
                        </a:rPr>
                        <a:t>Lavanya,Sai</a:t>
                      </a:r>
                      <a:r>
                        <a:rPr lang="en-US" sz="1600" b="0" i="0" u="none" strike="noStrike" dirty="0">
                          <a:solidFill>
                            <a:schemeClr val="tx1"/>
                          </a:solidFill>
                          <a:effectLst/>
                          <a:latin typeface="+mn-lt"/>
                        </a:rPr>
                        <a:t> Prakash Reddy</a:t>
                      </a:r>
                      <a:endParaRPr lang="en-US" sz="1600" dirty="0">
                        <a:solidFill>
                          <a:schemeClr val="tx1"/>
                        </a:solidFill>
                        <a:effectLst/>
                        <a:latin typeface="+mn-lt"/>
                      </a:endParaRP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600" b="0" i="0" u="none" strike="noStrike" dirty="0">
                          <a:solidFill>
                            <a:schemeClr val="tx1"/>
                          </a:solidFill>
                          <a:effectLst/>
                          <a:latin typeface="+mn-lt"/>
                        </a:rPr>
                        <a:t>Speech - Text Representation , Phonetics, Python, Mel Frequency Cepstral Coefficient</a:t>
                      </a:r>
                      <a:endParaRPr lang="en-US" sz="1600" dirty="0">
                        <a:solidFill>
                          <a:schemeClr val="tx1"/>
                        </a:solidFill>
                        <a:effectLst/>
                        <a:latin typeface="+mn-lt"/>
                      </a:endParaRP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rtl="0" fontAlgn="t">
                        <a:spcBef>
                          <a:spcPts val="0"/>
                        </a:spcBef>
                        <a:spcAft>
                          <a:spcPts val="0"/>
                        </a:spcAft>
                        <a:buFont typeface="Arial" panose="020B0604020202020204" pitchFamily="34" charset="0"/>
                        <a:buChar char="•"/>
                      </a:pPr>
                      <a:r>
                        <a:rPr lang="en-US" sz="1600" b="0" i="0" u="none" strike="noStrike" dirty="0">
                          <a:solidFill>
                            <a:schemeClr val="tx1"/>
                          </a:solidFill>
                          <a:effectLst/>
                          <a:latin typeface="+mn-lt"/>
                        </a:rPr>
                        <a:t>Basics of the project are grounded in the frequency and its analysis. </a:t>
                      </a:r>
                      <a:endParaRPr lang="en-US" sz="1600" b="0" i="0" u="none" strike="noStrike" dirty="0" smtClean="0">
                        <a:solidFill>
                          <a:schemeClr val="tx1"/>
                        </a:solidFill>
                        <a:effectLst/>
                        <a:latin typeface="+mn-lt"/>
                      </a:endParaRPr>
                    </a:p>
                    <a:p>
                      <a:pPr marL="285750" indent="-285750" rtl="0" fontAlgn="t">
                        <a:spcBef>
                          <a:spcPts val="0"/>
                        </a:spcBef>
                        <a:spcAft>
                          <a:spcPts val="0"/>
                        </a:spcAft>
                        <a:buFont typeface="Arial" panose="020B0604020202020204" pitchFamily="34" charset="0"/>
                        <a:buChar char="•"/>
                      </a:pPr>
                      <a:r>
                        <a:rPr lang="en-US" sz="1600" b="0" i="0" u="none" strike="noStrike" dirty="0" smtClean="0">
                          <a:solidFill>
                            <a:schemeClr val="tx1"/>
                          </a:solidFill>
                          <a:effectLst/>
                          <a:latin typeface="+mn-lt"/>
                        </a:rPr>
                        <a:t>This </a:t>
                      </a:r>
                      <a:r>
                        <a:rPr lang="en-US" sz="1600" b="0" i="0" u="none" strike="noStrike" dirty="0">
                          <a:solidFill>
                            <a:schemeClr val="tx1"/>
                          </a:solidFill>
                          <a:effectLst/>
                          <a:latin typeface="+mn-lt"/>
                        </a:rPr>
                        <a:t>paper has examined voice acknowledgment calculations which are significant in improving the voice acknowledgment </a:t>
                      </a:r>
                      <a:r>
                        <a:rPr lang="en-US" sz="1600" b="0" i="0" u="none" strike="noStrike" dirty="0" smtClean="0">
                          <a:solidFill>
                            <a:schemeClr val="tx1"/>
                          </a:solidFill>
                          <a:effectLst/>
                          <a:latin typeface="+mn-lt"/>
                        </a:rPr>
                        <a:t>execution</a:t>
                      </a:r>
                      <a:r>
                        <a:rPr lang="en-US" sz="1600" b="0" i="0" u="none" strike="noStrike" baseline="0" dirty="0" smtClean="0">
                          <a:solidFill>
                            <a:schemeClr val="tx1"/>
                          </a:solidFill>
                          <a:effectLst/>
                          <a:latin typeface="+mn-lt"/>
                        </a:rPr>
                        <a:t> .(which is significantly different from Alex assistant.)</a:t>
                      </a:r>
                    </a:p>
                    <a:p>
                      <a:pPr marL="285750" indent="-285750" rtl="0" fontAlgn="t">
                        <a:spcBef>
                          <a:spcPts val="0"/>
                        </a:spcBef>
                        <a:spcAft>
                          <a:spcPts val="0"/>
                        </a:spcAft>
                        <a:buFont typeface="Arial" panose="020B0604020202020204" pitchFamily="34" charset="0"/>
                        <a:buChar char="•"/>
                      </a:pPr>
                      <a:r>
                        <a:rPr lang="en-US" sz="1600" b="0" i="0" u="none" strike="noStrike" dirty="0" smtClean="0">
                          <a:solidFill>
                            <a:schemeClr val="tx1"/>
                          </a:solidFill>
                          <a:effectLst/>
                          <a:latin typeface="+mn-lt"/>
                        </a:rPr>
                        <a:t>The </a:t>
                      </a:r>
                      <a:r>
                        <a:rPr lang="en-US" sz="1600" b="0" i="0" u="none" strike="noStrike" dirty="0">
                          <a:solidFill>
                            <a:schemeClr val="tx1"/>
                          </a:solidFill>
                          <a:effectLst/>
                          <a:latin typeface="+mn-lt"/>
                        </a:rPr>
                        <a:t>procedure had the option to verify the specific speaker dependent on the individual data that was remembered for the voice signal.</a:t>
                      </a:r>
                      <a:endParaRPr lang="en-US" sz="1600" dirty="0">
                        <a:solidFill>
                          <a:schemeClr val="tx1"/>
                        </a:solidFill>
                        <a:effectLst/>
                        <a:latin typeface="+mn-lt"/>
                      </a:endParaRP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75452">
                <a:tc>
                  <a:txBody>
                    <a:bodyPr/>
                    <a:lstStyle/>
                    <a:p>
                      <a:pPr rtl="0" fontAlgn="t">
                        <a:spcBef>
                          <a:spcPts val="0"/>
                        </a:spcBef>
                        <a:spcAft>
                          <a:spcPts val="0"/>
                        </a:spcAft>
                      </a:pPr>
                      <a:r>
                        <a:rPr lang="en-US" sz="2000" b="0" i="0" u="none" strike="noStrike" dirty="0" smtClean="0">
                          <a:solidFill>
                            <a:schemeClr val="tx1"/>
                          </a:solidFill>
                          <a:effectLst/>
                          <a:latin typeface="+mn-lt"/>
                        </a:rPr>
                        <a:t>2</a:t>
                      </a:r>
                      <a:endParaRPr lang="en-US" sz="2000" dirty="0">
                        <a:solidFill>
                          <a:schemeClr val="tx1"/>
                        </a:solidFill>
                        <a:effectLst/>
                        <a:latin typeface="+mn-l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000" b="0" i="0" u="none" strike="noStrike" dirty="0">
                          <a:solidFill>
                            <a:schemeClr val="tx1"/>
                          </a:solidFill>
                          <a:effectLst/>
                          <a:latin typeface="+mn-lt"/>
                        </a:rPr>
                        <a:t>AI Based Voice Assistant Using </a:t>
                      </a:r>
                      <a:r>
                        <a:rPr lang="en-US" sz="2000" b="0" i="0" u="none" strike="noStrike" dirty="0" smtClean="0">
                          <a:solidFill>
                            <a:schemeClr val="tx1"/>
                          </a:solidFill>
                          <a:effectLst/>
                          <a:latin typeface="+mn-lt"/>
                        </a:rPr>
                        <a:t>Python(2019)</a:t>
                      </a:r>
                      <a:endParaRPr lang="en-US" sz="2000" dirty="0">
                        <a:solidFill>
                          <a:schemeClr val="tx1"/>
                        </a:solidFill>
                        <a:effectLst/>
                        <a:latin typeface="+mn-lt"/>
                      </a:endParaRPr>
                    </a:p>
                    <a:p>
                      <a:pPr fontAlgn="t"/>
                      <a:r>
                        <a:rPr lang="en-US" sz="1000" dirty="0">
                          <a:effectLst/>
                          <a:latin typeface="+mn-lt"/>
                        </a:rPr>
                        <a:t/>
                      </a:r>
                      <a:br>
                        <a:rPr lang="en-US" sz="1000" dirty="0">
                          <a:effectLst/>
                          <a:latin typeface="+mn-lt"/>
                        </a:rPr>
                      </a:br>
                      <a:endParaRPr lang="en-US" sz="1000" dirty="0">
                        <a:effectLst/>
                        <a:latin typeface="+mn-l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600" b="0" i="0" u="none" strike="noStrike" dirty="0">
                          <a:solidFill>
                            <a:schemeClr val="tx1"/>
                          </a:solidFill>
                          <a:effectLst/>
                          <a:latin typeface="+mn-lt"/>
                        </a:rPr>
                        <a:t>Deepak </a:t>
                      </a:r>
                      <a:r>
                        <a:rPr lang="en-US" sz="1600" b="0" i="0" u="none" strike="noStrike" dirty="0" err="1">
                          <a:solidFill>
                            <a:schemeClr val="tx1"/>
                          </a:solidFill>
                          <a:effectLst/>
                          <a:latin typeface="+mn-lt"/>
                        </a:rPr>
                        <a:t>Shende</a:t>
                      </a:r>
                      <a:r>
                        <a:rPr lang="en-US" sz="1600" b="0" i="0" u="none" strike="noStrike" dirty="0">
                          <a:solidFill>
                            <a:schemeClr val="tx1"/>
                          </a:solidFill>
                          <a:effectLst/>
                          <a:latin typeface="+mn-lt"/>
                        </a:rPr>
                        <a:t>, Ria </a:t>
                      </a:r>
                      <a:r>
                        <a:rPr lang="en-US" sz="1600" b="0" i="0" u="none" strike="noStrike" dirty="0" err="1">
                          <a:solidFill>
                            <a:schemeClr val="tx1"/>
                          </a:solidFill>
                          <a:effectLst/>
                          <a:latin typeface="+mn-lt"/>
                        </a:rPr>
                        <a:t>Umahiya</a:t>
                      </a:r>
                      <a:r>
                        <a:rPr lang="en-US" sz="1600" b="0" i="0" u="none" strike="noStrike" dirty="0">
                          <a:solidFill>
                            <a:schemeClr val="tx1"/>
                          </a:solidFill>
                          <a:effectLst/>
                          <a:latin typeface="+mn-lt"/>
                        </a:rPr>
                        <a:t>, Monika </a:t>
                      </a:r>
                      <a:r>
                        <a:rPr lang="en-US" sz="1600" b="0" i="0" u="none" strike="noStrike" dirty="0" err="1">
                          <a:solidFill>
                            <a:schemeClr val="tx1"/>
                          </a:solidFill>
                          <a:effectLst/>
                          <a:latin typeface="+mn-lt"/>
                        </a:rPr>
                        <a:t>Raghorte</a:t>
                      </a:r>
                      <a:r>
                        <a:rPr lang="en-US" sz="1600" b="0" i="0" u="none" strike="noStrike" dirty="0">
                          <a:solidFill>
                            <a:schemeClr val="tx1"/>
                          </a:solidFill>
                          <a:effectLst/>
                          <a:latin typeface="+mn-lt"/>
                        </a:rPr>
                        <a:t>, </a:t>
                      </a:r>
                      <a:r>
                        <a:rPr lang="en-US" sz="1600" b="0" i="0" u="none" strike="noStrike" dirty="0" err="1">
                          <a:solidFill>
                            <a:schemeClr val="tx1"/>
                          </a:solidFill>
                          <a:effectLst/>
                          <a:latin typeface="+mn-lt"/>
                        </a:rPr>
                        <a:t>Aishwarya</a:t>
                      </a:r>
                      <a:r>
                        <a:rPr lang="en-US" sz="1600" b="0" i="0" u="none" strike="noStrike" dirty="0">
                          <a:solidFill>
                            <a:schemeClr val="tx1"/>
                          </a:solidFill>
                          <a:effectLst/>
                          <a:latin typeface="+mn-lt"/>
                        </a:rPr>
                        <a:t> </a:t>
                      </a:r>
                      <a:r>
                        <a:rPr lang="en-US" sz="1600" b="0" i="0" u="none" strike="noStrike" dirty="0" err="1">
                          <a:solidFill>
                            <a:schemeClr val="tx1"/>
                          </a:solidFill>
                          <a:effectLst/>
                          <a:latin typeface="+mn-lt"/>
                        </a:rPr>
                        <a:t>Bhisikar</a:t>
                      </a:r>
                      <a:r>
                        <a:rPr lang="en-US" sz="1600" b="0" i="0" u="none" strike="noStrike" dirty="0">
                          <a:solidFill>
                            <a:schemeClr val="tx1"/>
                          </a:solidFill>
                          <a:effectLst/>
                          <a:latin typeface="+mn-lt"/>
                        </a:rPr>
                        <a:t>, </a:t>
                      </a:r>
                      <a:r>
                        <a:rPr lang="en-US" sz="1600" b="0" i="0" u="none" strike="noStrike" dirty="0" err="1">
                          <a:solidFill>
                            <a:schemeClr val="tx1"/>
                          </a:solidFill>
                          <a:effectLst/>
                          <a:latin typeface="+mn-lt"/>
                        </a:rPr>
                        <a:t>Anup</a:t>
                      </a:r>
                      <a:r>
                        <a:rPr lang="en-US" sz="1600" b="0" i="0" u="none" strike="noStrike" dirty="0">
                          <a:solidFill>
                            <a:schemeClr val="tx1"/>
                          </a:solidFill>
                          <a:effectLst/>
                          <a:latin typeface="+mn-lt"/>
                        </a:rPr>
                        <a:t> </a:t>
                      </a:r>
                      <a:r>
                        <a:rPr lang="en-US" sz="1600" b="0" i="0" u="none" strike="noStrike" dirty="0" err="1">
                          <a:solidFill>
                            <a:schemeClr val="tx1"/>
                          </a:solidFill>
                          <a:effectLst/>
                          <a:latin typeface="+mn-lt"/>
                        </a:rPr>
                        <a:t>Bhange</a:t>
                      </a:r>
                      <a:endParaRPr lang="en-US" sz="1600" dirty="0">
                        <a:solidFill>
                          <a:schemeClr val="tx1"/>
                        </a:solidFill>
                        <a:effectLst/>
                        <a:latin typeface="+mn-l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600" b="0" i="0" u="none" strike="noStrike" dirty="0">
                          <a:solidFill>
                            <a:schemeClr val="tx1"/>
                          </a:solidFill>
                          <a:effectLst/>
                          <a:latin typeface="+mn-lt"/>
                        </a:rPr>
                        <a:t>Python, API calls, Context Extraction , System call</a:t>
                      </a:r>
                      <a:endParaRPr lang="en-US" sz="1600" dirty="0">
                        <a:solidFill>
                          <a:schemeClr val="tx1"/>
                        </a:solidFill>
                        <a:effectLst/>
                        <a:latin typeface="+mn-l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rtl="0" fontAlgn="t">
                        <a:spcBef>
                          <a:spcPts val="0"/>
                        </a:spcBef>
                        <a:spcAft>
                          <a:spcPts val="0"/>
                        </a:spcAft>
                        <a:buFont typeface="Arial" panose="020B0604020202020204" pitchFamily="34" charset="0"/>
                        <a:buChar char="•"/>
                      </a:pPr>
                      <a:r>
                        <a:rPr lang="en-US" sz="1600" b="0" i="0" u="none" strike="noStrike" dirty="0">
                          <a:solidFill>
                            <a:schemeClr val="tx1"/>
                          </a:solidFill>
                          <a:effectLst/>
                          <a:latin typeface="+mn-lt"/>
                        </a:rPr>
                        <a:t>They built an assistant using AI and IOT. As a backend they have used the python libraries and tools. </a:t>
                      </a:r>
                      <a:endParaRPr lang="en-US" sz="1600" b="0" i="0" u="none" strike="noStrike" dirty="0" smtClean="0">
                        <a:solidFill>
                          <a:schemeClr val="tx1"/>
                        </a:solidFill>
                        <a:effectLst/>
                        <a:latin typeface="+mn-lt"/>
                      </a:endParaRPr>
                    </a:p>
                    <a:p>
                      <a:pPr marL="285750" indent="-285750" rtl="0" fontAlgn="t">
                        <a:spcBef>
                          <a:spcPts val="0"/>
                        </a:spcBef>
                        <a:spcAft>
                          <a:spcPts val="0"/>
                        </a:spcAft>
                        <a:buFont typeface="Arial" panose="020B0604020202020204" pitchFamily="34" charset="0"/>
                        <a:buChar char="•"/>
                      </a:pPr>
                      <a:r>
                        <a:rPr lang="en-US" sz="1600" b="0" i="0" u="none" strike="noStrike" dirty="0" smtClean="0">
                          <a:solidFill>
                            <a:schemeClr val="tx1"/>
                          </a:solidFill>
                          <a:effectLst/>
                          <a:latin typeface="+mn-lt"/>
                        </a:rPr>
                        <a:t>It </a:t>
                      </a:r>
                      <a:r>
                        <a:rPr lang="en-US" sz="1600" b="0" i="0" u="none" strike="noStrike" dirty="0">
                          <a:solidFill>
                            <a:schemeClr val="tx1"/>
                          </a:solidFill>
                          <a:effectLst/>
                          <a:latin typeface="+mn-lt"/>
                        </a:rPr>
                        <a:t>not only works on human commands but also gives responses to the user on the basis of a query being asked or the words spoken by the user such as opening tasks and operations. </a:t>
                      </a:r>
                      <a:endParaRPr lang="en-US" sz="1600" dirty="0">
                        <a:solidFill>
                          <a:schemeClr val="tx1"/>
                        </a:solidFill>
                        <a:effectLst/>
                        <a:latin typeface="+mn-l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 name="Rectangle 1"/>
          <p:cNvSpPr>
            <a:spLocks noChangeArrowheads="1"/>
          </p:cNvSpPr>
          <p:nvPr/>
        </p:nvSpPr>
        <p:spPr bwMode="auto">
          <a:xfrm>
            <a:off x="2727325" y="20907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26763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0F5CF61-9FB9-4254-8B7B-25BC9F9B7D31}"/>
              </a:ext>
            </a:extLst>
          </p:cNvPr>
          <p:cNvSpPr>
            <a:spLocks noGrp="1"/>
          </p:cNvSpPr>
          <p:nvPr>
            <p:ph sz="quarter" idx="4294967295"/>
          </p:nvPr>
        </p:nvSpPr>
        <p:spPr>
          <a:xfrm>
            <a:off x="0" y="1766888"/>
            <a:ext cx="10394950" cy="4614862"/>
          </a:xfrm>
        </p:spPr>
        <p:txBody>
          <a:bodyPr>
            <a:normAutofit/>
          </a:bodyPr>
          <a:lstStyle/>
          <a:p>
            <a:pPr marL="0" indent="0" algn="l">
              <a:buNone/>
            </a:pPr>
            <a:endParaRPr lang="en-US" b="0" i="0" dirty="0" smtClean="0">
              <a:effectLst/>
              <a:latin typeface="-apple-system"/>
            </a:endParaRPr>
          </a:p>
          <a:p>
            <a:endParaRPr lang="en-IN" dirty="0"/>
          </a:p>
        </p:txBody>
      </p:sp>
      <p:pic>
        <p:nvPicPr>
          <p:cNvPr id="6" name="Picture 5">
            <a:extLst>
              <a:ext uri="{FF2B5EF4-FFF2-40B4-BE49-F238E27FC236}">
                <a16:creationId xmlns="" xmlns:a16="http://schemas.microsoft.com/office/drawing/2014/main" id="{A601CF03-A80F-4B7A-86CF-89DA348E76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259" y="302947"/>
            <a:ext cx="762269" cy="762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4" name="Table 3"/>
          <p:cNvGraphicFramePr>
            <a:graphicFrameLocks noGrp="1"/>
          </p:cNvGraphicFramePr>
          <p:nvPr>
            <p:extLst>
              <p:ext uri="{D42A27DB-BD31-4B8C-83A1-F6EECF244321}">
                <p14:modId xmlns:p14="http://schemas.microsoft.com/office/powerpoint/2010/main" val="848255467"/>
              </p:ext>
            </p:extLst>
          </p:nvPr>
        </p:nvGraphicFramePr>
        <p:xfrm>
          <a:off x="1219200" y="597877"/>
          <a:ext cx="10398532" cy="5682444"/>
        </p:xfrm>
        <a:graphic>
          <a:graphicData uri="http://schemas.openxmlformats.org/drawingml/2006/table">
            <a:tbl>
              <a:tblPr/>
              <a:tblGrid>
                <a:gridCol w="532259"/>
                <a:gridCol w="2199218"/>
                <a:gridCol w="1887415"/>
                <a:gridCol w="1535723"/>
                <a:gridCol w="4243917"/>
              </a:tblGrid>
              <a:tr h="726831">
                <a:tc>
                  <a:txBody>
                    <a:bodyPr/>
                    <a:lstStyle/>
                    <a:p>
                      <a:pPr algn="ctr" rtl="0" fontAlgn="t">
                        <a:spcBef>
                          <a:spcPts val="0"/>
                        </a:spcBef>
                        <a:spcAft>
                          <a:spcPts val="0"/>
                        </a:spcAft>
                      </a:pPr>
                      <a:r>
                        <a:rPr lang="en-US" sz="1800" b="1" i="0" u="none" strike="noStrike" dirty="0">
                          <a:solidFill>
                            <a:schemeClr val="accent3">
                              <a:lumMod val="60000"/>
                              <a:lumOff val="40000"/>
                            </a:schemeClr>
                          </a:solidFill>
                          <a:effectLst/>
                          <a:latin typeface="Arial"/>
                        </a:rPr>
                        <a:t>Sr. No.</a:t>
                      </a:r>
                      <a:endParaRPr lang="en-US" sz="1800" b="1" dirty="0">
                        <a:solidFill>
                          <a:schemeClr val="accent3">
                            <a:lumMod val="60000"/>
                            <a:lumOff val="40000"/>
                          </a:schemeClr>
                        </a:solidFill>
                        <a:effectLst/>
                      </a:endParaRP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800" b="1" i="0" u="none" strike="noStrike" dirty="0">
                          <a:solidFill>
                            <a:schemeClr val="accent3">
                              <a:lumMod val="60000"/>
                              <a:lumOff val="40000"/>
                            </a:schemeClr>
                          </a:solidFill>
                          <a:effectLst/>
                          <a:latin typeface="Arial"/>
                        </a:rPr>
                        <a:t>Name of the paper</a:t>
                      </a:r>
                      <a:endParaRPr lang="en-US" sz="1800" b="1" dirty="0">
                        <a:solidFill>
                          <a:schemeClr val="accent3">
                            <a:lumMod val="60000"/>
                            <a:lumOff val="40000"/>
                          </a:schemeClr>
                        </a:solidFill>
                        <a:effectLst/>
                      </a:endParaRPr>
                    </a:p>
                    <a:p>
                      <a:pPr fontAlgn="t"/>
                      <a:r>
                        <a:rPr lang="en-US" sz="1800" b="1" dirty="0">
                          <a:solidFill>
                            <a:schemeClr val="accent3">
                              <a:lumMod val="60000"/>
                              <a:lumOff val="40000"/>
                            </a:schemeClr>
                          </a:solidFill>
                          <a:effectLst/>
                        </a:rPr>
                        <a:t/>
                      </a:r>
                      <a:br>
                        <a:rPr lang="en-US" sz="1800" b="1" dirty="0">
                          <a:solidFill>
                            <a:schemeClr val="accent3">
                              <a:lumMod val="60000"/>
                              <a:lumOff val="40000"/>
                            </a:schemeClr>
                          </a:solidFill>
                          <a:effectLst/>
                        </a:rPr>
                      </a:br>
                      <a:endParaRPr lang="en-US" sz="1800" b="1" dirty="0">
                        <a:solidFill>
                          <a:schemeClr val="accent3">
                            <a:lumMod val="60000"/>
                            <a:lumOff val="40000"/>
                          </a:schemeClr>
                        </a:solidFill>
                        <a:effectLst/>
                      </a:endParaRP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800" b="1" i="0" u="none" strike="noStrike" dirty="0">
                          <a:solidFill>
                            <a:schemeClr val="accent3">
                              <a:lumMod val="60000"/>
                              <a:lumOff val="40000"/>
                            </a:schemeClr>
                          </a:solidFill>
                          <a:effectLst/>
                          <a:latin typeface="Arial"/>
                        </a:rPr>
                        <a:t>Authors</a:t>
                      </a:r>
                      <a:endParaRPr lang="en-US" sz="1800" b="1" dirty="0">
                        <a:solidFill>
                          <a:schemeClr val="accent3">
                            <a:lumMod val="60000"/>
                            <a:lumOff val="40000"/>
                          </a:schemeClr>
                        </a:solidFill>
                        <a:effectLst/>
                      </a:endParaRP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800" b="1" i="0" u="none" strike="noStrike" dirty="0">
                          <a:solidFill>
                            <a:schemeClr val="accent3">
                              <a:lumMod val="60000"/>
                              <a:lumOff val="40000"/>
                            </a:schemeClr>
                          </a:solidFill>
                          <a:effectLst/>
                          <a:latin typeface="Arial"/>
                        </a:rPr>
                        <a:t>Learning techniques</a:t>
                      </a:r>
                      <a:endParaRPr lang="en-US" sz="1800" b="1" dirty="0">
                        <a:solidFill>
                          <a:schemeClr val="accent3">
                            <a:lumMod val="60000"/>
                            <a:lumOff val="40000"/>
                          </a:schemeClr>
                        </a:solidFill>
                        <a:effectLst/>
                      </a:endParaRP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800" b="1" i="0" u="none" strike="noStrike" dirty="0">
                          <a:solidFill>
                            <a:schemeClr val="accent3">
                              <a:lumMod val="60000"/>
                              <a:lumOff val="40000"/>
                            </a:schemeClr>
                          </a:solidFill>
                          <a:effectLst/>
                          <a:latin typeface="Arial"/>
                        </a:rPr>
                        <a:t>Summary</a:t>
                      </a:r>
                      <a:endParaRPr lang="en-US" sz="1800" b="1" dirty="0">
                        <a:solidFill>
                          <a:schemeClr val="accent3">
                            <a:lumMod val="60000"/>
                            <a:lumOff val="40000"/>
                          </a:schemeClr>
                        </a:solidFill>
                        <a:effectLst/>
                      </a:endParaRP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4098">
                <a:tc>
                  <a:txBody>
                    <a:bodyPr/>
                    <a:lstStyle/>
                    <a:p>
                      <a:pPr fontAlgn="t"/>
                      <a:r>
                        <a:rPr lang="en-US" sz="1600" dirty="0">
                          <a:solidFill>
                            <a:schemeClr val="tx1"/>
                          </a:solidFill>
                          <a:effectLst/>
                        </a:rPr>
                        <a:t/>
                      </a:r>
                      <a:br>
                        <a:rPr lang="en-US" sz="1600" dirty="0">
                          <a:solidFill>
                            <a:schemeClr val="tx1"/>
                          </a:solidFill>
                          <a:effectLst/>
                        </a:rPr>
                      </a:br>
                      <a:r>
                        <a:rPr lang="en-US" sz="1600" dirty="0" smtClean="0">
                          <a:solidFill>
                            <a:schemeClr val="tx1"/>
                          </a:solidFill>
                          <a:effectLst/>
                        </a:rPr>
                        <a:t>3</a:t>
                      </a:r>
                      <a:endParaRPr lang="en-US" sz="1600" dirty="0">
                        <a:solidFill>
                          <a:schemeClr val="tx1"/>
                        </a:solidFill>
                        <a:effectLst/>
                      </a:endParaRP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dirty="0" smtClean="0"/>
                        <a:t>Smart Python Coding through Voice Recognition(2019)</a:t>
                      </a:r>
                      <a:r>
                        <a:rPr lang="en-US" sz="1600" dirty="0">
                          <a:solidFill>
                            <a:schemeClr val="tx1"/>
                          </a:solidFill>
                          <a:effectLst/>
                        </a:rPr>
                        <a:t/>
                      </a:r>
                      <a:br>
                        <a:rPr lang="en-US" sz="1600" dirty="0">
                          <a:solidFill>
                            <a:schemeClr val="tx1"/>
                          </a:solidFill>
                          <a:effectLst/>
                        </a:rPr>
                      </a:br>
                      <a:endParaRPr lang="en-US" sz="1600" dirty="0">
                        <a:solidFill>
                          <a:schemeClr val="tx1"/>
                        </a:solidFill>
                        <a:effectLst/>
                      </a:endParaRP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pl-PL" sz="1600" dirty="0" smtClean="0"/>
                        <a:t>M. A. Jawale, A. B. Pawar, D. N. Kyatanavar</a:t>
                      </a:r>
                      <a:r>
                        <a:rPr lang="en-US" sz="1600" dirty="0">
                          <a:solidFill>
                            <a:schemeClr val="tx1"/>
                          </a:solidFill>
                          <a:effectLst/>
                        </a:rPr>
                        <a:t/>
                      </a:r>
                      <a:br>
                        <a:rPr lang="en-US" sz="1600" dirty="0">
                          <a:solidFill>
                            <a:schemeClr val="tx1"/>
                          </a:solidFill>
                          <a:effectLst/>
                        </a:rPr>
                      </a:br>
                      <a:endParaRPr lang="en-US" sz="1600" dirty="0">
                        <a:solidFill>
                          <a:schemeClr val="tx1"/>
                        </a:solidFill>
                        <a:effectLst/>
                      </a:endParaRP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dirty="0" smtClean="0">
                          <a:solidFill>
                            <a:schemeClr val="tx1"/>
                          </a:solidFill>
                          <a:effectLst/>
                        </a:rPr>
                        <a:t>Python,</a:t>
                      </a:r>
                      <a:r>
                        <a:rPr lang="en-US" sz="1600" baseline="0" dirty="0" smtClean="0">
                          <a:solidFill>
                            <a:schemeClr val="tx1"/>
                          </a:solidFill>
                          <a:effectLst/>
                        </a:rPr>
                        <a:t> PHP, </a:t>
                      </a:r>
                      <a:r>
                        <a:rPr lang="en-US" sz="1600" baseline="0" dirty="0" err="1" smtClean="0">
                          <a:solidFill>
                            <a:schemeClr val="tx1"/>
                          </a:solidFill>
                          <a:effectLst/>
                        </a:rPr>
                        <a:t>mysql</a:t>
                      </a:r>
                      <a:r>
                        <a:rPr lang="en-US" sz="1600" baseline="0" dirty="0" smtClean="0">
                          <a:solidFill>
                            <a:schemeClr val="tx1"/>
                          </a:solidFill>
                          <a:effectLst/>
                        </a:rPr>
                        <a:t>, </a:t>
                      </a:r>
                      <a:r>
                        <a:rPr lang="en-US" sz="1600" dirty="0">
                          <a:solidFill>
                            <a:schemeClr val="tx1"/>
                          </a:solidFill>
                          <a:effectLst/>
                        </a:rPr>
                        <a:t/>
                      </a:r>
                      <a:br>
                        <a:rPr lang="en-US" sz="1600" dirty="0">
                          <a:solidFill>
                            <a:schemeClr val="tx1"/>
                          </a:solidFill>
                          <a:effectLst/>
                        </a:rPr>
                      </a:br>
                      <a:r>
                        <a:rPr lang="en-US" sz="1600" dirty="0">
                          <a:solidFill>
                            <a:schemeClr val="tx1"/>
                          </a:solidFill>
                          <a:effectLst/>
                        </a:rPr>
                        <a:t/>
                      </a:r>
                      <a:br>
                        <a:rPr lang="en-US" sz="1600" dirty="0">
                          <a:solidFill>
                            <a:schemeClr val="tx1"/>
                          </a:solidFill>
                          <a:effectLst/>
                        </a:rPr>
                      </a:br>
                      <a:endParaRPr lang="en-US" sz="1600" dirty="0">
                        <a:solidFill>
                          <a:schemeClr val="tx1"/>
                        </a:solidFill>
                        <a:effectLst/>
                      </a:endParaRP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dirty="0" smtClean="0">
                          <a:solidFill>
                            <a:schemeClr val="tx1"/>
                          </a:solidFill>
                          <a:effectLst/>
                        </a:rPr>
                        <a:t>They have addressed the problem of</a:t>
                      </a:r>
                      <a:r>
                        <a:rPr lang="en-US" sz="1600" baseline="0" dirty="0" smtClean="0">
                          <a:solidFill>
                            <a:schemeClr val="tx1"/>
                          </a:solidFill>
                          <a:effectLst/>
                        </a:rPr>
                        <a:t> student while the users are continuously typing for the computer program. According to them, machine will take the input through voice and will compare it with the stored keyboard and thus develop the program. With the languages mentioned , they are going to do tedious task simpler.</a:t>
                      </a:r>
                      <a:r>
                        <a:rPr lang="en-US" sz="1600" dirty="0">
                          <a:solidFill>
                            <a:schemeClr val="tx1"/>
                          </a:solidFill>
                          <a:effectLst/>
                        </a:rPr>
                        <a:t/>
                      </a:r>
                      <a:br>
                        <a:rPr lang="en-US" sz="1600" dirty="0">
                          <a:solidFill>
                            <a:schemeClr val="tx1"/>
                          </a:solidFill>
                          <a:effectLst/>
                        </a:rPr>
                      </a:br>
                      <a:endParaRPr lang="en-US" sz="1600" dirty="0">
                        <a:solidFill>
                          <a:schemeClr val="tx1"/>
                        </a:solidFill>
                        <a:effectLst/>
                      </a:endParaRP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36255">
                <a:tc>
                  <a:txBody>
                    <a:bodyPr/>
                    <a:lstStyle/>
                    <a:p>
                      <a:pPr fontAlgn="t"/>
                      <a:r>
                        <a:rPr lang="en-US" sz="1600" dirty="0">
                          <a:solidFill>
                            <a:schemeClr val="tx1"/>
                          </a:solidFill>
                          <a:effectLst/>
                        </a:rPr>
                        <a:t/>
                      </a:r>
                      <a:br>
                        <a:rPr lang="en-US" sz="1600" dirty="0">
                          <a:solidFill>
                            <a:schemeClr val="tx1"/>
                          </a:solidFill>
                          <a:effectLst/>
                        </a:rPr>
                      </a:br>
                      <a:r>
                        <a:rPr lang="en-US" sz="1600" dirty="0" smtClean="0">
                          <a:solidFill>
                            <a:schemeClr val="tx1"/>
                          </a:solidFill>
                          <a:effectLst/>
                        </a:rPr>
                        <a:t>4</a:t>
                      </a:r>
                      <a:endParaRPr lang="en-US" sz="1600" dirty="0">
                        <a:solidFill>
                          <a:schemeClr val="tx1"/>
                        </a:solidFill>
                        <a:effectLst/>
                      </a:endParaRP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dirty="0" smtClean="0"/>
                        <a:t>Opportunities for Automating Email Processing: A Need-Finding Study(2019)</a:t>
                      </a:r>
                      <a:r>
                        <a:rPr lang="en-US" sz="1600" dirty="0">
                          <a:solidFill>
                            <a:schemeClr val="tx1"/>
                          </a:solidFill>
                          <a:effectLst/>
                        </a:rPr>
                        <a:t/>
                      </a:r>
                      <a:br>
                        <a:rPr lang="en-US" sz="1600" dirty="0">
                          <a:solidFill>
                            <a:schemeClr val="tx1"/>
                          </a:solidFill>
                          <a:effectLst/>
                        </a:rPr>
                      </a:br>
                      <a:endParaRPr lang="en-US" sz="1600" dirty="0">
                        <a:solidFill>
                          <a:schemeClr val="tx1"/>
                        </a:solidFill>
                        <a:effectLst/>
                      </a:endParaRP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dirty="0" smtClean="0"/>
                        <a:t>Soya Park, Amy X. Zhang, Luke S. Murray, David R. </a:t>
                      </a:r>
                      <a:r>
                        <a:rPr lang="en-US" sz="1600" dirty="0" err="1" smtClean="0"/>
                        <a:t>Karger</a:t>
                      </a:r>
                      <a:r>
                        <a:rPr lang="en-US" sz="1600" dirty="0">
                          <a:solidFill>
                            <a:schemeClr val="tx1"/>
                          </a:solidFill>
                          <a:effectLst/>
                        </a:rPr>
                        <a:t/>
                      </a:r>
                      <a:br>
                        <a:rPr lang="en-US" sz="1600" dirty="0">
                          <a:solidFill>
                            <a:schemeClr val="tx1"/>
                          </a:solidFill>
                          <a:effectLst/>
                        </a:rPr>
                      </a:br>
                      <a:endParaRPr lang="en-US" sz="1600" dirty="0">
                        <a:solidFill>
                          <a:schemeClr val="tx1"/>
                        </a:solidFill>
                        <a:effectLst/>
                      </a:endParaRP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dirty="0" smtClean="0">
                          <a:solidFill>
                            <a:schemeClr val="tx1"/>
                          </a:solidFill>
                          <a:effectLst/>
                        </a:rPr>
                        <a:t>Python,</a:t>
                      </a:r>
                      <a:r>
                        <a:rPr lang="en-US" sz="1600" baseline="0" dirty="0" smtClean="0">
                          <a:solidFill>
                            <a:schemeClr val="tx1"/>
                          </a:solidFill>
                          <a:effectLst/>
                        </a:rPr>
                        <a:t> Web Development techniques, datasets, APIs</a:t>
                      </a:r>
                      <a:r>
                        <a:rPr lang="en-US" sz="1600" dirty="0">
                          <a:solidFill>
                            <a:schemeClr val="tx1"/>
                          </a:solidFill>
                          <a:effectLst/>
                        </a:rPr>
                        <a:t/>
                      </a:r>
                      <a:br>
                        <a:rPr lang="en-US" sz="1600" dirty="0">
                          <a:solidFill>
                            <a:schemeClr val="tx1"/>
                          </a:solidFill>
                          <a:effectLst/>
                        </a:rPr>
                      </a:br>
                      <a:r>
                        <a:rPr lang="en-US" sz="1600" dirty="0">
                          <a:solidFill>
                            <a:schemeClr val="tx1"/>
                          </a:solidFill>
                          <a:effectLst/>
                        </a:rPr>
                        <a:t/>
                      </a:r>
                      <a:br>
                        <a:rPr lang="en-US" sz="1600" dirty="0">
                          <a:solidFill>
                            <a:schemeClr val="tx1"/>
                          </a:solidFill>
                          <a:effectLst/>
                        </a:rPr>
                      </a:br>
                      <a:endParaRPr lang="en-US" sz="1600" dirty="0">
                        <a:solidFill>
                          <a:schemeClr val="tx1"/>
                        </a:solidFill>
                        <a:effectLst/>
                      </a:endParaRP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fontAlgn="t">
                        <a:buFont typeface="Arial" panose="020B0604020202020204" pitchFamily="34" charset="0"/>
                        <a:buChar char="•"/>
                      </a:pPr>
                      <a:r>
                        <a:rPr lang="en-US" sz="1600" dirty="0" smtClean="0">
                          <a:solidFill>
                            <a:schemeClr val="tx1"/>
                          </a:solidFill>
                          <a:effectLst/>
                        </a:rPr>
                        <a:t>They have addressed the problem of</a:t>
                      </a:r>
                      <a:r>
                        <a:rPr lang="en-US" sz="1600" baseline="0" dirty="0" smtClean="0">
                          <a:solidFill>
                            <a:schemeClr val="tx1"/>
                          </a:solidFill>
                          <a:effectLst/>
                        </a:rPr>
                        <a:t> sending the repetitive as well as all the categories regarding email addressing. </a:t>
                      </a:r>
                    </a:p>
                    <a:p>
                      <a:pPr marL="285750" indent="-285750" fontAlgn="t">
                        <a:buFont typeface="Arial" panose="020B0604020202020204" pitchFamily="34" charset="0"/>
                        <a:buChar char="•"/>
                      </a:pPr>
                      <a:r>
                        <a:rPr lang="en-US" sz="1600" baseline="0" dirty="0" smtClean="0">
                          <a:solidFill>
                            <a:schemeClr val="tx1"/>
                          </a:solidFill>
                          <a:effectLst/>
                        </a:rPr>
                        <a:t>They gathered information about email processing and users in a datasheet. </a:t>
                      </a:r>
                    </a:p>
                    <a:p>
                      <a:pPr marL="285750" indent="-285750" fontAlgn="t">
                        <a:buFont typeface="Arial" panose="020B0604020202020204" pitchFamily="34" charset="0"/>
                        <a:buChar char="•"/>
                      </a:pPr>
                      <a:r>
                        <a:rPr lang="en-US" sz="1600" baseline="0" dirty="0" smtClean="0">
                          <a:solidFill>
                            <a:schemeClr val="tx1"/>
                          </a:solidFill>
                          <a:effectLst/>
                        </a:rPr>
                        <a:t>The paper tells that , they have developed the </a:t>
                      </a:r>
                      <a:r>
                        <a:rPr lang="en-US" sz="1600" baseline="0" dirty="0" err="1" smtClean="0">
                          <a:solidFill>
                            <a:schemeClr val="tx1"/>
                          </a:solidFill>
                          <a:effectLst/>
                        </a:rPr>
                        <a:t>YouPS</a:t>
                      </a:r>
                      <a:r>
                        <a:rPr lang="en-US" sz="1600" baseline="0" dirty="0" smtClean="0">
                          <a:solidFill>
                            <a:schemeClr val="tx1"/>
                          </a:solidFill>
                          <a:effectLst/>
                        </a:rPr>
                        <a:t> API interface where email addressing becomes non tedious task.</a:t>
                      </a:r>
                      <a:endParaRPr lang="en-US" sz="1600" dirty="0">
                        <a:solidFill>
                          <a:schemeClr val="tx1"/>
                        </a:solidFill>
                        <a:effectLst/>
                      </a:endParaRP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Rectangle 1"/>
          <p:cNvSpPr>
            <a:spLocks noChangeArrowheads="1"/>
          </p:cNvSpPr>
          <p:nvPr/>
        </p:nvSpPr>
        <p:spPr bwMode="auto">
          <a:xfrm>
            <a:off x="2727325" y="20907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26763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12634484"/>
              </p:ext>
            </p:extLst>
          </p:nvPr>
        </p:nvGraphicFramePr>
        <p:xfrm>
          <a:off x="914400" y="2095500"/>
          <a:ext cx="10398532" cy="3507628"/>
        </p:xfrm>
        <a:graphic>
          <a:graphicData uri="http://schemas.openxmlformats.org/drawingml/2006/table">
            <a:tbl>
              <a:tblPr/>
              <a:tblGrid>
                <a:gridCol w="532259"/>
                <a:gridCol w="2199218"/>
                <a:gridCol w="1887415"/>
                <a:gridCol w="1535723"/>
                <a:gridCol w="4243917"/>
              </a:tblGrid>
              <a:tr h="1436255">
                <a:tc>
                  <a:txBody>
                    <a:bodyPr/>
                    <a:lstStyle/>
                    <a:p>
                      <a:pPr rtl="0" fontAlgn="t">
                        <a:spcBef>
                          <a:spcPts val="0"/>
                        </a:spcBef>
                        <a:spcAft>
                          <a:spcPts val="0"/>
                        </a:spcAft>
                      </a:pPr>
                      <a:r>
                        <a:rPr lang="en-US" sz="2000" b="0" i="0" u="none" strike="noStrike" dirty="0" smtClean="0">
                          <a:solidFill>
                            <a:schemeClr val="tx1"/>
                          </a:solidFill>
                          <a:effectLst/>
                          <a:latin typeface="+mn-lt"/>
                        </a:rPr>
                        <a:t>5</a:t>
                      </a:r>
                      <a:endParaRPr lang="en-US" sz="2000" dirty="0">
                        <a:solidFill>
                          <a:schemeClr val="tx1"/>
                        </a:solidFill>
                        <a:effectLst/>
                        <a:latin typeface="+mn-l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chemeClr val="tx1"/>
                          </a:solidFill>
                          <a:effectLst/>
                          <a:latin typeface="+mn-lt"/>
                        </a:rPr>
                        <a:t>A Review Paper on Smart Personal </a:t>
                      </a:r>
                      <a:r>
                        <a:rPr lang="en-US" sz="2000" b="0" i="0" u="none" strike="noStrike" dirty="0" smtClean="0">
                          <a:solidFill>
                            <a:schemeClr val="tx1"/>
                          </a:solidFill>
                          <a:effectLst/>
                          <a:latin typeface="+mn-lt"/>
                        </a:rPr>
                        <a:t>Assistant(2016)</a:t>
                      </a:r>
                      <a:endParaRPr lang="en-US" sz="2000" dirty="0">
                        <a:solidFill>
                          <a:schemeClr val="tx1"/>
                        </a:solidFill>
                        <a:effectLst/>
                        <a:latin typeface="+mn-l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sv-SE" sz="1600" b="0" i="0" u="none" strike="noStrike" dirty="0">
                          <a:solidFill>
                            <a:schemeClr val="tx1"/>
                          </a:solidFill>
                          <a:effectLst/>
                          <a:latin typeface="+mn-lt"/>
                        </a:rPr>
                        <a:t>Yogendra Kumar Sharma, Neeraj Sharma.</a:t>
                      </a:r>
                      <a:endParaRPr lang="sv-SE" sz="1600" dirty="0">
                        <a:solidFill>
                          <a:schemeClr val="tx1"/>
                        </a:solidFill>
                        <a:effectLst/>
                        <a:latin typeface="+mn-l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err="1">
                          <a:solidFill>
                            <a:schemeClr val="tx1"/>
                          </a:solidFill>
                          <a:effectLst/>
                          <a:latin typeface="+mn-lt"/>
                        </a:rPr>
                        <a:t>DBPedia</a:t>
                      </a:r>
                      <a:r>
                        <a:rPr lang="en-US" sz="1600" b="0" i="0" u="none" strike="noStrike" dirty="0">
                          <a:solidFill>
                            <a:schemeClr val="tx1"/>
                          </a:solidFill>
                          <a:effectLst/>
                          <a:latin typeface="+mn-lt"/>
                        </a:rPr>
                        <a:t>, WordNet, and </a:t>
                      </a:r>
                      <a:r>
                        <a:rPr lang="en-US" sz="1600" b="0" i="0" u="none" strike="noStrike" dirty="0" err="1">
                          <a:solidFill>
                            <a:schemeClr val="tx1"/>
                          </a:solidFill>
                          <a:effectLst/>
                          <a:latin typeface="+mn-lt"/>
                        </a:rPr>
                        <a:t>Yago</a:t>
                      </a:r>
                      <a:r>
                        <a:rPr lang="en-US" sz="1600" b="0" i="0" u="none" strike="noStrike" dirty="0">
                          <a:solidFill>
                            <a:schemeClr val="tx1"/>
                          </a:solidFill>
                          <a:effectLst/>
                          <a:latin typeface="+mn-lt"/>
                        </a:rPr>
                        <a:t> , Java, Prolog, C++, SUSE Linux Enterprise server 11</a:t>
                      </a:r>
                      <a:endParaRPr lang="en-US" sz="1600" dirty="0">
                        <a:solidFill>
                          <a:schemeClr val="tx1"/>
                        </a:solidFill>
                        <a:effectLst/>
                        <a:latin typeface="+mn-l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rtl="0" fontAlgn="t">
                        <a:spcBef>
                          <a:spcPts val="0"/>
                        </a:spcBef>
                        <a:spcAft>
                          <a:spcPts val="0"/>
                        </a:spcAft>
                        <a:buFont typeface="Arial" panose="020B0604020202020204" pitchFamily="34" charset="0"/>
                        <a:buChar char="•"/>
                      </a:pPr>
                      <a:r>
                        <a:rPr lang="en-US" sz="1600" b="0" i="0" u="none" strike="noStrike" dirty="0" smtClean="0">
                          <a:solidFill>
                            <a:schemeClr val="tx1"/>
                          </a:solidFill>
                          <a:effectLst/>
                          <a:latin typeface="+mn-lt"/>
                        </a:rPr>
                        <a:t>According to the</a:t>
                      </a:r>
                      <a:r>
                        <a:rPr lang="en-US" sz="1600" b="0" i="0" u="none" strike="noStrike" baseline="0" dirty="0" smtClean="0">
                          <a:solidFill>
                            <a:schemeClr val="tx1"/>
                          </a:solidFill>
                          <a:effectLst/>
                          <a:latin typeface="+mn-lt"/>
                        </a:rPr>
                        <a:t> paper, an </a:t>
                      </a:r>
                      <a:r>
                        <a:rPr lang="en-US" sz="1600" b="0" i="0" u="none" strike="noStrike" dirty="0" smtClean="0">
                          <a:solidFill>
                            <a:schemeClr val="tx1"/>
                          </a:solidFill>
                          <a:effectLst/>
                          <a:latin typeface="+mn-lt"/>
                        </a:rPr>
                        <a:t>Assistant </a:t>
                      </a:r>
                      <a:r>
                        <a:rPr lang="en-US" sz="1600" b="0" i="0" u="none" strike="noStrike" dirty="0">
                          <a:solidFill>
                            <a:schemeClr val="tx1"/>
                          </a:solidFill>
                          <a:effectLst/>
                          <a:latin typeface="+mn-lt"/>
                        </a:rPr>
                        <a:t>provides natural language </a:t>
                      </a:r>
                      <a:r>
                        <a:rPr lang="en-US" sz="1600" b="0" i="0" u="none" strike="noStrike" dirty="0" smtClean="0">
                          <a:solidFill>
                            <a:schemeClr val="tx1"/>
                          </a:solidFill>
                          <a:effectLst/>
                          <a:latin typeface="+mn-lt"/>
                        </a:rPr>
                        <a:t>interaction to </a:t>
                      </a:r>
                      <a:r>
                        <a:rPr lang="en-US" sz="1600" b="0" i="0" u="none" strike="noStrike" dirty="0">
                          <a:solidFill>
                            <a:schemeClr val="tx1"/>
                          </a:solidFill>
                          <a:effectLst/>
                          <a:latin typeface="+mn-lt"/>
                        </a:rPr>
                        <a:t>the user’s device, </a:t>
                      </a:r>
                      <a:r>
                        <a:rPr lang="en-US" sz="1600" b="0" i="0" u="none" strike="noStrike" dirty="0" smtClean="0">
                          <a:solidFill>
                            <a:schemeClr val="tx1"/>
                          </a:solidFill>
                          <a:effectLst/>
                          <a:latin typeface="+mn-lt"/>
                        </a:rPr>
                        <a:t>with the </a:t>
                      </a:r>
                      <a:r>
                        <a:rPr lang="en-US" sz="1600" b="0" i="0" u="none" strike="noStrike" dirty="0">
                          <a:solidFill>
                            <a:schemeClr val="tx1"/>
                          </a:solidFill>
                          <a:effectLst/>
                          <a:latin typeface="+mn-lt"/>
                        </a:rPr>
                        <a:t>coordination of a range of specialist job assistants. </a:t>
                      </a:r>
                      <a:endParaRPr lang="en-US" sz="1600" b="0" i="0" u="none" strike="noStrike" dirty="0" smtClean="0">
                        <a:solidFill>
                          <a:schemeClr val="tx1"/>
                        </a:solidFill>
                        <a:effectLst/>
                        <a:latin typeface="+mn-lt"/>
                      </a:endParaRPr>
                    </a:p>
                    <a:p>
                      <a:pPr marL="285750" indent="-285750" rtl="0" fontAlgn="t">
                        <a:spcBef>
                          <a:spcPts val="0"/>
                        </a:spcBef>
                        <a:spcAft>
                          <a:spcPts val="0"/>
                        </a:spcAft>
                        <a:buFont typeface="Arial" panose="020B0604020202020204" pitchFamily="34" charset="0"/>
                        <a:buChar char="•"/>
                      </a:pPr>
                      <a:r>
                        <a:rPr lang="en-US" sz="1600" b="0" i="0" u="none" strike="noStrike" dirty="0" smtClean="0">
                          <a:solidFill>
                            <a:schemeClr val="tx1"/>
                          </a:solidFill>
                          <a:effectLst/>
                          <a:latin typeface="+mn-lt"/>
                        </a:rPr>
                        <a:t>The </a:t>
                      </a:r>
                      <a:r>
                        <a:rPr lang="en-US" sz="1600" b="0" i="0" u="none" strike="noStrike" dirty="0">
                          <a:solidFill>
                            <a:schemeClr val="tx1"/>
                          </a:solidFill>
                          <a:effectLst/>
                          <a:latin typeface="+mn-lt"/>
                        </a:rPr>
                        <a:t>architecture </a:t>
                      </a:r>
                      <a:r>
                        <a:rPr lang="en-US" sz="1600" b="0" i="0" u="none" strike="noStrike" dirty="0" smtClean="0">
                          <a:solidFill>
                            <a:schemeClr val="tx1"/>
                          </a:solidFill>
                          <a:effectLst/>
                          <a:latin typeface="+mn-lt"/>
                        </a:rPr>
                        <a:t>used, is </a:t>
                      </a:r>
                      <a:r>
                        <a:rPr lang="en-US" sz="1600" b="0" i="0" u="none" strike="noStrike" dirty="0">
                          <a:solidFill>
                            <a:schemeClr val="tx1"/>
                          </a:solidFill>
                          <a:effectLst/>
                          <a:latin typeface="+mn-lt"/>
                        </a:rPr>
                        <a:t>a BDI architecture </a:t>
                      </a:r>
                      <a:r>
                        <a:rPr lang="en-US" sz="1600" b="0" i="0" u="none" strike="noStrike" dirty="0" smtClean="0">
                          <a:solidFill>
                            <a:schemeClr val="tx1"/>
                          </a:solidFill>
                          <a:effectLst/>
                          <a:latin typeface="+mn-lt"/>
                        </a:rPr>
                        <a:t>for </a:t>
                      </a:r>
                      <a:r>
                        <a:rPr lang="en-US" sz="1600" b="0" i="0" u="none" strike="noStrike" dirty="0">
                          <a:solidFill>
                            <a:schemeClr val="tx1"/>
                          </a:solidFill>
                          <a:effectLst/>
                          <a:latin typeface="+mn-lt"/>
                        </a:rPr>
                        <a:t>coordination and dialogue actions, and communication between </a:t>
                      </a:r>
                      <a:r>
                        <a:rPr lang="en-US" sz="1600" b="0" i="0" u="none" strike="noStrike" dirty="0" smtClean="0">
                          <a:solidFill>
                            <a:schemeClr val="tx1"/>
                          </a:solidFill>
                          <a:effectLst/>
                          <a:latin typeface="+mn-lt"/>
                        </a:rPr>
                        <a:t>agents. </a:t>
                      </a:r>
                    </a:p>
                    <a:p>
                      <a:pPr marL="285750" indent="-285750" rtl="0" fontAlgn="t">
                        <a:spcBef>
                          <a:spcPts val="0"/>
                        </a:spcBef>
                        <a:spcAft>
                          <a:spcPts val="0"/>
                        </a:spcAft>
                        <a:buFont typeface="Arial" panose="020B0604020202020204" pitchFamily="34" charset="0"/>
                        <a:buChar char="•"/>
                      </a:pPr>
                      <a:r>
                        <a:rPr lang="en-US" sz="1600" b="0" i="0" u="none" strike="noStrike" dirty="0" smtClean="0">
                          <a:solidFill>
                            <a:schemeClr val="tx1"/>
                          </a:solidFill>
                          <a:effectLst/>
                          <a:latin typeface="+mn-lt"/>
                        </a:rPr>
                        <a:t>The</a:t>
                      </a:r>
                      <a:r>
                        <a:rPr lang="en-US" sz="1600" b="0" i="0" u="none" strike="noStrike" baseline="0" dirty="0" smtClean="0">
                          <a:solidFill>
                            <a:schemeClr val="tx1"/>
                          </a:solidFill>
                          <a:effectLst/>
                          <a:latin typeface="+mn-lt"/>
                        </a:rPr>
                        <a:t> </a:t>
                      </a:r>
                      <a:r>
                        <a:rPr lang="en-US" sz="1600" b="0" i="0" u="none" strike="noStrike" dirty="0" smtClean="0">
                          <a:solidFill>
                            <a:schemeClr val="tx1"/>
                          </a:solidFill>
                          <a:effectLst/>
                          <a:latin typeface="+mn-lt"/>
                        </a:rPr>
                        <a:t>programming languages used to develop the program are Java</a:t>
                      </a:r>
                      <a:r>
                        <a:rPr lang="en-US" sz="1600" b="0" i="0" u="none" strike="noStrike" dirty="0">
                          <a:solidFill>
                            <a:schemeClr val="tx1"/>
                          </a:solidFill>
                          <a:effectLst/>
                          <a:latin typeface="+mn-lt"/>
                        </a:rPr>
                        <a:t>, Prolog, and C++ and it runs on the SUSE Linux Enterprise server 11 operating system using Apache's OOP architecture that allows distributed computing.</a:t>
                      </a:r>
                      <a:endParaRPr lang="en-US" sz="1600" dirty="0">
                        <a:solidFill>
                          <a:schemeClr val="tx1"/>
                        </a:solidFill>
                        <a:effectLst/>
                        <a:latin typeface="+mn-l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473" y="370987"/>
            <a:ext cx="798513"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558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EEBBE6-994F-4C34-A188-21C2E816CA25}"/>
              </a:ext>
            </a:extLst>
          </p:cNvPr>
          <p:cNvSpPr>
            <a:spLocks noGrp="1"/>
          </p:cNvSpPr>
          <p:nvPr>
            <p:ph type="title"/>
          </p:nvPr>
        </p:nvSpPr>
        <p:spPr>
          <a:xfrm>
            <a:off x="919119" y="136539"/>
            <a:ext cx="10353761" cy="1326321"/>
          </a:xfrm>
        </p:spPr>
        <p:txBody>
          <a:bodyPr/>
          <a:lstStyle/>
          <a:p>
            <a:r>
              <a:rPr lang="en-IN" dirty="0" smtClean="0">
                <a:solidFill>
                  <a:srgbClr val="FFFF00"/>
                </a:solidFill>
              </a:rPr>
              <a:t>Tools &amp; Technology</a:t>
            </a:r>
            <a:endParaRPr lang="en-IN" dirty="0">
              <a:solidFill>
                <a:srgbClr val="FFFF00"/>
              </a:solidFill>
            </a:endParaRPr>
          </a:p>
        </p:txBody>
      </p:sp>
      <p:sp>
        <p:nvSpPr>
          <p:cNvPr id="3" name="Content Placeholder 2">
            <a:extLst>
              <a:ext uri="{FF2B5EF4-FFF2-40B4-BE49-F238E27FC236}">
                <a16:creationId xmlns="" xmlns:a16="http://schemas.microsoft.com/office/drawing/2014/main" id="{10F5CF61-9FB9-4254-8B7B-25BC9F9B7D31}"/>
              </a:ext>
            </a:extLst>
          </p:cNvPr>
          <p:cNvSpPr>
            <a:spLocks noGrp="1"/>
          </p:cNvSpPr>
          <p:nvPr>
            <p:ph sz="quarter" idx="13"/>
          </p:nvPr>
        </p:nvSpPr>
        <p:spPr>
          <a:xfrm>
            <a:off x="1134528" y="1965948"/>
            <a:ext cx="10394707" cy="4614909"/>
          </a:xfrm>
        </p:spPr>
        <p:txBody>
          <a:bodyPr>
            <a:normAutofit/>
          </a:bodyPr>
          <a:lstStyle/>
          <a:p>
            <a:r>
              <a:rPr lang="en-IN" sz="2400" dirty="0" smtClean="0"/>
              <a:t>Visual Studio Code</a:t>
            </a:r>
          </a:p>
          <a:p>
            <a:r>
              <a:rPr lang="en-IN" sz="2400" dirty="0" smtClean="0"/>
              <a:t>AI and Computer Vision</a:t>
            </a:r>
          </a:p>
          <a:p>
            <a:r>
              <a:rPr lang="en-IN" sz="2400" dirty="0"/>
              <a:t>Python </a:t>
            </a:r>
            <a:r>
              <a:rPr lang="en-IN" sz="2400" dirty="0" smtClean="0"/>
              <a:t>OOP</a:t>
            </a:r>
          </a:p>
          <a:p>
            <a:r>
              <a:rPr lang="en-IN" sz="2400" dirty="0"/>
              <a:t>Objects and </a:t>
            </a:r>
            <a:r>
              <a:rPr lang="en-IN" sz="2400" dirty="0" smtClean="0"/>
              <a:t>Functions</a:t>
            </a:r>
          </a:p>
          <a:p>
            <a:r>
              <a:rPr lang="en-US" sz="2400" dirty="0" smtClean="0">
                <a:effectLst/>
              </a:rPr>
              <a:t>Modules like </a:t>
            </a:r>
            <a:r>
              <a:rPr lang="en-US" sz="2400" dirty="0" err="1" smtClean="0">
                <a:effectLst/>
              </a:rPr>
              <a:t>os</a:t>
            </a:r>
            <a:r>
              <a:rPr lang="en-US" sz="2400" dirty="0" smtClean="0">
                <a:effectLst/>
              </a:rPr>
              <a:t> , </a:t>
            </a:r>
            <a:r>
              <a:rPr lang="en-US" sz="2400" dirty="0" err="1" smtClean="0">
                <a:effectLst/>
              </a:rPr>
              <a:t>wikipedia</a:t>
            </a:r>
            <a:r>
              <a:rPr lang="en-US" sz="2400" dirty="0">
                <a:effectLst/>
              </a:rPr>
              <a:t>, </a:t>
            </a:r>
            <a:r>
              <a:rPr lang="en-US" sz="2400" dirty="0" smtClean="0">
                <a:effectLst/>
              </a:rPr>
              <a:t> pyttsx3,  </a:t>
            </a:r>
            <a:r>
              <a:rPr lang="en-US" sz="2400" dirty="0" err="1" smtClean="0">
                <a:effectLst/>
              </a:rPr>
              <a:t>speech_recognition</a:t>
            </a:r>
            <a:r>
              <a:rPr lang="en-US" sz="2400" dirty="0" smtClean="0">
                <a:effectLst/>
              </a:rPr>
              <a:t>, open cv, </a:t>
            </a:r>
            <a:r>
              <a:rPr lang="en-US" sz="2400" dirty="0" err="1" smtClean="0">
                <a:effectLst/>
              </a:rPr>
              <a:t>webbrowser</a:t>
            </a:r>
            <a:r>
              <a:rPr lang="en-US" sz="2400" dirty="0" smtClean="0">
                <a:effectLst/>
              </a:rPr>
              <a:t>, etc</a:t>
            </a:r>
            <a:r>
              <a:rPr lang="en-US" sz="2400" dirty="0">
                <a:effectLst/>
              </a:rPr>
              <a:t>..</a:t>
            </a:r>
            <a:endParaRPr lang="en-IN" sz="2400" dirty="0"/>
          </a:p>
        </p:txBody>
      </p:sp>
      <p:pic>
        <p:nvPicPr>
          <p:cNvPr id="6" name="Picture 5">
            <a:extLst>
              <a:ext uri="{FF2B5EF4-FFF2-40B4-BE49-F238E27FC236}">
                <a16:creationId xmlns="" xmlns:a16="http://schemas.microsoft.com/office/drawing/2014/main" id="{A601CF03-A80F-4B7A-86CF-89DA348E76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259" y="302947"/>
            <a:ext cx="762269" cy="762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16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1567" y="1557585"/>
            <a:ext cx="3743325" cy="2493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63948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810</TotalTime>
  <Words>1007</Words>
  <Application>Microsoft Office PowerPoint</Application>
  <PresentationFormat>Custom</PresentationFormat>
  <Paragraphs>112</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Damask</vt:lpstr>
      <vt:lpstr>AI Based Virtual Assistant</vt:lpstr>
      <vt:lpstr>Contents</vt:lpstr>
      <vt:lpstr>Problem Statement</vt:lpstr>
      <vt:lpstr>Objectives</vt:lpstr>
      <vt:lpstr>Introduction</vt:lpstr>
      <vt:lpstr>Literature Survey</vt:lpstr>
      <vt:lpstr>PowerPoint Presentation</vt:lpstr>
      <vt:lpstr>PowerPoint Presentation</vt:lpstr>
      <vt:lpstr>Tools &amp; Technology</vt:lpstr>
      <vt:lpstr>Action plan</vt:lpstr>
      <vt:lpstr>Methodology</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in java</dc:title>
  <dc:creator>Aniruddha Joshi</dc:creator>
  <cp:lastModifiedBy>Windows User</cp:lastModifiedBy>
  <cp:revision>63</cp:revision>
  <dcterms:created xsi:type="dcterms:W3CDTF">2021-10-05T05:11:17Z</dcterms:created>
  <dcterms:modified xsi:type="dcterms:W3CDTF">2022-01-21T12:43:29Z</dcterms:modified>
</cp:coreProperties>
</file>