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9"/>
  </p:notesMasterIdLst>
  <p:sldIdLst>
    <p:sldId id="256" r:id="rId2"/>
    <p:sldId id="258" r:id="rId3"/>
    <p:sldId id="294" r:id="rId4"/>
    <p:sldId id="290" r:id="rId5"/>
    <p:sldId id="259" r:id="rId6"/>
    <p:sldId id="295" r:id="rId7"/>
    <p:sldId id="296" r:id="rId8"/>
    <p:sldId id="284" r:id="rId9"/>
    <p:sldId id="301" r:id="rId10"/>
    <p:sldId id="297" r:id="rId11"/>
    <p:sldId id="286" r:id="rId12"/>
    <p:sldId id="288" r:id="rId13"/>
    <p:sldId id="287" r:id="rId14"/>
    <p:sldId id="292" r:id="rId15"/>
    <p:sldId id="291" r:id="rId16"/>
    <p:sldId id="299"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UDDHA JOSHI" initials="AJ" lastIdx="1" clrIdx="0">
    <p:extLst>
      <p:ext uri="{19B8F6BF-5375-455C-9EA6-DF929625EA0E}">
        <p15:presenceInfo xmlns:p15="http://schemas.microsoft.com/office/powerpoint/2012/main" userId="a25a35fc69acab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757EE3-828C-46B9-AF21-42E5AE939FBE}" v="4" dt="2021-10-11T05:01:09.076"/>
  </p1510:revLst>
</p1510:revInfo>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1459" autoAdjust="0"/>
  </p:normalViewPr>
  <p:slideViewPr>
    <p:cSldViewPr snapToGrid="0">
      <p:cViewPr varScale="1">
        <p:scale>
          <a:sx n="88" d="100"/>
          <a:sy n="88" d="100"/>
        </p:scale>
        <p:origin x="380"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7T17:10:26.80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35D9D-CCA9-42E4-B027-36D7DBC6F91A}" type="datetimeFigureOut">
              <a:rPr lang="en-US" smtClean="0"/>
              <a:t>6/30/2022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E23E20-E009-4A77-A39D-80E0182173AD}" type="slidenum">
              <a:rPr lang="en-US" smtClean="0"/>
              <a:t>‹#›</a:t>
            </a:fld>
            <a:endParaRPr lang="en-US"/>
          </a:p>
        </p:txBody>
      </p:sp>
    </p:spTree>
    <p:extLst>
      <p:ext uri="{BB962C8B-B14F-4D97-AF65-F5344CB8AC3E}">
        <p14:creationId xmlns:p14="http://schemas.microsoft.com/office/powerpoint/2010/main" val="1456011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a:t>
            </a:r>
            <a:r>
              <a:rPr lang="en-US" baseline="0" dirty="0"/>
              <a:t> and future scopes are in my mind to </a:t>
            </a:r>
            <a:r>
              <a:rPr lang="en-US" baseline="0"/>
              <a:t>work accordingly</a:t>
            </a:r>
            <a:endParaRPr lang="en-US"/>
          </a:p>
        </p:txBody>
      </p:sp>
      <p:sp>
        <p:nvSpPr>
          <p:cNvPr id="4" name="Slide Number Placeholder 3"/>
          <p:cNvSpPr>
            <a:spLocks noGrp="1"/>
          </p:cNvSpPr>
          <p:nvPr>
            <p:ph type="sldNum" sz="quarter" idx="10"/>
          </p:nvPr>
        </p:nvSpPr>
        <p:spPr/>
        <p:txBody>
          <a:bodyPr/>
          <a:lstStyle/>
          <a:p>
            <a:fld id="{24E23E20-E009-4A77-A39D-80E0182173AD}" type="slidenum">
              <a:rPr lang="en-US" smtClean="0"/>
              <a:t>15</a:t>
            </a:fld>
            <a:endParaRPr lang="en-US"/>
          </a:p>
        </p:txBody>
      </p:sp>
    </p:spTree>
    <p:extLst>
      <p:ext uri="{BB962C8B-B14F-4D97-AF65-F5344CB8AC3E}">
        <p14:creationId xmlns:p14="http://schemas.microsoft.com/office/powerpoint/2010/main" val="318950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34665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48373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08760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3219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075370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58CC48-1C90-455F-B246-8CF5232E05A8}"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509690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58CC48-1C90-455F-B246-8CF5232E05A8}"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812731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3410146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466737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52435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8CC48-1C90-455F-B246-8CF5232E05A8}"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30804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8CC48-1C90-455F-B246-8CF5232E05A8}"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3289082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8CC48-1C90-455F-B246-8CF5232E05A8}"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7326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8CC48-1C90-455F-B246-8CF5232E05A8}"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17914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58CC48-1C90-455F-B246-8CF5232E05A8}"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18005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8CC48-1C90-455F-B246-8CF5232E05A8}"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91852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38470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8CC48-1C90-455F-B246-8CF5232E05A8}"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655E8-9843-49AD-8406-E0E6B0530C63}" type="slidenum">
              <a:rPr lang="en-IN" smtClean="0"/>
              <a:t>‹#›</a:t>
            </a:fld>
            <a:endParaRPr lang="en-IN"/>
          </a:p>
        </p:txBody>
      </p:sp>
    </p:spTree>
    <p:extLst>
      <p:ext uri="{BB962C8B-B14F-4D97-AF65-F5344CB8AC3E}">
        <p14:creationId xmlns:p14="http://schemas.microsoft.com/office/powerpoint/2010/main" val="220490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58CC48-1C90-455F-B246-8CF5232E05A8}" type="datetimeFigureOut">
              <a:rPr lang="en-IN" smtClean="0"/>
              <a:t>30-06-2022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6655E8-9843-49AD-8406-E0E6B0530C63}" type="slidenum">
              <a:rPr lang="en-IN" smtClean="0"/>
              <a:t>‹#›</a:t>
            </a:fld>
            <a:endParaRPr lang="en-IN"/>
          </a:p>
        </p:txBody>
      </p:sp>
    </p:spTree>
    <p:extLst>
      <p:ext uri="{BB962C8B-B14F-4D97-AF65-F5344CB8AC3E}">
        <p14:creationId xmlns:p14="http://schemas.microsoft.com/office/powerpoint/2010/main" val="1518282749"/>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23994340_Mobile_Price_Class_prediction_using_Machine_Learning_Techniques" TargetMode="External"/><Relationship Id="rId2" Type="http://schemas.openxmlformats.org/officeDocument/2006/relationships/hyperlink" Target="https://www.tojqi.net/index.php/journal/article/view/8857/6305" TargetMode="Externa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hyperlink" Target="https://www.kaggle.com/learn/intermediate-machine-learning" TargetMode="External"/><Relationship Id="rId4" Type="http://schemas.openxmlformats.org/officeDocument/2006/relationships/hyperlink" Target="https://www.ijsdr.org/viewpaperforall.php?paper=IJSDR2004057"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D7F2-B116-4905-A778-A167B5863659}"/>
              </a:ext>
            </a:extLst>
          </p:cNvPr>
          <p:cNvSpPr>
            <a:spLocks noGrp="1"/>
          </p:cNvSpPr>
          <p:nvPr>
            <p:ph type="ctrTitle"/>
          </p:nvPr>
        </p:nvSpPr>
        <p:spPr>
          <a:xfrm>
            <a:off x="1506491" y="1958672"/>
            <a:ext cx="9524366" cy="2148871"/>
          </a:xfrm>
        </p:spPr>
        <p:txBody>
          <a:bodyPr>
            <a:normAutofit/>
          </a:bodyPr>
          <a:lstStyle/>
          <a:p>
            <a:r>
              <a:rPr lang="en-US" sz="4400" dirty="0">
                <a:latin typeface="Algerian" panose="04020705040A02060702" pitchFamily="82" charset="0"/>
              </a:rPr>
              <a:t>Mobile Price prediction System</a:t>
            </a:r>
            <a:endParaRPr lang="en-IN" sz="4400" dirty="0">
              <a:latin typeface="Algerian" panose="04020705040A02060702" pitchFamily="82" charset="0"/>
            </a:endParaRPr>
          </a:p>
        </p:txBody>
      </p:sp>
      <p:pic>
        <p:nvPicPr>
          <p:cNvPr id="4" name="Picture 3">
            <a:extLst>
              <a:ext uri="{FF2B5EF4-FFF2-40B4-BE49-F238E27FC236}">
                <a16:creationId xmlns:a16="http://schemas.microsoft.com/office/drawing/2014/main" id="{E42D38C6-33A6-492F-BE6D-EDE970156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549" y="211021"/>
            <a:ext cx="1393795" cy="139379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extBox 5">
            <a:extLst>
              <a:ext uri="{FF2B5EF4-FFF2-40B4-BE49-F238E27FC236}">
                <a16:creationId xmlns:a16="http://schemas.microsoft.com/office/drawing/2014/main" id="{942D30CC-DA65-40A9-B6D1-6F20CC8AF3D0}"/>
              </a:ext>
            </a:extLst>
          </p:cNvPr>
          <p:cNvSpPr txBox="1"/>
          <p:nvPr/>
        </p:nvSpPr>
        <p:spPr>
          <a:xfrm>
            <a:off x="2959962" y="346744"/>
            <a:ext cx="6094520" cy="1261884"/>
          </a:xfrm>
          <a:prstGeom prst="rect">
            <a:avLst/>
          </a:prstGeom>
          <a:noFill/>
        </p:spPr>
        <p:txBody>
          <a:bodyPr wrap="square">
            <a:spAutoFit/>
          </a:bodyPr>
          <a:lstStyle/>
          <a:p>
            <a:pPr algn="ctr"/>
            <a:r>
              <a:rPr lang="en-US" sz="2000" dirty="0">
                <a:latin typeface="Artifakt Element Black" panose="020B0A03050000020004" pitchFamily="34" charset="0"/>
                <a:ea typeface="Artifakt Element Black" panose="020B0A03050000020004" pitchFamily="34" charset="0"/>
              </a:rPr>
              <a:t>Vishwakarma Institute of Technology, Pune</a:t>
            </a:r>
          </a:p>
          <a:p>
            <a:pPr algn="ctr"/>
            <a:endParaRPr lang="en-US" sz="2000" dirty="0">
              <a:latin typeface="Artifakt Element Black" panose="020B0A03050000020004" pitchFamily="34" charset="0"/>
              <a:ea typeface="Artifakt Element Black" panose="020B0A03050000020004" pitchFamily="34" charset="0"/>
            </a:endParaRPr>
          </a:p>
          <a:p>
            <a:pPr algn="ctr"/>
            <a:r>
              <a:rPr lang="en-US" dirty="0">
                <a:latin typeface="Artifakt Element Black" panose="020B0A03050000020004" pitchFamily="34" charset="0"/>
                <a:ea typeface="Artifakt Element Black" panose="020B0A03050000020004" pitchFamily="34" charset="0"/>
              </a:rPr>
              <a:t>Department of SY Common B-Tech</a:t>
            </a:r>
          </a:p>
          <a:p>
            <a:pPr algn="ctr"/>
            <a:r>
              <a:rPr lang="en-US" dirty="0">
                <a:latin typeface="Artifakt Element Black" panose="020B0A03050000020004" pitchFamily="34" charset="0"/>
                <a:ea typeface="Artifakt Element Black" panose="020B0A03050000020004" pitchFamily="34" charset="0"/>
              </a:rPr>
              <a:t>AY 2021-22</a:t>
            </a:r>
          </a:p>
        </p:txBody>
      </p:sp>
      <p:sp>
        <p:nvSpPr>
          <p:cNvPr id="7" name="TextBox 6">
            <a:extLst>
              <a:ext uri="{FF2B5EF4-FFF2-40B4-BE49-F238E27FC236}">
                <a16:creationId xmlns:a16="http://schemas.microsoft.com/office/drawing/2014/main" id="{B0EB8B88-5F6C-44A0-982A-E4294F802AC8}"/>
              </a:ext>
            </a:extLst>
          </p:cNvPr>
          <p:cNvSpPr txBox="1"/>
          <p:nvPr/>
        </p:nvSpPr>
        <p:spPr>
          <a:xfrm>
            <a:off x="4813174" y="2759438"/>
            <a:ext cx="2388093" cy="369332"/>
          </a:xfrm>
          <a:prstGeom prst="rect">
            <a:avLst/>
          </a:prstGeom>
          <a:noFill/>
        </p:spPr>
        <p:txBody>
          <a:bodyPr wrap="square" rtlCol="0">
            <a:spAutoFit/>
          </a:bodyPr>
          <a:lstStyle/>
          <a:p>
            <a:r>
              <a:rPr lang="en-US" dirty="0">
                <a:solidFill>
                  <a:srgbClr val="FFFF00"/>
                </a:solidFill>
              </a:rPr>
              <a:t>Presentation topic:</a:t>
            </a:r>
            <a:endParaRPr lang="en-IN" dirty="0">
              <a:solidFill>
                <a:srgbClr val="FFFF00"/>
              </a:solidFill>
            </a:endParaRPr>
          </a:p>
        </p:txBody>
      </p:sp>
      <p:sp>
        <p:nvSpPr>
          <p:cNvPr id="10" name="TextBox 9">
            <a:extLst>
              <a:ext uri="{FF2B5EF4-FFF2-40B4-BE49-F238E27FC236}">
                <a16:creationId xmlns:a16="http://schemas.microsoft.com/office/drawing/2014/main" id="{6FF83F6A-4C14-4EB7-8F0E-2E5659CF0C78}"/>
              </a:ext>
            </a:extLst>
          </p:cNvPr>
          <p:cNvSpPr txBox="1"/>
          <p:nvPr/>
        </p:nvSpPr>
        <p:spPr>
          <a:xfrm>
            <a:off x="3535358" y="4574536"/>
            <a:ext cx="5983780" cy="1877437"/>
          </a:xfrm>
          <a:prstGeom prst="rect">
            <a:avLst/>
          </a:prstGeom>
          <a:noFill/>
        </p:spPr>
        <p:txBody>
          <a:bodyPr wrap="square" rtlCol="0">
            <a:spAutoFit/>
          </a:bodyPr>
          <a:lstStyle/>
          <a:p>
            <a:r>
              <a:rPr lang="en-US" sz="2400" dirty="0"/>
              <a:t>Name : </a:t>
            </a:r>
            <a:r>
              <a:rPr lang="en-US" sz="2400" dirty="0" err="1">
                <a:solidFill>
                  <a:srgbClr val="FFFF00"/>
                </a:solidFill>
              </a:rPr>
              <a:t>Aniruddha</a:t>
            </a:r>
            <a:r>
              <a:rPr lang="en-US" sz="2400" dirty="0">
                <a:solidFill>
                  <a:srgbClr val="FFFF00"/>
                </a:solidFill>
              </a:rPr>
              <a:t> Manohar Joshi</a:t>
            </a:r>
          </a:p>
          <a:p>
            <a:r>
              <a:rPr lang="en-US" sz="2400" dirty="0"/>
              <a:t>Roll No:  </a:t>
            </a:r>
            <a:r>
              <a:rPr lang="en-US" sz="2400" dirty="0">
                <a:solidFill>
                  <a:srgbClr val="FFFF00"/>
                </a:solidFill>
              </a:rPr>
              <a:t>51</a:t>
            </a:r>
          </a:p>
          <a:p>
            <a:r>
              <a:rPr lang="en-US" sz="2400" dirty="0"/>
              <a:t>PRN : </a:t>
            </a:r>
            <a:r>
              <a:rPr lang="en-US" sz="2400" dirty="0">
                <a:solidFill>
                  <a:srgbClr val="FFFF00"/>
                </a:solidFill>
              </a:rPr>
              <a:t>12011234</a:t>
            </a:r>
          </a:p>
          <a:p>
            <a:r>
              <a:rPr lang="en-US" sz="2400" dirty="0"/>
              <a:t>Subject: </a:t>
            </a:r>
            <a:r>
              <a:rPr lang="en-US" sz="2400" dirty="0">
                <a:solidFill>
                  <a:srgbClr val="FFFF00"/>
                </a:solidFill>
              </a:rPr>
              <a:t> SDP</a:t>
            </a:r>
          </a:p>
          <a:p>
            <a:r>
              <a:rPr lang="en-US" sz="2000" dirty="0"/>
              <a:t>Guide: </a:t>
            </a:r>
            <a:r>
              <a:rPr lang="en-US" sz="2000" dirty="0">
                <a:solidFill>
                  <a:srgbClr val="FFFF00"/>
                </a:solidFill>
              </a:rPr>
              <a:t>Prof.  Amruta </a:t>
            </a:r>
            <a:r>
              <a:rPr lang="en-US" sz="2000" dirty="0" err="1">
                <a:solidFill>
                  <a:srgbClr val="FFFF00"/>
                </a:solidFill>
              </a:rPr>
              <a:t>Mankawade</a:t>
            </a:r>
            <a:endParaRPr lang="en-US" sz="2000" dirty="0">
              <a:solidFill>
                <a:srgbClr val="FFFF00"/>
              </a:solidFill>
            </a:endParaRPr>
          </a:p>
        </p:txBody>
      </p:sp>
      <p:pic>
        <p:nvPicPr>
          <p:cNvPr id="2052" name="Picture 4" descr="Artificial intelligence and Machine Learning (AI/ML) - Silicon Labs">
            <a:extLst>
              <a:ext uri="{FF2B5EF4-FFF2-40B4-BE49-F238E27FC236}">
                <a16:creationId xmlns:a16="http://schemas.microsoft.com/office/drawing/2014/main" id="{C43411A5-8400-44BA-8145-5A9901D5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2856" y="4397780"/>
            <a:ext cx="2619829" cy="2230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0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0CC6784-5C36-4CC8-8239-97EB0DC04CA9}"/>
              </a:ext>
            </a:extLst>
          </p:cNvPr>
          <p:cNvGraphicFramePr>
            <a:graphicFrameLocks noGrp="1"/>
          </p:cNvGraphicFramePr>
          <p:nvPr>
            <p:extLst>
              <p:ext uri="{D42A27DB-BD31-4B8C-83A1-F6EECF244321}">
                <p14:modId xmlns:p14="http://schemas.microsoft.com/office/powerpoint/2010/main" val="3570303056"/>
              </p:ext>
            </p:extLst>
          </p:nvPr>
        </p:nvGraphicFramePr>
        <p:xfrm>
          <a:off x="333829" y="1304472"/>
          <a:ext cx="11616540" cy="2403928"/>
        </p:xfrm>
        <a:graphic>
          <a:graphicData uri="http://schemas.openxmlformats.org/drawingml/2006/table">
            <a:tbl>
              <a:tblPr/>
              <a:tblGrid>
                <a:gridCol w="467105">
                  <a:extLst>
                    <a:ext uri="{9D8B030D-6E8A-4147-A177-3AD203B41FA5}">
                      <a16:colId xmlns:a16="http://schemas.microsoft.com/office/drawing/2014/main" val="1642449410"/>
                    </a:ext>
                  </a:extLst>
                </a:gridCol>
                <a:gridCol w="2061274">
                  <a:extLst>
                    <a:ext uri="{9D8B030D-6E8A-4147-A177-3AD203B41FA5}">
                      <a16:colId xmlns:a16="http://schemas.microsoft.com/office/drawing/2014/main" val="2722057910"/>
                    </a:ext>
                  </a:extLst>
                </a:gridCol>
                <a:gridCol w="1831938">
                  <a:extLst>
                    <a:ext uri="{9D8B030D-6E8A-4147-A177-3AD203B41FA5}">
                      <a16:colId xmlns:a16="http://schemas.microsoft.com/office/drawing/2014/main" val="2152006282"/>
                    </a:ext>
                  </a:extLst>
                </a:gridCol>
                <a:gridCol w="1559419">
                  <a:extLst>
                    <a:ext uri="{9D8B030D-6E8A-4147-A177-3AD203B41FA5}">
                      <a16:colId xmlns:a16="http://schemas.microsoft.com/office/drawing/2014/main" val="900615635"/>
                    </a:ext>
                  </a:extLst>
                </a:gridCol>
                <a:gridCol w="5696804">
                  <a:extLst>
                    <a:ext uri="{9D8B030D-6E8A-4147-A177-3AD203B41FA5}">
                      <a16:colId xmlns:a16="http://schemas.microsoft.com/office/drawing/2014/main" val="3587515867"/>
                    </a:ext>
                  </a:extLst>
                </a:gridCol>
              </a:tblGrid>
              <a:tr h="2403928">
                <a:tc>
                  <a:txBody>
                    <a:bodyPr/>
                    <a:lstStyle/>
                    <a:p>
                      <a:pPr rtl="0" fontAlgn="t">
                        <a:spcBef>
                          <a:spcPts val="0"/>
                        </a:spcBef>
                        <a:spcAft>
                          <a:spcPts val="0"/>
                        </a:spcAft>
                      </a:pPr>
                      <a:r>
                        <a:rPr lang="en-US" sz="2000" b="0" i="0" u="none" strike="noStrike" dirty="0">
                          <a:solidFill>
                            <a:schemeClr val="tx1"/>
                          </a:solidFill>
                          <a:effectLst/>
                          <a:latin typeface="+mn-lt"/>
                        </a:rPr>
                        <a:t>4</a:t>
                      </a:r>
                      <a:endParaRPr lang="en-US" sz="20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dirty="0"/>
                        <a:t>Developing Artificial Neural Network for Predicting Mobile Phone Price Range </a:t>
                      </a:r>
                      <a:r>
                        <a:rPr lang="en-US" sz="1800" b="0" i="0" kern="1200" dirty="0">
                          <a:solidFill>
                            <a:schemeClr val="tx1"/>
                          </a:solidFill>
                          <a:effectLst/>
                          <a:latin typeface="+mn-lt"/>
                          <a:ea typeface="+mn-ea"/>
                          <a:cs typeface="+mn-cs"/>
                        </a:rPr>
                        <a:t>(2019)</a:t>
                      </a:r>
                      <a:br>
                        <a:rPr lang="en-US" sz="1600" dirty="0">
                          <a:effectLst/>
                          <a:latin typeface="+mn-lt"/>
                        </a:rPr>
                      </a:br>
                      <a:endParaRPr lang="en-US" sz="1600" dirty="0">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Ibrahim M. Nasser, Mohammed Al-</a:t>
                      </a:r>
                      <a:r>
                        <a:rPr lang="en-IN" dirty="0" err="1"/>
                        <a:t>Shawwa</a:t>
                      </a:r>
                      <a:r>
                        <a:rPr lang="en-IN" dirty="0"/>
                        <a:t>, </a:t>
                      </a:r>
                      <a:r>
                        <a:rPr lang="en-IN" dirty="0" err="1"/>
                        <a:t>Samy</a:t>
                      </a:r>
                      <a:r>
                        <a:rPr lang="en-IN" dirty="0"/>
                        <a:t> S. Abu-Naser</a:t>
                      </a:r>
                      <a:endParaRPr lang="en-IN" sz="1800" b="0" i="0" u="none" kern="1200" dirty="0">
                        <a:solidFill>
                          <a:schemeClr val="tx1"/>
                        </a:solidFill>
                        <a:effectLst/>
                        <a:latin typeface="+mn-lt"/>
                        <a:ea typeface="+mn-ea"/>
                        <a:cs typeface="+mn-cs"/>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600" dirty="0"/>
                        <a:t>Artificial </a:t>
                      </a:r>
                      <a:r>
                        <a:rPr lang="en-US" sz="1600" dirty="0" err="1"/>
                        <a:t>Nural</a:t>
                      </a:r>
                      <a:r>
                        <a:rPr lang="en-US" sz="1600" dirty="0"/>
                        <a:t> Network</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rtl="0" fontAlgn="t">
                        <a:spcBef>
                          <a:spcPts val="0"/>
                        </a:spcBef>
                        <a:spcAft>
                          <a:spcPts val="0"/>
                        </a:spcAft>
                        <a:buFont typeface="Arial" panose="020B0604020202020204" pitchFamily="34" charset="0"/>
                        <a:buChar char="•"/>
                      </a:pPr>
                      <a:r>
                        <a:rPr lang="en-US" sz="1600" dirty="0"/>
                        <a:t>An artificial Neural Network model for predicating mobile phone price range was proposed. </a:t>
                      </a:r>
                    </a:p>
                    <a:p>
                      <a:pPr marL="285750" indent="-285750" rtl="0" fontAlgn="t">
                        <a:spcBef>
                          <a:spcPts val="0"/>
                        </a:spcBef>
                        <a:spcAft>
                          <a:spcPts val="0"/>
                        </a:spcAft>
                        <a:buFont typeface="Arial" panose="020B0604020202020204" pitchFamily="34" charset="0"/>
                        <a:buChar char="•"/>
                      </a:pPr>
                      <a:r>
                        <a:rPr lang="en-US" sz="1600" dirty="0"/>
                        <a:t>The model used feed forward backpropagation algorithm for training. The factors for the model were obtained from data set represents mobile phones specifications. The model was tested and the total result was 96.31% accuracy. </a:t>
                      </a:r>
                    </a:p>
                    <a:p>
                      <a:pPr marL="285750" indent="-285750" rtl="0" fontAlgn="t">
                        <a:spcBef>
                          <a:spcPts val="0"/>
                        </a:spcBef>
                        <a:spcAft>
                          <a:spcPts val="0"/>
                        </a:spcAft>
                        <a:buFont typeface="Arial" panose="020B0604020202020204" pitchFamily="34" charset="0"/>
                        <a:buChar char="•"/>
                      </a:pPr>
                      <a:r>
                        <a:rPr lang="en-US" sz="1600" dirty="0"/>
                        <a:t>This study showed the ability of the artificial neural network to predict mobile phone price range.</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3427084"/>
                  </a:ext>
                </a:extLst>
              </a:tr>
            </a:tbl>
          </a:graphicData>
        </a:graphic>
      </p:graphicFrame>
      <p:graphicFrame>
        <p:nvGraphicFramePr>
          <p:cNvPr id="4" name="Table 3">
            <a:extLst>
              <a:ext uri="{FF2B5EF4-FFF2-40B4-BE49-F238E27FC236}">
                <a16:creationId xmlns:a16="http://schemas.microsoft.com/office/drawing/2014/main" id="{841E6B30-C2A9-4DF3-A6F6-C5BCB43BF197}"/>
              </a:ext>
            </a:extLst>
          </p:cNvPr>
          <p:cNvGraphicFramePr>
            <a:graphicFrameLocks noGrp="1"/>
          </p:cNvGraphicFramePr>
          <p:nvPr>
            <p:extLst>
              <p:ext uri="{D42A27DB-BD31-4B8C-83A1-F6EECF244321}">
                <p14:modId xmlns:p14="http://schemas.microsoft.com/office/powerpoint/2010/main" val="1150151216"/>
              </p:ext>
            </p:extLst>
          </p:nvPr>
        </p:nvGraphicFramePr>
        <p:xfrm>
          <a:off x="333829" y="296204"/>
          <a:ext cx="11616540" cy="1008268"/>
        </p:xfrm>
        <a:graphic>
          <a:graphicData uri="http://schemas.openxmlformats.org/drawingml/2006/table">
            <a:tbl>
              <a:tblPr/>
              <a:tblGrid>
                <a:gridCol w="467105">
                  <a:extLst>
                    <a:ext uri="{9D8B030D-6E8A-4147-A177-3AD203B41FA5}">
                      <a16:colId xmlns:a16="http://schemas.microsoft.com/office/drawing/2014/main" val="1085002102"/>
                    </a:ext>
                  </a:extLst>
                </a:gridCol>
                <a:gridCol w="2061274">
                  <a:extLst>
                    <a:ext uri="{9D8B030D-6E8A-4147-A177-3AD203B41FA5}">
                      <a16:colId xmlns:a16="http://schemas.microsoft.com/office/drawing/2014/main" val="308197798"/>
                    </a:ext>
                  </a:extLst>
                </a:gridCol>
                <a:gridCol w="1831938">
                  <a:extLst>
                    <a:ext uri="{9D8B030D-6E8A-4147-A177-3AD203B41FA5}">
                      <a16:colId xmlns:a16="http://schemas.microsoft.com/office/drawing/2014/main" val="1141436874"/>
                    </a:ext>
                  </a:extLst>
                </a:gridCol>
                <a:gridCol w="1559419">
                  <a:extLst>
                    <a:ext uri="{9D8B030D-6E8A-4147-A177-3AD203B41FA5}">
                      <a16:colId xmlns:a16="http://schemas.microsoft.com/office/drawing/2014/main" val="123966852"/>
                    </a:ext>
                  </a:extLst>
                </a:gridCol>
                <a:gridCol w="5696804">
                  <a:extLst>
                    <a:ext uri="{9D8B030D-6E8A-4147-A177-3AD203B41FA5}">
                      <a16:colId xmlns:a16="http://schemas.microsoft.com/office/drawing/2014/main" val="2763063768"/>
                    </a:ext>
                  </a:extLst>
                </a:gridCol>
              </a:tblGrid>
              <a:tr h="871741">
                <a:tc>
                  <a:txBody>
                    <a:bodyPr/>
                    <a:lstStyle/>
                    <a:p>
                      <a:pPr algn="ctr" rtl="0" fontAlgn="t">
                        <a:spcBef>
                          <a:spcPts val="0"/>
                        </a:spcBef>
                        <a:spcAft>
                          <a:spcPts val="0"/>
                        </a:spcAft>
                      </a:pPr>
                      <a:r>
                        <a:rPr lang="en-US" sz="1400" b="1" i="0" u="none" strike="noStrike" dirty="0">
                          <a:solidFill>
                            <a:schemeClr val="accent3">
                              <a:lumMod val="60000"/>
                              <a:lumOff val="40000"/>
                            </a:schemeClr>
                          </a:solidFill>
                          <a:effectLst/>
                          <a:latin typeface="Arial"/>
                        </a:rPr>
                        <a:t>Sr. No.</a:t>
                      </a:r>
                      <a:endParaRPr lang="en-US" sz="14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Name of the paper</a:t>
                      </a:r>
                      <a:endParaRPr lang="en-US" sz="2000" b="1" dirty="0">
                        <a:solidFill>
                          <a:schemeClr val="accent3">
                            <a:lumMod val="60000"/>
                            <a:lumOff val="40000"/>
                          </a:schemeClr>
                        </a:solidFill>
                        <a:effectLst/>
                      </a:endParaRPr>
                    </a:p>
                    <a:p>
                      <a:pPr fontAlgn="t"/>
                      <a:br>
                        <a:rPr lang="en-US" sz="1000" b="1" dirty="0">
                          <a:solidFill>
                            <a:schemeClr val="accent3">
                              <a:lumMod val="60000"/>
                              <a:lumOff val="40000"/>
                            </a:schemeClr>
                          </a:solidFill>
                          <a:effectLst/>
                        </a:rPr>
                      </a:br>
                      <a:endParaRPr lang="en-US" sz="1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Authors</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Learning techniques</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Summary</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2883280"/>
                  </a:ext>
                </a:extLst>
              </a:tr>
            </a:tbl>
          </a:graphicData>
        </a:graphic>
      </p:graphicFrame>
      <p:graphicFrame>
        <p:nvGraphicFramePr>
          <p:cNvPr id="5" name="Table 4">
            <a:extLst>
              <a:ext uri="{FF2B5EF4-FFF2-40B4-BE49-F238E27FC236}">
                <a16:creationId xmlns:a16="http://schemas.microsoft.com/office/drawing/2014/main" id="{91E394CA-F6D3-4AA0-ACFC-0E711C9C8B4F}"/>
              </a:ext>
            </a:extLst>
          </p:cNvPr>
          <p:cNvGraphicFramePr>
            <a:graphicFrameLocks noGrp="1"/>
          </p:cNvGraphicFramePr>
          <p:nvPr>
            <p:extLst>
              <p:ext uri="{D42A27DB-BD31-4B8C-83A1-F6EECF244321}">
                <p14:modId xmlns:p14="http://schemas.microsoft.com/office/powerpoint/2010/main" val="3257638522"/>
              </p:ext>
            </p:extLst>
          </p:nvPr>
        </p:nvGraphicFramePr>
        <p:xfrm>
          <a:off x="333828" y="3708400"/>
          <a:ext cx="11616540" cy="2313103"/>
        </p:xfrm>
        <a:graphic>
          <a:graphicData uri="http://schemas.openxmlformats.org/drawingml/2006/table">
            <a:tbl>
              <a:tblPr/>
              <a:tblGrid>
                <a:gridCol w="449943">
                  <a:extLst>
                    <a:ext uri="{9D8B030D-6E8A-4147-A177-3AD203B41FA5}">
                      <a16:colId xmlns:a16="http://schemas.microsoft.com/office/drawing/2014/main" val="1252661308"/>
                    </a:ext>
                  </a:extLst>
                </a:gridCol>
                <a:gridCol w="2082800">
                  <a:extLst>
                    <a:ext uri="{9D8B030D-6E8A-4147-A177-3AD203B41FA5}">
                      <a16:colId xmlns:a16="http://schemas.microsoft.com/office/drawing/2014/main" val="3388129574"/>
                    </a:ext>
                  </a:extLst>
                </a:gridCol>
                <a:gridCol w="1821543">
                  <a:extLst>
                    <a:ext uri="{9D8B030D-6E8A-4147-A177-3AD203B41FA5}">
                      <a16:colId xmlns:a16="http://schemas.microsoft.com/office/drawing/2014/main" val="3743640860"/>
                    </a:ext>
                  </a:extLst>
                </a:gridCol>
                <a:gridCol w="1567543">
                  <a:extLst>
                    <a:ext uri="{9D8B030D-6E8A-4147-A177-3AD203B41FA5}">
                      <a16:colId xmlns:a16="http://schemas.microsoft.com/office/drawing/2014/main" val="2009906019"/>
                    </a:ext>
                  </a:extLst>
                </a:gridCol>
                <a:gridCol w="5694711">
                  <a:extLst>
                    <a:ext uri="{9D8B030D-6E8A-4147-A177-3AD203B41FA5}">
                      <a16:colId xmlns:a16="http://schemas.microsoft.com/office/drawing/2014/main" val="1612877046"/>
                    </a:ext>
                  </a:extLst>
                </a:gridCol>
              </a:tblGrid>
              <a:tr h="2313103">
                <a:tc>
                  <a:txBody>
                    <a:bodyPr/>
                    <a:lstStyle/>
                    <a:p>
                      <a:pPr fontAlgn="t"/>
                      <a:br>
                        <a:rPr lang="en-US" sz="1600" dirty="0">
                          <a:solidFill>
                            <a:schemeClr val="tx1"/>
                          </a:solidFill>
                          <a:effectLst/>
                        </a:rPr>
                      </a:br>
                      <a:r>
                        <a:rPr lang="en-US" sz="1600" dirty="0">
                          <a:solidFill>
                            <a:schemeClr val="tx1"/>
                          </a:solidFill>
                          <a:effectLst/>
                        </a:rPr>
                        <a:t>5</a:t>
                      </a: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dirty="0"/>
                        <a:t>Mobile Price Class prediction using Machine Learning Techniques(2018)</a:t>
                      </a:r>
                      <a:br>
                        <a:rPr lang="en-US" sz="1600" dirty="0">
                          <a:effectLst/>
                          <a:latin typeface="+mn-lt"/>
                        </a:rPr>
                      </a:br>
                      <a:endParaRPr lang="en-US" sz="1600" dirty="0">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dirty="0"/>
                        <a:t>Muhammad Asim, Zafar Khan</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dirty="0"/>
                        <a:t>Machine Learning,  Decision Tree, Naïve Bayes</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rtl="0" fontAlgn="t">
                        <a:spcBef>
                          <a:spcPts val="0"/>
                        </a:spcBef>
                        <a:spcAft>
                          <a:spcPts val="0"/>
                        </a:spcAft>
                        <a:buFont typeface="Arial" panose="020B0604020202020204" pitchFamily="34" charset="0"/>
                        <a:buChar char="•"/>
                      </a:pPr>
                      <a:r>
                        <a:rPr lang="en-US" sz="1600" b="0" i="0" u="none" strike="noStrike" dirty="0">
                          <a:solidFill>
                            <a:schemeClr val="tx1"/>
                          </a:solidFill>
                          <a:effectLst/>
                          <a:latin typeface="+mn-lt"/>
                        </a:rPr>
                        <a:t>Experiment is carried out by WEKA. Similar to the previous one.</a:t>
                      </a:r>
                    </a:p>
                    <a:p>
                      <a:pPr marL="285750" indent="-285750" rtl="0" fontAlgn="t">
                        <a:spcBef>
                          <a:spcPts val="0"/>
                        </a:spcBef>
                        <a:spcAft>
                          <a:spcPts val="0"/>
                        </a:spcAft>
                        <a:buFont typeface="Arial" panose="020B0604020202020204" pitchFamily="34" charset="0"/>
                        <a:buChar char="•"/>
                      </a:pPr>
                      <a:r>
                        <a:rPr lang="en-US" sz="1600" dirty="0"/>
                        <a:t>This work can be concluded with the comparable results of both Feature selection algorithms and classifier except the combination of </a:t>
                      </a:r>
                      <a:r>
                        <a:rPr lang="en-US" sz="1600" dirty="0" err="1"/>
                        <a:t>Wrapperattribut</a:t>
                      </a:r>
                      <a:r>
                        <a:rPr lang="en-US" sz="1600" dirty="0"/>
                        <a:t> Eval and </a:t>
                      </a:r>
                      <a:r>
                        <a:rPr lang="en-US" sz="1600" dirty="0" err="1"/>
                        <a:t>Descision</a:t>
                      </a:r>
                      <a:r>
                        <a:rPr lang="en-US" sz="1600" dirty="0"/>
                        <a:t> Tree classifier. </a:t>
                      </a:r>
                    </a:p>
                    <a:p>
                      <a:pPr marL="285750" indent="-285750" rtl="0" fontAlgn="t">
                        <a:spcBef>
                          <a:spcPts val="0"/>
                        </a:spcBef>
                        <a:spcAft>
                          <a:spcPts val="0"/>
                        </a:spcAft>
                        <a:buFont typeface="Arial" panose="020B0604020202020204" pitchFamily="34" charset="0"/>
                        <a:buChar char="•"/>
                      </a:pPr>
                      <a:r>
                        <a:rPr lang="en-US" sz="1600" dirty="0"/>
                        <a:t>This combination has achieved maximum accuracy and selected minimum but most appropriate features.</a:t>
                      </a:r>
                      <a:endParaRPr lang="en-US" sz="16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158911"/>
                  </a:ext>
                </a:extLst>
              </a:tr>
            </a:tbl>
          </a:graphicData>
        </a:graphic>
      </p:graphicFrame>
    </p:spTree>
    <p:extLst>
      <p:ext uri="{BB962C8B-B14F-4D97-AF65-F5344CB8AC3E}">
        <p14:creationId xmlns:p14="http://schemas.microsoft.com/office/powerpoint/2010/main" val="283334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IN" dirty="0">
                <a:solidFill>
                  <a:srgbClr val="FFFF00"/>
                </a:solidFill>
              </a:rPr>
              <a:t>Tools &amp; Technology</a:t>
            </a:r>
          </a:p>
        </p:txBody>
      </p:sp>
      <p:sp>
        <p:nvSpPr>
          <p:cNvPr id="3" name="Content Placeholder 2">
            <a:extLst>
              <a:ext uri="{FF2B5EF4-FFF2-40B4-BE49-F238E27FC236}">
                <a16:creationId xmlns:a16="http://schemas.microsoft.com/office/drawing/2014/main" id="{10F5CF61-9FB9-4254-8B7B-25BC9F9B7D31}"/>
              </a:ext>
            </a:extLst>
          </p:cNvPr>
          <p:cNvSpPr>
            <a:spLocks noGrp="1"/>
          </p:cNvSpPr>
          <p:nvPr>
            <p:ph sz="quarter" idx="13"/>
          </p:nvPr>
        </p:nvSpPr>
        <p:spPr>
          <a:xfrm>
            <a:off x="1134528" y="1965948"/>
            <a:ext cx="10394707" cy="4614909"/>
          </a:xfrm>
        </p:spPr>
        <p:txBody>
          <a:bodyPr>
            <a:normAutofit/>
          </a:bodyPr>
          <a:lstStyle/>
          <a:p>
            <a:r>
              <a:rPr lang="en-IN" sz="2400" dirty="0" err="1"/>
              <a:t>Jupyter</a:t>
            </a:r>
            <a:r>
              <a:rPr lang="en-IN" sz="2400" dirty="0"/>
              <a:t> Notebook</a:t>
            </a:r>
          </a:p>
          <a:p>
            <a:r>
              <a:rPr lang="en-IN" sz="2400" dirty="0"/>
              <a:t>Python</a:t>
            </a:r>
          </a:p>
          <a:p>
            <a:r>
              <a:rPr lang="en-IN" sz="2400" dirty="0"/>
              <a:t>Data Science (EDA)</a:t>
            </a:r>
          </a:p>
          <a:p>
            <a:r>
              <a:rPr lang="en-IN" sz="2400" dirty="0"/>
              <a:t>Machine Learning</a:t>
            </a:r>
          </a:p>
          <a:p>
            <a:r>
              <a:rPr lang="en-IN" sz="2400" dirty="0" err="1"/>
              <a:t>Sklearn</a:t>
            </a:r>
            <a:r>
              <a:rPr lang="en-IN" sz="2400" dirty="0"/>
              <a:t> Library</a:t>
            </a:r>
          </a:p>
          <a:p>
            <a:r>
              <a:rPr lang="en-IN" sz="2400" dirty="0"/>
              <a:t>Flask</a:t>
            </a:r>
          </a:p>
          <a:p>
            <a:r>
              <a:rPr lang="en-IN" sz="2400" dirty="0"/>
              <a:t>HTML/CSS</a:t>
            </a:r>
          </a:p>
        </p:txBody>
      </p:sp>
      <p:pic>
        <p:nvPicPr>
          <p:cNvPr id="6" name="Picture 5">
            <a:extLst>
              <a:ext uri="{FF2B5EF4-FFF2-40B4-BE49-F238E27FC236}">
                <a16:creationId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767" y="2413928"/>
            <a:ext cx="3743325" cy="249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39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BBE6-994F-4C34-A188-21C2E816CA25}"/>
              </a:ext>
            </a:extLst>
          </p:cNvPr>
          <p:cNvSpPr>
            <a:spLocks noGrp="1"/>
          </p:cNvSpPr>
          <p:nvPr>
            <p:ph type="title" idx="4294967295"/>
          </p:nvPr>
        </p:nvSpPr>
        <p:spPr>
          <a:xfrm>
            <a:off x="1260524" y="182200"/>
            <a:ext cx="9964615" cy="1159141"/>
          </a:xfrm>
        </p:spPr>
        <p:txBody>
          <a:bodyPr>
            <a:normAutofit/>
          </a:bodyPr>
          <a:lstStyle/>
          <a:p>
            <a:r>
              <a:rPr lang="en-IN" sz="2800" dirty="0">
                <a:solidFill>
                  <a:srgbClr val="FFFF00"/>
                </a:solidFill>
              </a:rPr>
              <a:t>Action plan</a:t>
            </a:r>
          </a:p>
        </p:txBody>
      </p:sp>
      <p:pic>
        <p:nvPicPr>
          <p:cNvPr id="6" name="Picture 5">
            <a:extLst>
              <a:ext uri="{FF2B5EF4-FFF2-40B4-BE49-F238E27FC236}">
                <a16:creationId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AutoShape 4" descr="BRAIN – THE A.I. (PERSONAL VOICE ASSISTA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134528" y="1132673"/>
            <a:ext cx="251992" cy="369332"/>
          </a:xfrm>
          <a:prstGeom prst="rect">
            <a:avLst/>
          </a:prstGeom>
          <a:noFill/>
        </p:spPr>
        <p:txBody>
          <a:bodyPr wrap="none" rtlCol="0">
            <a:spAutoFit/>
          </a:bodyPr>
          <a:lstStyle/>
          <a:p>
            <a:r>
              <a:rPr lang="en-US" dirty="0"/>
              <a:t>.</a:t>
            </a:r>
          </a:p>
        </p:txBody>
      </p:sp>
      <p:sp>
        <p:nvSpPr>
          <p:cNvPr id="3" name="TextBox 2">
            <a:extLst>
              <a:ext uri="{FF2B5EF4-FFF2-40B4-BE49-F238E27FC236}">
                <a16:creationId xmlns:a16="http://schemas.microsoft.com/office/drawing/2014/main" id="{DA13673A-AB57-4673-951D-1453AC0AB753}"/>
              </a:ext>
            </a:extLst>
          </p:cNvPr>
          <p:cNvSpPr txBox="1"/>
          <p:nvPr/>
        </p:nvSpPr>
        <p:spPr>
          <a:xfrm>
            <a:off x="460375" y="1253307"/>
            <a:ext cx="2515054" cy="400110"/>
          </a:xfrm>
          <a:prstGeom prst="rect">
            <a:avLst/>
          </a:prstGeom>
          <a:noFill/>
        </p:spPr>
        <p:txBody>
          <a:bodyPr wrap="square" rtlCol="0">
            <a:spAutoFit/>
          </a:bodyPr>
          <a:lstStyle/>
          <a:p>
            <a:r>
              <a:rPr lang="en-US" sz="2000" dirty="0"/>
              <a:t>Proposed Diagram: </a:t>
            </a:r>
            <a:endParaRPr lang="en-IN" sz="2000" dirty="0"/>
          </a:p>
        </p:txBody>
      </p:sp>
      <p:pic>
        <p:nvPicPr>
          <p:cNvPr id="12" name="Picture 11">
            <a:extLst>
              <a:ext uri="{FF2B5EF4-FFF2-40B4-BE49-F238E27FC236}">
                <a16:creationId xmlns:a16="http://schemas.microsoft.com/office/drawing/2014/main" id="{0B2DC4D8-2902-425B-B40F-AE5E2751121C}"/>
              </a:ext>
            </a:extLst>
          </p:cNvPr>
          <p:cNvPicPr>
            <a:picLocks noChangeAspect="1"/>
          </p:cNvPicPr>
          <p:nvPr/>
        </p:nvPicPr>
        <p:blipFill>
          <a:blip r:embed="rId3"/>
          <a:stretch>
            <a:fillRect/>
          </a:stretch>
        </p:blipFill>
        <p:spPr>
          <a:xfrm>
            <a:off x="3548154" y="1567319"/>
            <a:ext cx="5226319" cy="4915153"/>
          </a:xfrm>
          <a:prstGeom prst="rect">
            <a:avLst/>
          </a:prstGeom>
        </p:spPr>
      </p:pic>
    </p:spTree>
    <p:extLst>
      <p:ext uri="{BB962C8B-B14F-4D97-AF65-F5344CB8AC3E}">
        <p14:creationId xmlns:p14="http://schemas.microsoft.com/office/powerpoint/2010/main" val="24059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IN" dirty="0">
                <a:solidFill>
                  <a:srgbClr val="FFFF00"/>
                </a:solidFill>
              </a:rPr>
              <a:t>Methodology</a:t>
            </a:r>
          </a:p>
        </p:txBody>
      </p:sp>
      <p:sp>
        <p:nvSpPr>
          <p:cNvPr id="3" name="Content Placeholder 2">
            <a:extLst>
              <a:ext uri="{FF2B5EF4-FFF2-40B4-BE49-F238E27FC236}">
                <a16:creationId xmlns:a16="http://schemas.microsoft.com/office/drawing/2014/main" id="{10F5CF61-9FB9-4254-8B7B-25BC9F9B7D31}"/>
              </a:ext>
            </a:extLst>
          </p:cNvPr>
          <p:cNvSpPr>
            <a:spLocks noGrp="1"/>
          </p:cNvSpPr>
          <p:nvPr>
            <p:ph sz="quarter" idx="13"/>
          </p:nvPr>
        </p:nvSpPr>
        <p:spPr>
          <a:xfrm>
            <a:off x="923513" y="1649425"/>
            <a:ext cx="10394707" cy="4614909"/>
          </a:xfrm>
        </p:spPr>
        <p:txBody>
          <a:bodyPr>
            <a:normAutofit/>
          </a:bodyPr>
          <a:lstStyle/>
          <a:p>
            <a:pPr marL="457200" indent="-457200" fontAlgn="base">
              <a:buFont typeface="+mj-lt"/>
              <a:buAutoNum type="arabicPeriod"/>
            </a:pPr>
            <a:r>
              <a:rPr lang="en-US" sz="2400" dirty="0">
                <a:effectLst/>
              </a:rPr>
              <a:t>To collect and explore appropriate datasets.</a:t>
            </a:r>
          </a:p>
          <a:p>
            <a:pPr marL="457200" indent="-457200" fontAlgn="base">
              <a:buFont typeface="+mj-lt"/>
              <a:buAutoNum type="arabicPeriod"/>
            </a:pPr>
            <a:r>
              <a:rPr lang="en-US" sz="2400" dirty="0">
                <a:effectLst/>
              </a:rPr>
              <a:t>Cleaning the dataset if required.</a:t>
            </a:r>
          </a:p>
          <a:p>
            <a:pPr marL="457200" indent="-457200" fontAlgn="base">
              <a:buFont typeface="+mj-lt"/>
              <a:buAutoNum type="arabicPeriod"/>
            </a:pPr>
            <a:r>
              <a:rPr lang="en-US" sz="2400" dirty="0">
                <a:effectLst/>
              </a:rPr>
              <a:t>Using appropriate language python/R to make a analysis</a:t>
            </a:r>
          </a:p>
          <a:p>
            <a:pPr marL="457200" indent="-457200" fontAlgn="base">
              <a:buFont typeface="+mj-lt"/>
              <a:buAutoNum type="arabicPeriod"/>
            </a:pPr>
            <a:r>
              <a:rPr lang="en-US" sz="2400" dirty="0">
                <a:effectLst/>
              </a:rPr>
              <a:t>Exploratory Data Analysis.</a:t>
            </a:r>
          </a:p>
          <a:p>
            <a:pPr marL="457200" indent="-457200" fontAlgn="base">
              <a:buFont typeface="+mj-lt"/>
              <a:buAutoNum type="arabicPeriod"/>
            </a:pPr>
            <a:r>
              <a:rPr lang="en-US" sz="2400" dirty="0">
                <a:effectLst/>
              </a:rPr>
              <a:t>Training the model.</a:t>
            </a:r>
          </a:p>
          <a:p>
            <a:pPr marL="457200" indent="-457200" fontAlgn="base">
              <a:buFont typeface="+mj-lt"/>
              <a:buAutoNum type="arabicPeriod"/>
            </a:pPr>
            <a:r>
              <a:rPr lang="en-US" sz="2400" dirty="0">
                <a:effectLst/>
              </a:rPr>
              <a:t>Taking appropriate inputs from user.</a:t>
            </a:r>
          </a:p>
          <a:p>
            <a:pPr marL="457200" indent="-457200" fontAlgn="base">
              <a:buFont typeface="+mj-lt"/>
              <a:buAutoNum type="arabicPeriod"/>
            </a:pPr>
            <a:r>
              <a:rPr lang="en-US" sz="2400" dirty="0">
                <a:effectLst/>
              </a:rPr>
              <a:t>Deploying the model on a web user interface.</a:t>
            </a:r>
          </a:p>
          <a:p>
            <a:pPr marL="0" indent="0">
              <a:buNone/>
            </a:pPr>
            <a:endParaRPr lang="en-IN" sz="2400" dirty="0"/>
          </a:p>
        </p:txBody>
      </p:sp>
      <p:pic>
        <p:nvPicPr>
          <p:cNvPr id="6" name="Picture 5">
            <a:extLst>
              <a:ext uri="{FF2B5EF4-FFF2-40B4-BE49-F238E27FC236}">
                <a16:creationId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6" name="Picture 2" descr="Future of Ai Assistant Apps: What Can You Expect - USM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7507" y="4351472"/>
            <a:ext cx="3081948" cy="205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79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5CF61-9FB9-4254-8B7B-25BC9F9B7D31}"/>
              </a:ext>
            </a:extLst>
          </p:cNvPr>
          <p:cNvSpPr>
            <a:spLocks noGrp="1"/>
          </p:cNvSpPr>
          <p:nvPr>
            <p:ph sz="quarter" idx="13"/>
          </p:nvPr>
        </p:nvSpPr>
        <p:spPr>
          <a:xfrm>
            <a:off x="923513" y="1649425"/>
            <a:ext cx="10394707" cy="4614909"/>
          </a:xfrm>
        </p:spPr>
        <p:txBody>
          <a:bodyPr>
            <a:normAutofit/>
          </a:bodyPr>
          <a:lstStyle/>
          <a:p>
            <a:pPr fontAlgn="base"/>
            <a:r>
              <a:rPr lang="en-US" sz="2400" dirty="0">
                <a:effectLst/>
              </a:rPr>
              <a:t>Updated dataset and be a better a option</a:t>
            </a:r>
          </a:p>
          <a:p>
            <a:pPr fontAlgn="base"/>
            <a:r>
              <a:rPr lang="en-US" sz="2400" dirty="0">
                <a:effectLst/>
              </a:rPr>
              <a:t>The system should have Internet connectivity. </a:t>
            </a:r>
          </a:p>
          <a:p>
            <a:pPr fontAlgn="base"/>
            <a:endParaRPr lang="en-US" sz="2400" dirty="0">
              <a:effectLst/>
            </a:endParaRPr>
          </a:p>
          <a:p>
            <a:pPr fontAlgn="base"/>
            <a:endParaRPr lang="en-US" sz="2400" dirty="0">
              <a:effectLst/>
            </a:endParaRPr>
          </a:p>
          <a:p>
            <a:pPr fontAlgn="base"/>
            <a:r>
              <a:rPr lang="en-US" sz="2400" dirty="0">
                <a:effectLst/>
              </a:rPr>
              <a:t>Still the model can be modified by exploring the datasets. </a:t>
            </a:r>
          </a:p>
          <a:p>
            <a:pPr fontAlgn="base"/>
            <a:r>
              <a:rPr lang="en-US" sz="2400" dirty="0">
                <a:effectLst/>
              </a:rPr>
              <a:t>Automation especially in today’s world is a never ending thing. </a:t>
            </a:r>
          </a:p>
          <a:p>
            <a:pPr fontAlgn="base"/>
            <a:r>
              <a:rPr lang="en-US" sz="2400" dirty="0">
                <a:effectLst/>
              </a:rPr>
              <a:t>Model can also be modified with better user friendly interface.</a:t>
            </a:r>
            <a:endParaRPr lang="en-IN" sz="2400" dirty="0"/>
          </a:p>
        </p:txBody>
      </p:sp>
      <p:pic>
        <p:nvPicPr>
          <p:cNvPr id="6" name="Picture 5">
            <a:extLst>
              <a:ext uri="{FF2B5EF4-FFF2-40B4-BE49-F238E27FC236}">
                <a16:creationId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134528" y="1172308"/>
            <a:ext cx="2886487" cy="461665"/>
          </a:xfrm>
          <a:prstGeom prst="rect">
            <a:avLst/>
          </a:prstGeom>
          <a:noFill/>
        </p:spPr>
        <p:txBody>
          <a:bodyPr wrap="square" rtlCol="0">
            <a:spAutoFit/>
          </a:bodyPr>
          <a:lstStyle/>
          <a:p>
            <a:r>
              <a:rPr lang="en-US" sz="2400" b="1" dirty="0">
                <a:solidFill>
                  <a:srgbClr val="FFC000"/>
                </a:solidFill>
              </a:rPr>
              <a:t>Limitations:</a:t>
            </a:r>
          </a:p>
        </p:txBody>
      </p:sp>
      <p:sp>
        <p:nvSpPr>
          <p:cNvPr id="9" name="TextBox 8"/>
          <p:cNvSpPr txBox="1"/>
          <p:nvPr/>
        </p:nvSpPr>
        <p:spPr>
          <a:xfrm>
            <a:off x="1134527" y="3327680"/>
            <a:ext cx="2886487" cy="461665"/>
          </a:xfrm>
          <a:prstGeom prst="rect">
            <a:avLst/>
          </a:prstGeom>
          <a:noFill/>
        </p:spPr>
        <p:txBody>
          <a:bodyPr wrap="square" rtlCol="0">
            <a:spAutoFit/>
          </a:bodyPr>
          <a:lstStyle/>
          <a:p>
            <a:r>
              <a:rPr lang="en-US" sz="2400" b="1" dirty="0">
                <a:solidFill>
                  <a:srgbClr val="FFC000"/>
                </a:solidFill>
              </a:rPr>
              <a:t>Future Scope:</a:t>
            </a:r>
          </a:p>
        </p:txBody>
      </p:sp>
    </p:spTree>
    <p:extLst>
      <p:ext uri="{BB962C8B-B14F-4D97-AF65-F5344CB8AC3E}">
        <p14:creationId xmlns:p14="http://schemas.microsoft.com/office/powerpoint/2010/main" val="559073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Conclusion</a:t>
            </a:r>
          </a:p>
        </p:txBody>
      </p:sp>
      <p:sp>
        <p:nvSpPr>
          <p:cNvPr id="3" name="Content Placeholder 2"/>
          <p:cNvSpPr>
            <a:spLocks noGrp="1"/>
          </p:cNvSpPr>
          <p:nvPr>
            <p:ph sz="quarter" idx="13"/>
          </p:nvPr>
        </p:nvSpPr>
        <p:spPr>
          <a:xfrm>
            <a:off x="709246" y="2192350"/>
            <a:ext cx="10836868" cy="4157650"/>
          </a:xfrm>
        </p:spPr>
        <p:txBody>
          <a:bodyPr>
            <a:normAutofit fontScale="92500" lnSpcReduction="10000"/>
          </a:bodyPr>
          <a:lstStyle/>
          <a:p>
            <a:r>
              <a:rPr lang="en-US" sz="2000" b="0" i="0" dirty="0">
                <a:effectLst/>
              </a:rPr>
              <a:t>Here, I looked at classification</a:t>
            </a:r>
            <a:r>
              <a:rPr lang="en-US" dirty="0">
                <a:effectLst/>
              </a:rPr>
              <a:t> and EDA</a:t>
            </a:r>
            <a:endParaRPr lang="en-US" sz="2000" b="0" i="0" dirty="0">
              <a:effectLst/>
            </a:endParaRPr>
          </a:p>
          <a:p>
            <a:r>
              <a:rPr lang="en-US" sz="2000" b="0" i="0" dirty="0">
                <a:effectLst/>
              </a:rPr>
              <a:t>Classifiers represent the intersection of advanced machine theory and practical application. These algorithms are more than just a sorting mechanism for </a:t>
            </a:r>
            <a:r>
              <a:rPr lang="en-US" sz="2000" b="0" i="0" dirty="0" err="1">
                <a:effectLst/>
              </a:rPr>
              <a:t>organising</a:t>
            </a:r>
            <a:r>
              <a:rPr lang="en-US" sz="2000" b="0" i="0" dirty="0">
                <a:effectLst/>
              </a:rPr>
              <a:t> unlabeled data instances into distinct groupings. </a:t>
            </a:r>
          </a:p>
          <a:p>
            <a:r>
              <a:rPr lang="en-US" sz="2000" b="0" i="0" dirty="0">
                <a:effectLst/>
              </a:rPr>
              <a:t>Classifiers include a unique set of dynamic rules that include an interpretation mechanism for dealing with ambiguous or unknown values, all of which are suited to the kind of inputs being </a:t>
            </a:r>
            <a:r>
              <a:rPr lang="en-US" sz="2000" b="0" i="0" dirty="0" err="1">
                <a:effectLst/>
              </a:rPr>
              <a:t>analysed</a:t>
            </a:r>
            <a:r>
              <a:rPr lang="en-US" sz="2000" b="0" i="0" dirty="0">
                <a:effectLst/>
              </a:rPr>
              <a:t>. </a:t>
            </a:r>
          </a:p>
          <a:p>
            <a:r>
              <a:rPr lang="en-US" sz="2000" b="0" i="0" dirty="0">
                <a:effectLst/>
              </a:rPr>
              <a:t>Most classifiers also utilize probability estimates, which enable end-users to adjust data categorization using utility functions.</a:t>
            </a:r>
          </a:p>
          <a:p>
            <a:r>
              <a:rPr lang="en-US" dirty="0"/>
              <a:t>While, some techniques such as </a:t>
            </a:r>
            <a:r>
              <a:rPr lang="en-US" dirty="0" err="1"/>
              <a:t>sklearn</a:t>
            </a:r>
            <a:r>
              <a:rPr lang="en-US" dirty="0"/>
              <a:t>, KNN, correlation analysis, </a:t>
            </a:r>
            <a:r>
              <a:rPr lang="en-US" dirty="0" err="1"/>
              <a:t>etc</a:t>
            </a:r>
            <a:r>
              <a:rPr lang="en-US" dirty="0"/>
              <a:t>  has also done for EDA.</a:t>
            </a:r>
            <a:br>
              <a:rPr lang="en-US" dirty="0"/>
            </a:br>
            <a:endParaRPr lang="en-US" dirty="0"/>
          </a:p>
        </p:txBody>
      </p:sp>
      <p:pic>
        <p:nvPicPr>
          <p:cNvPr id="4" name="Picture 3">
            <a:extLst>
              <a:ext uri="{FF2B5EF4-FFF2-40B4-BE49-F238E27FC236}">
                <a16:creationId xmlns:a16="http://schemas.microsoft.com/office/drawing/2014/main" id="{3B65EA54-C391-45E5-9A27-2732C16B2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1998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74ED-FB3B-4B53-A6CA-2FDBE93DA386}"/>
              </a:ext>
            </a:extLst>
          </p:cNvPr>
          <p:cNvSpPr>
            <a:spLocks noGrp="1"/>
          </p:cNvSpPr>
          <p:nvPr>
            <p:ph type="title"/>
          </p:nvPr>
        </p:nvSpPr>
        <p:spPr/>
        <p:txBody>
          <a:bodyPr/>
          <a:lstStyle/>
          <a:p>
            <a:r>
              <a:rPr lang="en-US" dirty="0" err="1">
                <a:solidFill>
                  <a:srgbClr val="FFFF00"/>
                </a:solidFill>
              </a:rPr>
              <a:t>RefErences</a:t>
            </a:r>
            <a:endParaRPr lang="en-IN" dirty="0">
              <a:solidFill>
                <a:srgbClr val="FFFF00"/>
              </a:solidFill>
            </a:endParaRPr>
          </a:p>
        </p:txBody>
      </p:sp>
      <p:sp>
        <p:nvSpPr>
          <p:cNvPr id="3" name="Content Placeholder 2">
            <a:extLst>
              <a:ext uri="{FF2B5EF4-FFF2-40B4-BE49-F238E27FC236}">
                <a16:creationId xmlns:a16="http://schemas.microsoft.com/office/drawing/2014/main" id="{7CC3D2D3-EADD-4730-BCDD-9DAF5599ACC4}"/>
              </a:ext>
            </a:extLst>
          </p:cNvPr>
          <p:cNvSpPr>
            <a:spLocks noGrp="1"/>
          </p:cNvSpPr>
          <p:nvPr>
            <p:ph sz="quarter" idx="13"/>
          </p:nvPr>
        </p:nvSpPr>
        <p:spPr/>
        <p:txBody>
          <a:bodyPr/>
          <a:lstStyle/>
          <a:p>
            <a:r>
              <a:rPr lang="en-IN" dirty="0">
                <a:hlinkClick r:id="rId2">
                  <a:extLst>
                    <a:ext uri="{A12FA001-AC4F-418D-AE19-62706E023703}">
                      <ahyp:hlinkClr xmlns:ahyp="http://schemas.microsoft.com/office/drawing/2018/hyperlinkcolor" val="tx"/>
                    </a:ext>
                  </a:extLst>
                </a:hlinkClick>
              </a:rPr>
              <a:t>https://www.tojqi.net/index.php/journal/article/view/8857/6305</a:t>
            </a:r>
            <a:endParaRPr lang="en-IN" dirty="0"/>
          </a:p>
          <a:p>
            <a:r>
              <a:rPr lang="en-IN" dirty="0">
                <a:hlinkClick r:id="rId3">
                  <a:extLst>
                    <a:ext uri="{A12FA001-AC4F-418D-AE19-62706E023703}">
                      <ahyp:hlinkClr xmlns:ahyp="http://schemas.microsoft.com/office/drawing/2018/hyperlinkcolor" val="tx"/>
                    </a:ext>
                  </a:extLst>
                </a:hlinkClick>
              </a:rPr>
              <a:t>https://www.researchgate.net/publication/323994340_Mobile_Price_Class_prediction_using_Machine_Learning_Techniques</a:t>
            </a:r>
            <a:endParaRPr lang="en-IN" dirty="0"/>
          </a:p>
          <a:p>
            <a:r>
              <a:rPr lang="en-IN" dirty="0">
                <a:hlinkClick r:id="rId4">
                  <a:extLst>
                    <a:ext uri="{A12FA001-AC4F-418D-AE19-62706E023703}">
                      <ahyp:hlinkClr xmlns:ahyp="http://schemas.microsoft.com/office/drawing/2018/hyperlinkcolor" val="tx"/>
                    </a:ext>
                  </a:extLst>
                </a:hlinkClick>
              </a:rPr>
              <a:t>https://www.ijsdr.org/viewpaperforall.php?paper=IJSDR2004057</a:t>
            </a:r>
            <a:endParaRPr lang="en-IN" dirty="0"/>
          </a:p>
          <a:p>
            <a:r>
              <a:rPr lang="en-IN" dirty="0">
                <a:hlinkClick r:id="rId5">
                  <a:extLst>
                    <a:ext uri="{A12FA001-AC4F-418D-AE19-62706E023703}">
                      <ahyp:hlinkClr xmlns:ahyp="http://schemas.microsoft.com/office/drawing/2018/hyperlinkcolor" val="tx"/>
                    </a:ext>
                  </a:extLst>
                </a:hlinkClick>
              </a:rPr>
              <a:t>https://www.kaggle.com/learn/intermediate-machine-learning</a:t>
            </a:r>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A19089C4-4BA7-4962-AD66-9C4BE324E2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964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A36DA9-D11C-47C6-9EFA-F600ABB4E1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42F2DCE3-218D-4203-BC1F-ACCC57EB404F}"/>
              </a:ext>
            </a:extLst>
          </p:cNvPr>
          <p:cNvSpPr txBox="1"/>
          <p:nvPr/>
        </p:nvSpPr>
        <p:spPr>
          <a:xfrm>
            <a:off x="2849732" y="2627790"/>
            <a:ext cx="6631619" cy="1323439"/>
          </a:xfrm>
          <a:prstGeom prst="rect">
            <a:avLst/>
          </a:prstGeom>
          <a:noFill/>
        </p:spPr>
        <p:txBody>
          <a:bodyPr wrap="square" rtlCol="0">
            <a:spAutoFit/>
          </a:bodyPr>
          <a:lstStyle/>
          <a:p>
            <a:r>
              <a:rPr lang="en-US" sz="8000" b="1" dirty="0"/>
              <a:t>Thank You!!</a:t>
            </a:r>
            <a:endParaRPr lang="en-IN" sz="8000" b="1" dirty="0"/>
          </a:p>
        </p:txBody>
      </p:sp>
    </p:spTree>
    <p:extLst>
      <p:ext uri="{BB962C8B-B14F-4D97-AF65-F5344CB8AC3E}">
        <p14:creationId xmlns:p14="http://schemas.microsoft.com/office/powerpoint/2010/main" val="2038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71BB-F9D5-4CC6-B6A8-AF549444B55A}"/>
              </a:ext>
            </a:extLst>
          </p:cNvPr>
          <p:cNvSpPr>
            <a:spLocks noGrp="1"/>
          </p:cNvSpPr>
          <p:nvPr>
            <p:ph type="title"/>
          </p:nvPr>
        </p:nvSpPr>
        <p:spPr/>
        <p:txBody>
          <a:bodyPr>
            <a:normAutofit/>
          </a:bodyPr>
          <a:lstStyle/>
          <a:p>
            <a:r>
              <a:rPr lang="en-US" sz="4000" dirty="0">
                <a:solidFill>
                  <a:srgbClr val="FFFF00"/>
                </a:solidFill>
              </a:rPr>
              <a:t>Contents</a:t>
            </a:r>
            <a:endParaRPr lang="en-IN" sz="4000" dirty="0">
              <a:solidFill>
                <a:srgbClr val="FFFF00"/>
              </a:solidFill>
            </a:endParaRPr>
          </a:p>
        </p:txBody>
      </p:sp>
      <p:sp>
        <p:nvSpPr>
          <p:cNvPr id="3" name="Content Placeholder 2">
            <a:extLst>
              <a:ext uri="{FF2B5EF4-FFF2-40B4-BE49-F238E27FC236}">
                <a16:creationId xmlns:a16="http://schemas.microsoft.com/office/drawing/2014/main" id="{9892DFB2-EF9C-40C1-91F3-4001EC0361C1}"/>
              </a:ext>
            </a:extLst>
          </p:cNvPr>
          <p:cNvSpPr>
            <a:spLocks noGrp="1"/>
          </p:cNvSpPr>
          <p:nvPr>
            <p:ph sz="quarter" idx="13"/>
          </p:nvPr>
        </p:nvSpPr>
        <p:spPr>
          <a:xfrm>
            <a:off x="858488" y="1613318"/>
            <a:ext cx="10775841" cy="4787481"/>
          </a:xfrm>
        </p:spPr>
        <p:txBody>
          <a:bodyPr>
            <a:normAutofit fontScale="55000" lnSpcReduction="20000"/>
          </a:bodyPr>
          <a:lstStyle/>
          <a:p>
            <a:r>
              <a:rPr lang="en-US" sz="3600" dirty="0"/>
              <a:t>Aim</a:t>
            </a:r>
          </a:p>
          <a:p>
            <a:r>
              <a:rPr lang="en-US" sz="3600" dirty="0"/>
              <a:t>Objectives</a:t>
            </a:r>
          </a:p>
          <a:p>
            <a:r>
              <a:rPr lang="en-US" sz="3600" dirty="0"/>
              <a:t>Problem Statement</a:t>
            </a:r>
          </a:p>
          <a:p>
            <a:r>
              <a:rPr lang="en-US" sz="3600" dirty="0"/>
              <a:t>Scope of Project</a:t>
            </a:r>
          </a:p>
          <a:p>
            <a:r>
              <a:rPr lang="en-US" sz="3600" dirty="0"/>
              <a:t>Feasibility of Project</a:t>
            </a:r>
          </a:p>
          <a:p>
            <a:r>
              <a:rPr lang="en-IN" sz="3600" dirty="0"/>
              <a:t>Literature Survey</a:t>
            </a:r>
          </a:p>
          <a:p>
            <a:r>
              <a:rPr lang="en-IN" sz="3600" dirty="0"/>
              <a:t>Tools &amp; Technology</a:t>
            </a:r>
          </a:p>
          <a:p>
            <a:r>
              <a:rPr lang="en-IN" sz="3600" dirty="0"/>
              <a:t>Action plan</a:t>
            </a:r>
          </a:p>
          <a:p>
            <a:r>
              <a:rPr lang="en-IN" sz="3600" dirty="0"/>
              <a:t>Methodology</a:t>
            </a:r>
          </a:p>
          <a:p>
            <a:r>
              <a:rPr lang="en-IN" sz="3600" dirty="0"/>
              <a:t>Limitations and Future Scope</a:t>
            </a:r>
          </a:p>
          <a:p>
            <a:r>
              <a:rPr lang="en-IN" sz="3600" dirty="0"/>
              <a:t>Conclusion</a:t>
            </a:r>
            <a:endParaRPr lang="en-IN" dirty="0"/>
          </a:p>
        </p:txBody>
      </p:sp>
      <p:pic>
        <p:nvPicPr>
          <p:cNvPr id="7" name="Picture 6">
            <a:extLst>
              <a:ext uri="{FF2B5EF4-FFF2-40B4-BE49-F238E27FC236}">
                <a16:creationId xmlns:a16="http://schemas.microsoft.com/office/drawing/2014/main" id="{BEB19BC7-3680-4510-BBBA-EBF70866E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113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71BB-F9D5-4CC6-B6A8-AF549444B55A}"/>
              </a:ext>
            </a:extLst>
          </p:cNvPr>
          <p:cNvSpPr>
            <a:spLocks noGrp="1"/>
          </p:cNvSpPr>
          <p:nvPr>
            <p:ph type="title"/>
          </p:nvPr>
        </p:nvSpPr>
        <p:spPr/>
        <p:txBody>
          <a:bodyPr>
            <a:normAutofit/>
          </a:bodyPr>
          <a:lstStyle/>
          <a:p>
            <a:r>
              <a:rPr lang="en-US" sz="4000" dirty="0">
                <a:solidFill>
                  <a:srgbClr val="FFFF00"/>
                </a:solidFill>
              </a:rPr>
              <a:t>Aim/Problem Statement</a:t>
            </a:r>
            <a:endParaRPr lang="en-IN" sz="4000" dirty="0">
              <a:solidFill>
                <a:srgbClr val="FFFF00"/>
              </a:solidFill>
            </a:endParaRPr>
          </a:p>
        </p:txBody>
      </p:sp>
      <p:sp>
        <p:nvSpPr>
          <p:cNvPr id="3" name="Content Placeholder 2">
            <a:extLst>
              <a:ext uri="{FF2B5EF4-FFF2-40B4-BE49-F238E27FC236}">
                <a16:creationId xmlns:a16="http://schemas.microsoft.com/office/drawing/2014/main" id="{9892DFB2-EF9C-40C1-91F3-4001EC0361C1}"/>
              </a:ext>
            </a:extLst>
          </p:cNvPr>
          <p:cNvSpPr>
            <a:spLocks noGrp="1"/>
          </p:cNvSpPr>
          <p:nvPr>
            <p:ph sz="quarter" idx="13"/>
          </p:nvPr>
        </p:nvSpPr>
        <p:spPr>
          <a:xfrm>
            <a:off x="702754" y="2157604"/>
            <a:ext cx="10775841" cy="4787481"/>
          </a:xfrm>
        </p:spPr>
        <p:txBody>
          <a:bodyPr>
            <a:normAutofit/>
          </a:bodyPr>
          <a:lstStyle/>
          <a:p>
            <a:r>
              <a:rPr lang="en-US" sz="2400" b="0" i="0" dirty="0">
                <a:solidFill>
                  <a:srgbClr val="FFC000"/>
                </a:solidFill>
                <a:effectLst/>
              </a:rPr>
              <a:t>To predict the mobile prices and solve the ambiguities of the people while selecting mobile and deploy the ML system with some user interface.</a:t>
            </a:r>
          </a:p>
          <a:p>
            <a:r>
              <a:rPr lang="en-US" sz="2400" b="0" i="0" dirty="0">
                <a:effectLst/>
              </a:rPr>
              <a:t>The data contains information regarding mobile phone features, specifications </a:t>
            </a:r>
            <a:r>
              <a:rPr lang="en-US" sz="2400" b="0" i="0" dirty="0" err="1">
                <a:effectLst/>
              </a:rPr>
              <a:t>etc</a:t>
            </a:r>
            <a:r>
              <a:rPr lang="en-US" sz="2400" b="0" i="0" dirty="0">
                <a:effectLst/>
              </a:rPr>
              <a:t> and their price range. The various features and information can be used to predict the price range of a mobile phone.</a:t>
            </a:r>
            <a:endParaRPr lang="en-IN" sz="2400" dirty="0"/>
          </a:p>
        </p:txBody>
      </p:sp>
      <p:pic>
        <p:nvPicPr>
          <p:cNvPr id="7" name="Picture 6">
            <a:extLst>
              <a:ext uri="{FF2B5EF4-FFF2-40B4-BE49-F238E27FC236}">
                <a16:creationId xmlns:a16="http://schemas.microsoft.com/office/drawing/2014/main" id="{BEB19BC7-3680-4510-BBBA-EBF70866E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202" y="1505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951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IN" dirty="0">
                <a:solidFill>
                  <a:srgbClr val="FFFF00"/>
                </a:solidFill>
              </a:rPr>
              <a:t>Objectives</a:t>
            </a:r>
          </a:p>
        </p:txBody>
      </p:sp>
      <p:sp>
        <p:nvSpPr>
          <p:cNvPr id="3" name="Content Placeholder 2">
            <a:extLst>
              <a:ext uri="{FF2B5EF4-FFF2-40B4-BE49-F238E27FC236}">
                <a16:creationId xmlns:a16="http://schemas.microsoft.com/office/drawing/2014/main" id="{10F5CF61-9FB9-4254-8B7B-25BC9F9B7D31}"/>
              </a:ext>
            </a:extLst>
          </p:cNvPr>
          <p:cNvSpPr>
            <a:spLocks noGrp="1"/>
          </p:cNvSpPr>
          <p:nvPr>
            <p:ph sz="quarter" idx="13"/>
          </p:nvPr>
        </p:nvSpPr>
        <p:spPr>
          <a:xfrm>
            <a:off x="1284514" y="2197798"/>
            <a:ext cx="10291207" cy="4369917"/>
          </a:xfrm>
        </p:spPr>
        <p:txBody>
          <a:bodyPr>
            <a:normAutofit/>
          </a:bodyPr>
          <a:lstStyle/>
          <a:p>
            <a:pPr marL="457200" indent="-457200">
              <a:buFont typeface="+mj-lt"/>
              <a:buAutoNum type="arabicParenR"/>
            </a:pPr>
            <a:r>
              <a:rPr lang="en-US" sz="2400" dirty="0">
                <a:effectLst/>
                <a:latin typeface="-apple-system"/>
              </a:rPr>
              <a:t>To develop and design an </a:t>
            </a:r>
            <a:r>
              <a:rPr lang="en-US" sz="2400" i="0" dirty="0">
                <a:effectLst/>
                <a:latin typeface="-apple-system"/>
              </a:rPr>
              <a:t>interactive deployment of mobile price predicting system using ML.</a:t>
            </a:r>
          </a:p>
          <a:p>
            <a:pPr marL="457200" indent="-457200">
              <a:buFont typeface="+mj-lt"/>
              <a:buAutoNum type="arabicParenR"/>
            </a:pPr>
            <a:r>
              <a:rPr lang="en-US" sz="2400" i="0" dirty="0">
                <a:effectLst/>
                <a:latin typeface="-apple-system"/>
              </a:rPr>
              <a:t>To simplify the tasks and ambiguity of user.</a:t>
            </a:r>
          </a:p>
          <a:p>
            <a:pPr marL="457200" indent="-457200">
              <a:buFont typeface="+mj-lt"/>
              <a:buAutoNum type="arabicParenR"/>
            </a:pPr>
            <a:r>
              <a:rPr lang="en-US" sz="2400" dirty="0">
                <a:effectLst/>
                <a:latin typeface="-apple-system"/>
              </a:rPr>
              <a:t>To help so in mobile searching. </a:t>
            </a:r>
            <a:endParaRPr lang="en-US" sz="2400" i="0" dirty="0">
              <a:effectLst/>
              <a:latin typeface="-apple-system"/>
            </a:endParaRPr>
          </a:p>
        </p:txBody>
      </p:sp>
      <p:pic>
        <p:nvPicPr>
          <p:cNvPr id="6" name="Picture 5">
            <a:extLst>
              <a:ext uri="{FF2B5EF4-FFF2-40B4-BE49-F238E27FC236}">
                <a16:creationId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1315" y="3429000"/>
            <a:ext cx="2080237" cy="208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77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Phones 2022: Top Smartphones For Any Budget">
            <a:extLst>
              <a:ext uri="{FF2B5EF4-FFF2-40B4-BE49-F238E27FC236}">
                <a16:creationId xmlns:a16="http://schemas.microsoft.com/office/drawing/2014/main" id="{A0E68580-8FD2-4772-B5E8-603F7C65B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181" y="2613244"/>
            <a:ext cx="3383439" cy="22556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US" dirty="0">
                <a:solidFill>
                  <a:srgbClr val="FFFF00"/>
                </a:solidFill>
              </a:rPr>
              <a:t>Introduction</a:t>
            </a:r>
            <a:endParaRPr lang="en-IN" dirty="0">
              <a:solidFill>
                <a:srgbClr val="FFFF00"/>
              </a:solidFill>
            </a:endParaRPr>
          </a:p>
        </p:txBody>
      </p:sp>
      <p:sp>
        <p:nvSpPr>
          <p:cNvPr id="3" name="Content Placeholder 2">
            <a:extLst>
              <a:ext uri="{FF2B5EF4-FFF2-40B4-BE49-F238E27FC236}">
                <a16:creationId xmlns:a16="http://schemas.microsoft.com/office/drawing/2014/main" id="{10F5CF61-9FB9-4254-8B7B-25BC9F9B7D31}"/>
              </a:ext>
            </a:extLst>
          </p:cNvPr>
          <p:cNvSpPr>
            <a:spLocks noGrp="1"/>
          </p:cNvSpPr>
          <p:nvPr>
            <p:ph sz="quarter" idx="13"/>
          </p:nvPr>
        </p:nvSpPr>
        <p:spPr>
          <a:xfrm>
            <a:off x="488236" y="1832468"/>
            <a:ext cx="7850221" cy="4510275"/>
          </a:xfrm>
        </p:spPr>
        <p:txBody>
          <a:bodyPr>
            <a:normAutofit/>
          </a:bodyPr>
          <a:lstStyle/>
          <a:p>
            <a:r>
              <a:rPr lang="en-US" sz="2200" b="0" i="0" dirty="0">
                <a:effectLst/>
                <a:latin typeface="-apple-system"/>
              </a:rPr>
              <a:t>Today, Everyone has a smartphone and most of them are ready to change to a new one asap.</a:t>
            </a:r>
          </a:p>
          <a:p>
            <a:r>
              <a:rPr lang="en-US" sz="2200" dirty="0">
                <a:effectLst/>
                <a:latin typeface="-apple-system"/>
              </a:rPr>
              <a:t>Selecting useful parameters and identifying them on a online website or on a store is quite a tedious task.</a:t>
            </a:r>
          </a:p>
          <a:p>
            <a:r>
              <a:rPr lang="en-US" sz="2200" dirty="0">
                <a:effectLst/>
                <a:latin typeface="-apple-system"/>
              </a:rPr>
              <a:t>Many a times, they may get the mobile at a higher price </a:t>
            </a:r>
          </a:p>
          <a:p>
            <a:r>
              <a:rPr lang="en-US" sz="2200" dirty="0">
                <a:effectLst/>
                <a:latin typeface="-apple-system"/>
              </a:rPr>
              <a:t>So, here is a system to predict the price range and to select a useful mobile by a machine learning technique.</a:t>
            </a:r>
          </a:p>
          <a:p>
            <a:endParaRPr lang="en-US" sz="2200" b="0" i="0" dirty="0">
              <a:effectLst/>
              <a:latin typeface="-apple-system"/>
            </a:endParaRPr>
          </a:p>
          <a:p>
            <a:endParaRPr lang="en-IN" dirty="0"/>
          </a:p>
        </p:txBody>
      </p:sp>
      <p:pic>
        <p:nvPicPr>
          <p:cNvPr id="6" name="Picture 5">
            <a:extLst>
              <a:ext uri="{FF2B5EF4-FFF2-40B4-BE49-F238E27FC236}">
                <a16:creationId xmlns:a16="http://schemas.microsoft.com/office/drawing/2014/main" id="{A601CF03-A80F-4B7A-86CF-89DA348E76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4817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71BB-F9D5-4CC6-B6A8-AF549444B55A}"/>
              </a:ext>
            </a:extLst>
          </p:cNvPr>
          <p:cNvSpPr>
            <a:spLocks noGrp="1"/>
          </p:cNvSpPr>
          <p:nvPr>
            <p:ph type="title"/>
          </p:nvPr>
        </p:nvSpPr>
        <p:spPr/>
        <p:txBody>
          <a:bodyPr>
            <a:normAutofit/>
          </a:bodyPr>
          <a:lstStyle/>
          <a:p>
            <a:r>
              <a:rPr lang="en-IN" sz="4000" dirty="0">
                <a:solidFill>
                  <a:srgbClr val="FFFF00"/>
                </a:solidFill>
              </a:rPr>
              <a:t>Parameters</a:t>
            </a:r>
          </a:p>
        </p:txBody>
      </p:sp>
      <p:sp>
        <p:nvSpPr>
          <p:cNvPr id="3" name="Content Placeholder 2">
            <a:extLst>
              <a:ext uri="{FF2B5EF4-FFF2-40B4-BE49-F238E27FC236}">
                <a16:creationId xmlns:a16="http://schemas.microsoft.com/office/drawing/2014/main" id="{9892DFB2-EF9C-40C1-91F3-4001EC0361C1}"/>
              </a:ext>
            </a:extLst>
          </p:cNvPr>
          <p:cNvSpPr>
            <a:spLocks noGrp="1"/>
          </p:cNvSpPr>
          <p:nvPr>
            <p:ph sz="quarter" idx="13"/>
          </p:nvPr>
        </p:nvSpPr>
        <p:spPr>
          <a:xfrm>
            <a:off x="515258" y="1926928"/>
            <a:ext cx="6328228" cy="4230915"/>
          </a:xfrm>
        </p:spPr>
        <p:txBody>
          <a:bodyPr>
            <a:noAutofit/>
          </a:bodyPr>
          <a:lstStyle/>
          <a:p>
            <a:pPr>
              <a:lnSpc>
                <a:spcPct val="100000"/>
              </a:lnSpc>
            </a:pPr>
            <a:r>
              <a:rPr lang="en-US" b="0" i="0" dirty="0">
                <a:effectLst/>
              </a:rPr>
              <a:t>Battery Power in </a:t>
            </a:r>
            <a:r>
              <a:rPr lang="en-US" b="0" i="0" dirty="0" err="1">
                <a:effectLst/>
              </a:rPr>
              <a:t>mAh</a:t>
            </a:r>
            <a:endParaRPr lang="en-US" b="0" i="0" dirty="0">
              <a:effectLst/>
            </a:endParaRPr>
          </a:p>
          <a:p>
            <a:pPr>
              <a:lnSpc>
                <a:spcPct val="100000"/>
              </a:lnSpc>
            </a:pPr>
            <a:r>
              <a:rPr lang="en-US" b="0" i="0" dirty="0">
                <a:effectLst/>
              </a:rPr>
              <a:t>Has </a:t>
            </a:r>
            <a:r>
              <a:rPr lang="en-US" b="0" i="0" dirty="0" err="1">
                <a:effectLst/>
              </a:rPr>
              <a:t>BlueTooth</a:t>
            </a:r>
            <a:r>
              <a:rPr lang="en-US" b="0" i="0" dirty="0">
                <a:effectLst/>
              </a:rPr>
              <a:t> or not</a:t>
            </a:r>
          </a:p>
          <a:p>
            <a:pPr>
              <a:lnSpc>
                <a:spcPct val="100000"/>
              </a:lnSpc>
            </a:pPr>
            <a:r>
              <a:rPr lang="en-US" b="0" i="0" dirty="0">
                <a:effectLst/>
              </a:rPr>
              <a:t>Microprocessor clock speed</a:t>
            </a:r>
          </a:p>
          <a:p>
            <a:pPr>
              <a:lnSpc>
                <a:spcPct val="100000"/>
              </a:lnSpc>
            </a:pPr>
            <a:r>
              <a:rPr lang="en-US" b="0" i="0" dirty="0">
                <a:effectLst/>
              </a:rPr>
              <a:t>The phone has dual sim support or not</a:t>
            </a:r>
          </a:p>
          <a:p>
            <a:pPr>
              <a:lnSpc>
                <a:spcPct val="100000"/>
              </a:lnSpc>
            </a:pPr>
            <a:r>
              <a:rPr lang="en-US" b="0" i="0" dirty="0">
                <a:effectLst/>
              </a:rPr>
              <a:t>Front Camera Megapixels</a:t>
            </a:r>
          </a:p>
          <a:p>
            <a:pPr>
              <a:lnSpc>
                <a:spcPct val="100000"/>
              </a:lnSpc>
            </a:pPr>
            <a:r>
              <a:rPr lang="en-US" b="0" i="0" dirty="0">
                <a:effectLst/>
              </a:rPr>
              <a:t>Has 4G support or not</a:t>
            </a:r>
          </a:p>
          <a:p>
            <a:pPr>
              <a:lnSpc>
                <a:spcPct val="100000"/>
              </a:lnSpc>
            </a:pPr>
            <a:r>
              <a:rPr lang="en-US" b="0" i="0" dirty="0">
                <a:effectLst/>
              </a:rPr>
              <a:t>Internal Memory in </a:t>
            </a:r>
            <a:r>
              <a:rPr lang="en-US" b="0" i="0" dirty="0" err="1">
                <a:effectLst/>
              </a:rPr>
              <a:t>GigaBytes</a:t>
            </a:r>
            <a:endParaRPr lang="en-US" b="0" i="0" dirty="0">
              <a:effectLst/>
            </a:endParaRPr>
          </a:p>
          <a:p>
            <a:pPr>
              <a:lnSpc>
                <a:spcPct val="100000"/>
              </a:lnSpc>
            </a:pPr>
            <a:r>
              <a:rPr lang="en-US" b="0" i="0" dirty="0">
                <a:effectLst/>
              </a:rPr>
              <a:t>Mobile Depth in Cm</a:t>
            </a:r>
          </a:p>
          <a:p>
            <a:pPr>
              <a:lnSpc>
                <a:spcPct val="100000"/>
              </a:lnSpc>
            </a:pPr>
            <a:r>
              <a:rPr lang="en-US" b="0" i="0" dirty="0">
                <a:effectLst/>
              </a:rPr>
              <a:t>Weight of Mobile Phone</a:t>
            </a:r>
          </a:p>
          <a:p>
            <a:pPr>
              <a:lnSpc>
                <a:spcPct val="100000"/>
              </a:lnSpc>
            </a:pPr>
            <a:r>
              <a:rPr lang="en-US" b="0" i="0" dirty="0">
                <a:effectLst/>
              </a:rPr>
              <a:t>Number of cores in the processor</a:t>
            </a:r>
          </a:p>
        </p:txBody>
      </p:sp>
      <p:pic>
        <p:nvPicPr>
          <p:cNvPr id="7" name="Picture 6">
            <a:extLst>
              <a:ext uri="{FF2B5EF4-FFF2-40B4-BE49-F238E27FC236}">
                <a16:creationId xmlns:a16="http://schemas.microsoft.com/office/drawing/2014/main" id="{BEB19BC7-3680-4510-BBBA-EBF70866E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202" y="1505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F532F494-21F2-4685-A475-D708667D0237}"/>
              </a:ext>
            </a:extLst>
          </p:cNvPr>
          <p:cNvSpPr txBox="1"/>
          <p:nvPr/>
        </p:nvSpPr>
        <p:spPr>
          <a:xfrm>
            <a:off x="6262915" y="1714099"/>
            <a:ext cx="6495144" cy="5143901"/>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0" i="0" dirty="0">
                <a:effectLst/>
              </a:rPr>
              <a:t>Primary Camera Megapixels</a:t>
            </a:r>
          </a:p>
          <a:p>
            <a:pPr marL="342900" indent="-342900" algn="l">
              <a:lnSpc>
                <a:spcPct val="150000"/>
              </a:lnSpc>
              <a:buFont typeface="Arial" panose="020B0604020202020204" pitchFamily="34" charset="0"/>
              <a:buChar char="•"/>
            </a:pPr>
            <a:r>
              <a:rPr lang="en-US" sz="2000" b="0" i="0" dirty="0">
                <a:effectLst/>
              </a:rPr>
              <a:t>Pixel Resolution height</a:t>
            </a:r>
          </a:p>
          <a:p>
            <a:pPr marL="342900" indent="-342900" algn="l">
              <a:lnSpc>
                <a:spcPct val="150000"/>
              </a:lnSpc>
              <a:buFont typeface="Arial" panose="020B0604020202020204" pitchFamily="34" charset="0"/>
              <a:buChar char="•"/>
            </a:pPr>
            <a:r>
              <a:rPr lang="en-US" sz="2000" b="0" i="0" dirty="0">
                <a:effectLst/>
              </a:rPr>
              <a:t>Pixel resolution width</a:t>
            </a:r>
          </a:p>
          <a:p>
            <a:pPr marL="342900" indent="-342900" algn="l">
              <a:lnSpc>
                <a:spcPct val="150000"/>
              </a:lnSpc>
              <a:buFont typeface="Arial" panose="020B0604020202020204" pitchFamily="34" charset="0"/>
              <a:buChar char="•"/>
            </a:pPr>
            <a:r>
              <a:rPr lang="en-US" sz="2000" b="0" i="0" dirty="0">
                <a:effectLst/>
              </a:rPr>
              <a:t>RAM in MB</a:t>
            </a:r>
          </a:p>
          <a:p>
            <a:pPr marL="342900" indent="-342900" algn="l">
              <a:lnSpc>
                <a:spcPct val="150000"/>
              </a:lnSpc>
              <a:buFont typeface="Arial" panose="020B0604020202020204" pitchFamily="34" charset="0"/>
              <a:buChar char="•"/>
            </a:pPr>
            <a:r>
              <a:rPr lang="en-US" sz="2000" b="0" i="0" dirty="0">
                <a:effectLst/>
              </a:rPr>
              <a:t>Mobile screen height in cm</a:t>
            </a:r>
          </a:p>
          <a:p>
            <a:pPr marL="342900" indent="-342900" algn="l">
              <a:lnSpc>
                <a:spcPct val="150000"/>
              </a:lnSpc>
              <a:buFont typeface="Arial" panose="020B0604020202020204" pitchFamily="34" charset="0"/>
              <a:buChar char="•"/>
            </a:pPr>
            <a:r>
              <a:rPr lang="en-US" sz="2000" b="0" i="0" dirty="0">
                <a:effectLst/>
              </a:rPr>
              <a:t>Mobile screen width in cm</a:t>
            </a:r>
          </a:p>
          <a:p>
            <a:pPr marL="342900" indent="-342900" algn="l">
              <a:lnSpc>
                <a:spcPct val="150000"/>
              </a:lnSpc>
              <a:buFont typeface="Arial" panose="020B0604020202020204" pitchFamily="34" charset="0"/>
              <a:buChar char="•"/>
            </a:pPr>
            <a:r>
              <a:rPr lang="en-US" sz="2000" b="0" i="0" dirty="0">
                <a:effectLst/>
              </a:rPr>
              <a:t>Longest time after a single charge</a:t>
            </a:r>
          </a:p>
          <a:p>
            <a:pPr marL="342900" indent="-342900" algn="l">
              <a:lnSpc>
                <a:spcPct val="150000"/>
              </a:lnSpc>
              <a:buFont typeface="Arial" panose="020B0604020202020204" pitchFamily="34" charset="0"/>
              <a:buChar char="•"/>
            </a:pPr>
            <a:r>
              <a:rPr lang="en-US" sz="2000" b="0" i="0" dirty="0">
                <a:effectLst/>
              </a:rPr>
              <a:t>3g or not</a:t>
            </a:r>
          </a:p>
          <a:p>
            <a:pPr marL="342900" indent="-342900" algn="l">
              <a:lnSpc>
                <a:spcPct val="150000"/>
              </a:lnSpc>
              <a:buFont typeface="Arial" panose="020B0604020202020204" pitchFamily="34" charset="0"/>
              <a:buChar char="•"/>
            </a:pPr>
            <a:r>
              <a:rPr lang="en-US" sz="2000" b="0" i="0" dirty="0">
                <a:effectLst/>
              </a:rPr>
              <a:t>Has touch screen or not</a:t>
            </a:r>
          </a:p>
          <a:p>
            <a:pPr marL="342900" indent="-342900" algn="l">
              <a:lnSpc>
                <a:spcPct val="150000"/>
              </a:lnSpc>
              <a:buFont typeface="Arial" panose="020B0604020202020204" pitchFamily="34" charset="0"/>
              <a:buChar char="•"/>
            </a:pPr>
            <a:r>
              <a:rPr lang="en-US" sz="2000" b="0" i="0" dirty="0">
                <a:effectLst/>
              </a:rPr>
              <a:t>Has </a:t>
            </a:r>
            <a:r>
              <a:rPr lang="en-US" sz="2000" b="0" i="0" dirty="0" err="1">
                <a:effectLst/>
              </a:rPr>
              <a:t>wifi</a:t>
            </a:r>
            <a:r>
              <a:rPr lang="en-US" sz="2000" b="0" i="0" dirty="0">
                <a:effectLst/>
              </a:rPr>
              <a:t> or not</a:t>
            </a:r>
          </a:p>
          <a:p>
            <a:endParaRPr lang="en-IN" dirty="0"/>
          </a:p>
        </p:txBody>
      </p:sp>
    </p:spTree>
    <p:extLst>
      <p:ext uri="{BB962C8B-B14F-4D97-AF65-F5344CB8AC3E}">
        <p14:creationId xmlns:p14="http://schemas.microsoft.com/office/powerpoint/2010/main" val="198264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rosshair Sniper Scope Android - Cross Hairs Clip Art Emoji,Crosshair Emoji  - free transparent emoji - emojipng.com">
            <a:extLst>
              <a:ext uri="{FF2B5EF4-FFF2-40B4-BE49-F238E27FC236}">
                <a16:creationId xmlns:a16="http://schemas.microsoft.com/office/drawing/2014/main" id="{48EBAC99-6D7D-495C-B59B-E34BC3E64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972" y="4729916"/>
            <a:ext cx="2963451" cy="158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EEBBE6-994F-4C34-A188-21C2E816CA25}"/>
              </a:ext>
            </a:extLst>
          </p:cNvPr>
          <p:cNvSpPr>
            <a:spLocks noGrp="1"/>
          </p:cNvSpPr>
          <p:nvPr>
            <p:ph type="title"/>
          </p:nvPr>
        </p:nvSpPr>
        <p:spPr>
          <a:xfrm>
            <a:off x="919119" y="136539"/>
            <a:ext cx="10353761" cy="1326321"/>
          </a:xfrm>
        </p:spPr>
        <p:txBody>
          <a:bodyPr/>
          <a:lstStyle/>
          <a:p>
            <a:r>
              <a:rPr lang="en-IN" dirty="0">
                <a:solidFill>
                  <a:srgbClr val="FFFF00"/>
                </a:solidFill>
              </a:rPr>
              <a:t>Scope of Project</a:t>
            </a:r>
          </a:p>
        </p:txBody>
      </p:sp>
      <p:sp>
        <p:nvSpPr>
          <p:cNvPr id="3" name="Content Placeholder 2">
            <a:extLst>
              <a:ext uri="{FF2B5EF4-FFF2-40B4-BE49-F238E27FC236}">
                <a16:creationId xmlns:a16="http://schemas.microsoft.com/office/drawing/2014/main" id="{10F5CF61-9FB9-4254-8B7B-25BC9F9B7D31}"/>
              </a:ext>
            </a:extLst>
          </p:cNvPr>
          <p:cNvSpPr>
            <a:spLocks noGrp="1"/>
          </p:cNvSpPr>
          <p:nvPr>
            <p:ph sz="quarter" idx="13"/>
          </p:nvPr>
        </p:nvSpPr>
        <p:spPr>
          <a:xfrm>
            <a:off x="1284514" y="2197798"/>
            <a:ext cx="10291207" cy="4369917"/>
          </a:xfrm>
        </p:spPr>
        <p:txBody>
          <a:bodyPr>
            <a:normAutofit/>
          </a:bodyPr>
          <a:lstStyle/>
          <a:p>
            <a:pPr marL="457200" indent="-457200">
              <a:buFont typeface="+mj-lt"/>
              <a:buAutoNum type="arabicParenR"/>
            </a:pPr>
            <a:r>
              <a:rPr lang="en-US" sz="2400" i="0" dirty="0">
                <a:effectLst/>
                <a:latin typeface="-apple-system"/>
              </a:rPr>
              <a:t>The Model </a:t>
            </a:r>
            <a:r>
              <a:rPr lang="en-US" sz="2400" dirty="0">
                <a:effectLst/>
                <a:latin typeface="-apple-system"/>
              </a:rPr>
              <a:t>still has a scope to train more.</a:t>
            </a:r>
          </a:p>
          <a:p>
            <a:pPr marL="457200" indent="-457200">
              <a:buFont typeface="+mj-lt"/>
              <a:buAutoNum type="arabicParenR"/>
            </a:pPr>
            <a:r>
              <a:rPr lang="en-US" sz="2400" i="0" dirty="0">
                <a:effectLst/>
                <a:latin typeface="-apple-system"/>
              </a:rPr>
              <a:t>After Taking input from the user about the specifications</a:t>
            </a:r>
            <a:r>
              <a:rPr lang="en-US" sz="2400" dirty="0">
                <a:effectLst/>
                <a:latin typeface="-apple-system"/>
              </a:rPr>
              <a:t>, it will surely give the price or a price range</a:t>
            </a:r>
          </a:p>
          <a:p>
            <a:pPr marL="457200" indent="-457200">
              <a:buFont typeface="+mj-lt"/>
              <a:buAutoNum type="arabicParenR"/>
            </a:pPr>
            <a:r>
              <a:rPr lang="en-US" sz="2400" i="0" dirty="0">
                <a:effectLst/>
                <a:latin typeface="-apple-system"/>
              </a:rPr>
              <a:t>The model can have a better deployment on the web. </a:t>
            </a:r>
          </a:p>
        </p:txBody>
      </p:sp>
      <p:pic>
        <p:nvPicPr>
          <p:cNvPr id="6" name="Picture 5">
            <a:extLst>
              <a:ext uri="{FF2B5EF4-FFF2-40B4-BE49-F238E27FC236}">
                <a16:creationId xmlns:a16="http://schemas.microsoft.com/office/drawing/2014/main" id="{A601CF03-A80F-4B7A-86CF-89DA348E76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2323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BBE6-994F-4C34-A188-21C2E816CA25}"/>
              </a:ext>
            </a:extLst>
          </p:cNvPr>
          <p:cNvSpPr>
            <a:spLocks noGrp="1"/>
          </p:cNvSpPr>
          <p:nvPr>
            <p:ph type="title"/>
          </p:nvPr>
        </p:nvSpPr>
        <p:spPr>
          <a:xfrm>
            <a:off x="913795" y="0"/>
            <a:ext cx="10353761" cy="973015"/>
          </a:xfrm>
        </p:spPr>
        <p:txBody>
          <a:bodyPr/>
          <a:lstStyle/>
          <a:p>
            <a:r>
              <a:rPr lang="en-US" dirty="0">
                <a:solidFill>
                  <a:srgbClr val="FFFF00"/>
                </a:solidFill>
              </a:rPr>
              <a:t>Literature Survey</a:t>
            </a:r>
            <a:endParaRPr lang="en-IN" dirty="0">
              <a:solidFill>
                <a:srgbClr val="FFFF00"/>
              </a:solidFill>
            </a:endParaRPr>
          </a:p>
        </p:txBody>
      </p:sp>
      <p:pic>
        <p:nvPicPr>
          <p:cNvPr id="6" name="Picture 5">
            <a:extLst>
              <a:ext uri="{FF2B5EF4-FFF2-40B4-BE49-F238E27FC236}">
                <a16:creationId xmlns:a16="http://schemas.microsoft.com/office/drawing/2014/main" id="{A601CF03-A80F-4B7A-86CF-89DA348E7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59" y="302947"/>
            <a:ext cx="762269" cy="76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4" name="Table 3"/>
          <p:cNvGraphicFramePr>
            <a:graphicFrameLocks noGrp="1"/>
          </p:cNvGraphicFramePr>
          <p:nvPr>
            <p:extLst>
              <p:ext uri="{D42A27DB-BD31-4B8C-83A1-F6EECF244321}">
                <p14:modId xmlns:p14="http://schemas.microsoft.com/office/powerpoint/2010/main" val="4048494998"/>
              </p:ext>
            </p:extLst>
          </p:nvPr>
        </p:nvGraphicFramePr>
        <p:xfrm>
          <a:off x="282405" y="2056772"/>
          <a:ext cx="11616540" cy="3673691"/>
        </p:xfrm>
        <a:graphic>
          <a:graphicData uri="http://schemas.openxmlformats.org/drawingml/2006/table">
            <a:tbl>
              <a:tblPr/>
              <a:tblGrid>
                <a:gridCol w="467105">
                  <a:extLst>
                    <a:ext uri="{9D8B030D-6E8A-4147-A177-3AD203B41FA5}">
                      <a16:colId xmlns:a16="http://schemas.microsoft.com/office/drawing/2014/main" val="20000"/>
                    </a:ext>
                  </a:extLst>
                </a:gridCol>
                <a:gridCol w="2061274">
                  <a:extLst>
                    <a:ext uri="{9D8B030D-6E8A-4147-A177-3AD203B41FA5}">
                      <a16:colId xmlns:a16="http://schemas.microsoft.com/office/drawing/2014/main" val="20001"/>
                    </a:ext>
                  </a:extLst>
                </a:gridCol>
                <a:gridCol w="1831938">
                  <a:extLst>
                    <a:ext uri="{9D8B030D-6E8A-4147-A177-3AD203B41FA5}">
                      <a16:colId xmlns:a16="http://schemas.microsoft.com/office/drawing/2014/main" val="20002"/>
                    </a:ext>
                  </a:extLst>
                </a:gridCol>
                <a:gridCol w="1559419">
                  <a:extLst>
                    <a:ext uri="{9D8B030D-6E8A-4147-A177-3AD203B41FA5}">
                      <a16:colId xmlns:a16="http://schemas.microsoft.com/office/drawing/2014/main" val="20003"/>
                    </a:ext>
                  </a:extLst>
                </a:gridCol>
                <a:gridCol w="5696804">
                  <a:extLst>
                    <a:ext uri="{9D8B030D-6E8A-4147-A177-3AD203B41FA5}">
                      <a16:colId xmlns:a16="http://schemas.microsoft.com/office/drawing/2014/main" val="20004"/>
                    </a:ext>
                  </a:extLst>
                </a:gridCol>
              </a:tblGrid>
              <a:tr h="871741">
                <a:tc>
                  <a:txBody>
                    <a:bodyPr/>
                    <a:lstStyle/>
                    <a:p>
                      <a:pPr algn="ctr" rtl="0" fontAlgn="t">
                        <a:spcBef>
                          <a:spcPts val="0"/>
                        </a:spcBef>
                        <a:spcAft>
                          <a:spcPts val="0"/>
                        </a:spcAft>
                      </a:pPr>
                      <a:r>
                        <a:rPr lang="en-US" sz="1400" b="1" i="0" u="none" strike="noStrike" dirty="0">
                          <a:solidFill>
                            <a:schemeClr val="accent3">
                              <a:lumMod val="60000"/>
                              <a:lumOff val="40000"/>
                            </a:schemeClr>
                          </a:solidFill>
                          <a:effectLst/>
                          <a:latin typeface="Arial"/>
                        </a:rPr>
                        <a:t>Sr. No.</a:t>
                      </a:r>
                      <a:endParaRPr lang="en-US" sz="14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Name of the paper</a:t>
                      </a:r>
                      <a:endParaRPr lang="en-US" sz="2000" b="1" dirty="0">
                        <a:solidFill>
                          <a:schemeClr val="accent3">
                            <a:lumMod val="60000"/>
                            <a:lumOff val="40000"/>
                          </a:schemeClr>
                        </a:solidFill>
                        <a:effectLst/>
                      </a:endParaRPr>
                    </a:p>
                    <a:p>
                      <a:pPr fontAlgn="t"/>
                      <a:br>
                        <a:rPr lang="en-US" sz="1000" b="1" dirty="0">
                          <a:solidFill>
                            <a:schemeClr val="accent3">
                              <a:lumMod val="60000"/>
                              <a:lumOff val="40000"/>
                            </a:schemeClr>
                          </a:solidFill>
                          <a:effectLst/>
                        </a:rPr>
                      </a:br>
                      <a:endParaRPr lang="en-US" sz="1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Authors</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Learning techniques</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Summary</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65423">
                <a:tc>
                  <a:txBody>
                    <a:bodyPr/>
                    <a:lstStyle/>
                    <a:p>
                      <a:pPr rtl="0" fontAlgn="t">
                        <a:spcBef>
                          <a:spcPts val="0"/>
                        </a:spcBef>
                        <a:spcAft>
                          <a:spcPts val="0"/>
                        </a:spcAft>
                      </a:pPr>
                      <a:r>
                        <a:rPr lang="en-US" sz="1600" b="1" i="0" u="none" strike="noStrike" dirty="0">
                          <a:solidFill>
                            <a:schemeClr val="tx1"/>
                          </a:solidFill>
                          <a:effectLst/>
                          <a:latin typeface="Arial"/>
                        </a:rPr>
                        <a:t>1</a:t>
                      </a:r>
                      <a:endParaRPr lang="en-US" sz="1600" b="1"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800" b="0" i="0" kern="1200" dirty="0">
                          <a:solidFill>
                            <a:schemeClr val="tx1"/>
                          </a:solidFill>
                          <a:effectLst/>
                          <a:latin typeface="+mn-lt"/>
                          <a:ea typeface="+mn-ea"/>
                          <a:cs typeface="+mn-cs"/>
                        </a:rPr>
                        <a:t>Online Mobile Price Prediction using Machine Learning(2022)</a:t>
                      </a: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IN" sz="1800" b="0" i="0" kern="1200" dirty="0" err="1">
                          <a:solidFill>
                            <a:schemeClr val="tx1"/>
                          </a:solidFill>
                          <a:effectLst/>
                          <a:latin typeface="+mn-lt"/>
                          <a:ea typeface="+mn-ea"/>
                          <a:cs typeface="+mn-cs"/>
                        </a:rPr>
                        <a:t>Miss.A.Renuka</a:t>
                      </a:r>
                      <a:br>
                        <a:rPr lang="en-IN" sz="1600" dirty="0"/>
                      </a:br>
                      <a:r>
                        <a:rPr lang="en-IN" sz="1600" dirty="0"/>
                        <a:t>, </a:t>
                      </a:r>
                      <a:r>
                        <a:rPr lang="en-IN" sz="1800" b="0" i="0" kern="1200" dirty="0" err="1">
                          <a:solidFill>
                            <a:schemeClr val="tx1"/>
                          </a:solidFill>
                          <a:effectLst/>
                          <a:latin typeface="+mn-lt"/>
                          <a:ea typeface="+mn-ea"/>
                          <a:cs typeface="+mn-cs"/>
                        </a:rPr>
                        <a:t>Mr.Veer</a:t>
                      </a:r>
                      <a:r>
                        <a:rPr lang="en-IN" sz="1800" b="0" i="0" kern="1200" dirty="0">
                          <a:solidFill>
                            <a:schemeClr val="tx1"/>
                          </a:solidFill>
                          <a:effectLst/>
                          <a:latin typeface="+mn-lt"/>
                          <a:ea typeface="+mn-ea"/>
                          <a:cs typeface="+mn-cs"/>
                        </a:rPr>
                        <a:t> Sudheer Goud</a:t>
                      </a: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dirty="0">
                          <a:solidFill>
                            <a:schemeClr val="tx1"/>
                          </a:solidFill>
                          <a:effectLst/>
                        </a:rPr>
                        <a:t>Python,</a:t>
                      </a:r>
                      <a:r>
                        <a:rPr lang="en-US" sz="1600" baseline="0" dirty="0">
                          <a:solidFill>
                            <a:schemeClr val="tx1"/>
                          </a:solidFill>
                          <a:effectLst/>
                        </a:rPr>
                        <a:t> PHP</a:t>
                      </a:r>
                      <a:r>
                        <a:rPr lang="en-US" sz="1600" baseline="0">
                          <a:solidFill>
                            <a:schemeClr val="tx1"/>
                          </a:solidFill>
                          <a:effectLst/>
                        </a:rPr>
                        <a:t>, HTML, CSS</a:t>
                      </a:r>
                      <a:br>
                        <a:rPr lang="en-US" sz="1600" dirty="0">
                          <a:solidFill>
                            <a:schemeClr val="tx1"/>
                          </a:solidFill>
                          <a:effectLst/>
                        </a:rPr>
                      </a:br>
                      <a:br>
                        <a:rPr lang="en-US" sz="1600" dirty="0">
                          <a:solidFill>
                            <a:schemeClr val="tx1"/>
                          </a:solidFill>
                          <a:effectLst/>
                        </a:rPr>
                      </a:br>
                      <a:endParaRPr lang="en-US" sz="1600" dirty="0">
                        <a:solidFill>
                          <a:schemeClr val="tx1"/>
                        </a:solidFill>
                        <a:effectLs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rtl="0">
                        <a:buFont typeface="Arial" panose="020B0604020202020204" pitchFamily="34" charset="0"/>
                        <a:buChar char="•"/>
                      </a:pPr>
                      <a:r>
                        <a:rPr lang="en-US" sz="1600" b="0" i="0" kern="1200" dirty="0">
                          <a:solidFill>
                            <a:schemeClr val="tx1"/>
                          </a:solidFill>
                          <a:effectLst/>
                          <a:latin typeface="+mn-lt"/>
                          <a:ea typeface="+mn-ea"/>
                          <a:cs typeface="+mn-cs"/>
                        </a:rPr>
                        <a:t>This work can be concluded with the comparable results of both Feature selection algorithms and classifier. </a:t>
                      </a:r>
                    </a:p>
                    <a:p>
                      <a:pPr marL="285750" indent="-285750" rtl="0">
                        <a:buFont typeface="Arial" panose="020B0604020202020204" pitchFamily="34" charset="0"/>
                        <a:buChar char="•"/>
                      </a:pPr>
                      <a:r>
                        <a:rPr lang="en-US" sz="1600" b="0" i="0" kern="1200" dirty="0">
                          <a:solidFill>
                            <a:schemeClr val="tx1"/>
                          </a:solidFill>
                          <a:effectLst/>
                          <a:latin typeface="+mn-lt"/>
                          <a:ea typeface="+mn-ea"/>
                          <a:cs typeface="+mn-cs"/>
                        </a:rPr>
                        <a:t>This combination has achieved maximum accuracy and selected minimum but most appropriate features.</a:t>
                      </a:r>
                    </a:p>
                    <a:p>
                      <a:pPr marL="285750" indent="-285750" fontAlgn="t">
                        <a:buFont typeface="Arial" panose="020B0604020202020204" pitchFamily="34" charset="0"/>
                        <a:buChar char="•"/>
                      </a:pPr>
                      <a:r>
                        <a:rPr lang="en-US" sz="1600" dirty="0">
                          <a:solidFill>
                            <a:schemeClr val="tx1"/>
                          </a:solidFill>
                          <a:effectLst/>
                        </a:rPr>
                        <a:t>The system is well deployed.</a:t>
                      </a:r>
                    </a:p>
                    <a:p>
                      <a:pPr marL="285750" indent="-285750" fontAlgn="t">
                        <a:buFont typeface="Arial" panose="020B0604020202020204" pitchFamily="34" charset="0"/>
                        <a:buChar char="•"/>
                      </a:pPr>
                      <a:r>
                        <a:rPr lang="en-US" sz="1600" dirty="0">
                          <a:solidFill>
                            <a:schemeClr val="tx1"/>
                          </a:solidFill>
                          <a:effectLst/>
                        </a:rPr>
                        <a:t>The system is following the pattern of data collection -&gt; dimensionality reduction -&gt; classification.</a:t>
                      </a:r>
                    </a:p>
                    <a:p>
                      <a:pPr marL="285750" indent="-285750" fontAlgn="t">
                        <a:buFont typeface="Arial" panose="020B0604020202020204" pitchFamily="34" charset="0"/>
                        <a:buChar char="•"/>
                      </a:pPr>
                      <a:r>
                        <a:rPr lang="en-US" sz="1600" dirty="0">
                          <a:solidFill>
                            <a:schemeClr val="tx1"/>
                          </a:solidFill>
                          <a:effectLst/>
                        </a:rPr>
                        <a:t>Authors are giving the results whether the mobile is cheap, medium or high priced.</a:t>
                      </a: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2676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0CC6784-5C36-4CC8-8239-97EB0DC04CA9}"/>
              </a:ext>
            </a:extLst>
          </p:cNvPr>
          <p:cNvGraphicFramePr>
            <a:graphicFrameLocks noGrp="1"/>
          </p:cNvGraphicFramePr>
          <p:nvPr>
            <p:extLst>
              <p:ext uri="{D42A27DB-BD31-4B8C-83A1-F6EECF244321}">
                <p14:modId xmlns:p14="http://schemas.microsoft.com/office/powerpoint/2010/main" val="4212070423"/>
              </p:ext>
            </p:extLst>
          </p:nvPr>
        </p:nvGraphicFramePr>
        <p:xfrm>
          <a:off x="333829" y="1304472"/>
          <a:ext cx="11616540" cy="2595188"/>
        </p:xfrm>
        <a:graphic>
          <a:graphicData uri="http://schemas.openxmlformats.org/drawingml/2006/table">
            <a:tbl>
              <a:tblPr/>
              <a:tblGrid>
                <a:gridCol w="467105">
                  <a:extLst>
                    <a:ext uri="{9D8B030D-6E8A-4147-A177-3AD203B41FA5}">
                      <a16:colId xmlns:a16="http://schemas.microsoft.com/office/drawing/2014/main" val="1642449410"/>
                    </a:ext>
                  </a:extLst>
                </a:gridCol>
                <a:gridCol w="2061274">
                  <a:extLst>
                    <a:ext uri="{9D8B030D-6E8A-4147-A177-3AD203B41FA5}">
                      <a16:colId xmlns:a16="http://schemas.microsoft.com/office/drawing/2014/main" val="2722057910"/>
                    </a:ext>
                  </a:extLst>
                </a:gridCol>
                <a:gridCol w="1831938">
                  <a:extLst>
                    <a:ext uri="{9D8B030D-6E8A-4147-A177-3AD203B41FA5}">
                      <a16:colId xmlns:a16="http://schemas.microsoft.com/office/drawing/2014/main" val="2152006282"/>
                    </a:ext>
                  </a:extLst>
                </a:gridCol>
                <a:gridCol w="1559419">
                  <a:extLst>
                    <a:ext uri="{9D8B030D-6E8A-4147-A177-3AD203B41FA5}">
                      <a16:colId xmlns:a16="http://schemas.microsoft.com/office/drawing/2014/main" val="900615635"/>
                    </a:ext>
                  </a:extLst>
                </a:gridCol>
                <a:gridCol w="5696804">
                  <a:extLst>
                    <a:ext uri="{9D8B030D-6E8A-4147-A177-3AD203B41FA5}">
                      <a16:colId xmlns:a16="http://schemas.microsoft.com/office/drawing/2014/main" val="3587515867"/>
                    </a:ext>
                  </a:extLst>
                </a:gridCol>
              </a:tblGrid>
              <a:tr h="2243779">
                <a:tc>
                  <a:txBody>
                    <a:bodyPr/>
                    <a:lstStyle/>
                    <a:p>
                      <a:pPr rtl="0" fontAlgn="t">
                        <a:spcBef>
                          <a:spcPts val="0"/>
                        </a:spcBef>
                        <a:spcAft>
                          <a:spcPts val="0"/>
                        </a:spcAft>
                      </a:pPr>
                      <a:r>
                        <a:rPr lang="en-US" sz="2000" b="0" i="0" u="none" strike="noStrike" dirty="0">
                          <a:solidFill>
                            <a:schemeClr val="tx1"/>
                          </a:solidFill>
                          <a:effectLst/>
                          <a:latin typeface="+mn-lt"/>
                        </a:rPr>
                        <a:t>2</a:t>
                      </a:r>
                      <a:endParaRPr lang="en-US" sz="2000" dirty="0">
                        <a:solidFill>
                          <a:schemeClr val="tx1"/>
                        </a:solidFill>
                        <a:effectLst/>
                        <a:latin typeface="+mn-l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600" dirty="0"/>
                        <a:t>Prediction of Mobile Model Price using Machine Learning Techniques(2021)</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600" dirty="0" err="1"/>
                        <a:t>Kumuda</a:t>
                      </a:r>
                      <a:r>
                        <a:rPr lang="en-US" sz="1600" dirty="0"/>
                        <a:t> S, Vishal Karur, Karthick </a:t>
                      </a:r>
                      <a:r>
                        <a:rPr lang="en-US" sz="1600" dirty="0" err="1"/>
                        <a:t>Balaje</a:t>
                      </a:r>
                      <a:r>
                        <a:rPr lang="en-US" sz="1600" dirty="0"/>
                        <a:t> S E.</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600" b="0" i="0" u="none" strike="noStrike" dirty="0">
                          <a:solidFill>
                            <a:schemeClr val="tx1"/>
                          </a:solidFill>
                          <a:effectLst/>
                          <a:latin typeface="+mn-lt"/>
                        </a:rPr>
                        <a:t>EDA, Python , KNN</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rtl="0" fontAlgn="t">
                        <a:spcBef>
                          <a:spcPts val="0"/>
                        </a:spcBef>
                        <a:spcAft>
                          <a:spcPts val="0"/>
                        </a:spcAft>
                        <a:buFont typeface="Arial" panose="020B0604020202020204" pitchFamily="34" charset="0"/>
                        <a:buChar char="•"/>
                      </a:pPr>
                      <a:r>
                        <a:rPr lang="en-US" sz="1600" dirty="0"/>
                        <a:t>This Project deals with the predication of the price and the features of the mobile .</a:t>
                      </a:r>
                    </a:p>
                    <a:p>
                      <a:pPr marL="285750" indent="-285750" rtl="0" fontAlgn="t">
                        <a:spcBef>
                          <a:spcPts val="0"/>
                        </a:spcBef>
                        <a:spcAft>
                          <a:spcPts val="0"/>
                        </a:spcAft>
                        <a:buFont typeface="Arial" panose="020B0604020202020204" pitchFamily="34" charset="0"/>
                        <a:buChar char="•"/>
                      </a:pPr>
                      <a:r>
                        <a:rPr lang="en-US" sz="1600" dirty="0"/>
                        <a:t>It uses Feature selection to give precise features to be selected and get maximum accuracy results. If there is Forward selection in the data set then it reduces the accuracy of the features and In Backward selection, if we eliminate an important part then its efficiency is reduced.</a:t>
                      </a:r>
                    </a:p>
                    <a:p>
                      <a:pPr marL="285750" indent="-285750" rtl="0" fontAlgn="t">
                        <a:spcBef>
                          <a:spcPts val="0"/>
                        </a:spcBef>
                        <a:spcAft>
                          <a:spcPts val="0"/>
                        </a:spcAft>
                        <a:buFont typeface="Arial" panose="020B0604020202020204" pitchFamily="34" charset="0"/>
                        <a:buChar char="•"/>
                      </a:pPr>
                      <a:r>
                        <a:rPr lang="en-US" sz="1600" dirty="0"/>
                        <a:t> This project model could be improved by developing software that could predict by selecting features</a:t>
                      </a: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3427084"/>
                  </a:ext>
                </a:extLst>
              </a:tr>
            </a:tbl>
          </a:graphicData>
        </a:graphic>
      </p:graphicFrame>
      <p:graphicFrame>
        <p:nvGraphicFramePr>
          <p:cNvPr id="4" name="Table 3">
            <a:extLst>
              <a:ext uri="{FF2B5EF4-FFF2-40B4-BE49-F238E27FC236}">
                <a16:creationId xmlns:a16="http://schemas.microsoft.com/office/drawing/2014/main" id="{841E6B30-C2A9-4DF3-A6F6-C5BCB43BF197}"/>
              </a:ext>
            </a:extLst>
          </p:cNvPr>
          <p:cNvGraphicFramePr>
            <a:graphicFrameLocks noGrp="1"/>
          </p:cNvGraphicFramePr>
          <p:nvPr/>
        </p:nvGraphicFramePr>
        <p:xfrm>
          <a:off x="333829" y="296204"/>
          <a:ext cx="11616540" cy="1008268"/>
        </p:xfrm>
        <a:graphic>
          <a:graphicData uri="http://schemas.openxmlformats.org/drawingml/2006/table">
            <a:tbl>
              <a:tblPr/>
              <a:tblGrid>
                <a:gridCol w="467105">
                  <a:extLst>
                    <a:ext uri="{9D8B030D-6E8A-4147-A177-3AD203B41FA5}">
                      <a16:colId xmlns:a16="http://schemas.microsoft.com/office/drawing/2014/main" val="1085002102"/>
                    </a:ext>
                  </a:extLst>
                </a:gridCol>
                <a:gridCol w="2061274">
                  <a:extLst>
                    <a:ext uri="{9D8B030D-6E8A-4147-A177-3AD203B41FA5}">
                      <a16:colId xmlns:a16="http://schemas.microsoft.com/office/drawing/2014/main" val="308197798"/>
                    </a:ext>
                  </a:extLst>
                </a:gridCol>
                <a:gridCol w="1831938">
                  <a:extLst>
                    <a:ext uri="{9D8B030D-6E8A-4147-A177-3AD203B41FA5}">
                      <a16:colId xmlns:a16="http://schemas.microsoft.com/office/drawing/2014/main" val="1141436874"/>
                    </a:ext>
                  </a:extLst>
                </a:gridCol>
                <a:gridCol w="1559419">
                  <a:extLst>
                    <a:ext uri="{9D8B030D-6E8A-4147-A177-3AD203B41FA5}">
                      <a16:colId xmlns:a16="http://schemas.microsoft.com/office/drawing/2014/main" val="123966852"/>
                    </a:ext>
                  </a:extLst>
                </a:gridCol>
                <a:gridCol w="5696804">
                  <a:extLst>
                    <a:ext uri="{9D8B030D-6E8A-4147-A177-3AD203B41FA5}">
                      <a16:colId xmlns:a16="http://schemas.microsoft.com/office/drawing/2014/main" val="2763063768"/>
                    </a:ext>
                  </a:extLst>
                </a:gridCol>
              </a:tblGrid>
              <a:tr h="871741">
                <a:tc>
                  <a:txBody>
                    <a:bodyPr/>
                    <a:lstStyle/>
                    <a:p>
                      <a:pPr algn="ctr" rtl="0" fontAlgn="t">
                        <a:spcBef>
                          <a:spcPts val="0"/>
                        </a:spcBef>
                        <a:spcAft>
                          <a:spcPts val="0"/>
                        </a:spcAft>
                      </a:pPr>
                      <a:r>
                        <a:rPr lang="en-US" sz="1400" b="1" i="0" u="none" strike="noStrike" dirty="0">
                          <a:solidFill>
                            <a:schemeClr val="accent3">
                              <a:lumMod val="60000"/>
                              <a:lumOff val="40000"/>
                            </a:schemeClr>
                          </a:solidFill>
                          <a:effectLst/>
                          <a:latin typeface="Arial"/>
                        </a:rPr>
                        <a:t>Sr. No.</a:t>
                      </a:r>
                      <a:endParaRPr lang="en-US" sz="14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Name of the paper</a:t>
                      </a:r>
                      <a:endParaRPr lang="en-US" sz="2000" b="1" dirty="0">
                        <a:solidFill>
                          <a:schemeClr val="accent3">
                            <a:lumMod val="60000"/>
                            <a:lumOff val="40000"/>
                          </a:schemeClr>
                        </a:solidFill>
                        <a:effectLst/>
                      </a:endParaRPr>
                    </a:p>
                    <a:p>
                      <a:pPr fontAlgn="t"/>
                      <a:br>
                        <a:rPr lang="en-US" sz="1000" b="1" dirty="0">
                          <a:solidFill>
                            <a:schemeClr val="accent3">
                              <a:lumMod val="60000"/>
                              <a:lumOff val="40000"/>
                            </a:schemeClr>
                          </a:solidFill>
                          <a:effectLst/>
                        </a:rPr>
                      </a:br>
                      <a:endParaRPr lang="en-US" sz="1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Authors</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Learning techniques</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000" b="1" i="0" u="none" strike="noStrike" dirty="0">
                          <a:solidFill>
                            <a:schemeClr val="accent3">
                              <a:lumMod val="60000"/>
                              <a:lumOff val="40000"/>
                            </a:schemeClr>
                          </a:solidFill>
                          <a:effectLst/>
                          <a:latin typeface="Arial"/>
                        </a:rPr>
                        <a:t>Summary</a:t>
                      </a:r>
                      <a:endParaRPr lang="en-US" sz="2000" b="1" dirty="0">
                        <a:solidFill>
                          <a:schemeClr val="accent3">
                            <a:lumMod val="60000"/>
                            <a:lumOff val="40000"/>
                          </a:schemeClr>
                        </a:solidFill>
                        <a:effectLst/>
                      </a:endParaRPr>
                    </a:p>
                  </a:txBody>
                  <a:tcPr marL="46934" marR="46934" marT="46934" marB="469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2883280"/>
                  </a:ext>
                </a:extLst>
              </a:tr>
            </a:tbl>
          </a:graphicData>
        </a:graphic>
      </p:graphicFrame>
      <p:graphicFrame>
        <p:nvGraphicFramePr>
          <p:cNvPr id="5" name="Table 4">
            <a:extLst>
              <a:ext uri="{FF2B5EF4-FFF2-40B4-BE49-F238E27FC236}">
                <a16:creationId xmlns:a16="http://schemas.microsoft.com/office/drawing/2014/main" id="{91E394CA-F6D3-4AA0-ACFC-0E711C9C8B4F}"/>
              </a:ext>
            </a:extLst>
          </p:cNvPr>
          <p:cNvGraphicFramePr>
            <a:graphicFrameLocks noGrp="1"/>
          </p:cNvGraphicFramePr>
          <p:nvPr>
            <p:extLst>
              <p:ext uri="{D42A27DB-BD31-4B8C-83A1-F6EECF244321}">
                <p14:modId xmlns:p14="http://schemas.microsoft.com/office/powerpoint/2010/main" val="1439577003"/>
              </p:ext>
            </p:extLst>
          </p:nvPr>
        </p:nvGraphicFramePr>
        <p:xfrm>
          <a:off x="333829" y="3899660"/>
          <a:ext cx="11616540" cy="2107508"/>
        </p:xfrm>
        <a:graphic>
          <a:graphicData uri="http://schemas.openxmlformats.org/drawingml/2006/table">
            <a:tbl>
              <a:tblPr/>
              <a:tblGrid>
                <a:gridCol w="449943">
                  <a:extLst>
                    <a:ext uri="{9D8B030D-6E8A-4147-A177-3AD203B41FA5}">
                      <a16:colId xmlns:a16="http://schemas.microsoft.com/office/drawing/2014/main" val="1252661308"/>
                    </a:ext>
                  </a:extLst>
                </a:gridCol>
                <a:gridCol w="2082800">
                  <a:extLst>
                    <a:ext uri="{9D8B030D-6E8A-4147-A177-3AD203B41FA5}">
                      <a16:colId xmlns:a16="http://schemas.microsoft.com/office/drawing/2014/main" val="3388129574"/>
                    </a:ext>
                  </a:extLst>
                </a:gridCol>
                <a:gridCol w="1821543">
                  <a:extLst>
                    <a:ext uri="{9D8B030D-6E8A-4147-A177-3AD203B41FA5}">
                      <a16:colId xmlns:a16="http://schemas.microsoft.com/office/drawing/2014/main" val="3743640860"/>
                    </a:ext>
                  </a:extLst>
                </a:gridCol>
                <a:gridCol w="1567543">
                  <a:extLst>
                    <a:ext uri="{9D8B030D-6E8A-4147-A177-3AD203B41FA5}">
                      <a16:colId xmlns:a16="http://schemas.microsoft.com/office/drawing/2014/main" val="2009906019"/>
                    </a:ext>
                  </a:extLst>
                </a:gridCol>
                <a:gridCol w="5694711">
                  <a:extLst>
                    <a:ext uri="{9D8B030D-6E8A-4147-A177-3AD203B41FA5}">
                      <a16:colId xmlns:a16="http://schemas.microsoft.com/office/drawing/2014/main" val="1612877046"/>
                    </a:ext>
                  </a:extLst>
                </a:gridCol>
              </a:tblGrid>
              <a:tr h="1423549">
                <a:tc>
                  <a:txBody>
                    <a:bodyPr/>
                    <a:lstStyle/>
                    <a:p>
                      <a:pPr fontAlgn="t"/>
                      <a:br>
                        <a:rPr lang="en-US" sz="1600" dirty="0">
                          <a:solidFill>
                            <a:schemeClr val="tx1"/>
                          </a:solidFill>
                          <a:effectLst/>
                        </a:rPr>
                      </a:br>
                      <a:r>
                        <a:rPr lang="en-US" sz="1600" dirty="0">
                          <a:solidFill>
                            <a:schemeClr val="tx1"/>
                          </a:solidFill>
                          <a:effectLst/>
                        </a:rPr>
                        <a:t>3</a:t>
                      </a: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dirty="0"/>
                        <a:t>MOBILE PRICE PREDICTION USING WEKA(2020)</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dirty="0" err="1"/>
                        <a:t>Pritish</a:t>
                      </a:r>
                      <a:r>
                        <a:rPr lang="en-IN" sz="1600" dirty="0"/>
                        <a:t> Arora, Sudhanshu Srivastava, Bindu Garg</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mn-lt"/>
                        </a:rPr>
                        <a:t>WEKA, </a:t>
                      </a:r>
                      <a:r>
                        <a:rPr lang="en-US" sz="1600" b="0" i="0" u="none" strike="noStrike" dirty="0" err="1">
                          <a:solidFill>
                            <a:schemeClr val="tx1"/>
                          </a:solidFill>
                          <a:effectLst/>
                          <a:latin typeface="+mn-lt"/>
                        </a:rPr>
                        <a:t>Dimensionallity</a:t>
                      </a:r>
                      <a:r>
                        <a:rPr lang="en-US" sz="1600" b="0" i="0" u="none" strike="noStrike" dirty="0">
                          <a:solidFill>
                            <a:schemeClr val="tx1"/>
                          </a:solidFill>
                          <a:effectLst/>
                          <a:latin typeface="+mn-lt"/>
                        </a:rPr>
                        <a:t> Reduction, EDA</a:t>
                      </a:r>
                      <a:endParaRPr lang="en-US" sz="1600" dirty="0">
                        <a:solidFill>
                          <a:schemeClr val="tx1"/>
                        </a:solidFill>
                        <a:effectLst/>
                        <a:latin typeface="+mn-lt"/>
                      </a:endParaRP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rtl="0" fontAlgn="t">
                        <a:spcBef>
                          <a:spcPts val="0"/>
                        </a:spcBef>
                        <a:spcAft>
                          <a:spcPts val="0"/>
                        </a:spcAft>
                        <a:buFont typeface="Arial" panose="020B0604020202020204" pitchFamily="34" charset="0"/>
                        <a:buChar char="•"/>
                      </a:pPr>
                      <a:r>
                        <a:rPr lang="en-US" sz="1600" dirty="0"/>
                        <a:t>The experiment is carried out using WEKA (Waikato Setting for the Study of Knowledge). </a:t>
                      </a:r>
                    </a:p>
                    <a:p>
                      <a:pPr marL="285750" indent="-285750" rtl="0" fontAlgn="t">
                        <a:spcBef>
                          <a:spcPts val="0"/>
                        </a:spcBef>
                        <a:spcAft>
                          <a:spcPts val="0"/>
                        </a:spcAft>
                        <a:buFont typeface="Arial" panose="020B0604020202020204" pitchFamily="34" charset="0"/>
                        <a:buChar char="•"/>
                      </a:pPr>
                      <a:r>
                        <a:rPr lang="en-US" sz="1600" dirty="0"/>
                        <a:t>Performed in a steps such as </a:t>
                      </a:r>
                      <a:r>
                        <a:rPr lang="en-IN" sz="1600" dirty="0"/>
                        <a:t>Data Collection, Dimensionality Reduction, Feature Selection, Feature Extraction, Forward Selection, Backward Selection, Classification.</a:t>
                      </a:r>
                    </a:p>
                    <a:p>
                      <a:pPr marL="285750" indent="-285750" rtl="0" fontAlgn="t">
                        <a:spcBef>
                          <a:spcPts val="0"/>
                        </a:spcBef>
                        <a:spcAft>
                          <a:spcPts val="0"/>
                        </a:spcAft>
                        <a:buFont typeface="Arial" panose="020B0604020202020204" pitchFamily="34" charset="0"/>
                        <a:buChar char="•"/>
                      </a:pPr>
                      <a:r>
                        <a:rPr lang="en-US" sz="1600" dirty="0"/>
                        <a:t>The result here is the accuracy of the machine learning model.</a:t>
                      </a:r>
                    </a:p>
                  </a:txBody>
                  <a:tcPr marL="78394" marR="78394" marT="78394" marB="78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158911"/>
                  </a:ext>
                </a:extLst>
              </a:tr>
            </a:tbl>
          </a:graphicData>
        </a:graphic>
      </p:graphicFrame>
    </p:spTree>
    <p:extLst>
      <p:ext uri="{BB962C8B-B14F-4D97-AF65-F5344CB8AC3E}">
        <p14:creationId xmlns:p14="http://schemas.microsoft.com/office/powerpoint/2010/main" val="2266369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1340</TotalTime>
  <Words>1205</Words>
  <Application>Microsoft Office PowerPoint</Application>
  <PresentationFormat>Widescreen</PresentationFormat>
  <Paragraphs>159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-apple-system</vt:lpstr>
      <vt:lpstr>Arial</vt:lpstr>
      <vt:lpstr>Artifakt Element Black</vt:lpstr>
      <vt:lpstr>Bookman Old Style</vt:lpstr>
      <vt:lpstr>Calibri</vt:lpstr>
      <vt:lpstr>Rockwell</vt:lpstr>
      <vt:lpstr>Damask</vt:lpstr>
      <vt:lpstr>Mobile Price prediction System</vt:lpstr>
      <vt:lpstr>Contents</vt:lpstr>
      <vt:lpstr>Aim/Problem Statement</vt:lpstr>
      <vt:lpstr>Objectives</vt:lpstr>
      <vt:lpstr>Introduction</vt:lpstr>
      <vt:lpstr>Parameters</vt:lpstr>
      <vt:lpstr>Scope of Project</vt:lpstr>
      <vt:lpstr>Literature Survey</vt:lpstr>
      <vt:lpstr>PowerPoint Presentation</vt:lpstr>
      <vt:lpstr>PowerPoint Presentation</vt:lpstr>
      <vt:lpstr>Tools &amp; Technology</vt:lpstr>
      <vt:lpstr>Action plan</vt:lpstr>
      <vt:lpstr>Methodology</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in java</dc:title>
  <dc:creator>Aniruddha Joshi</dc:creator>
  <cp:lastModifiedBy>ANIRUDDHA JOSHI</cp:lastModifiedBy>
  <cp:revision>73</cp:revision>
  <dcterms:created xsi:type="dcterms:W3CDTF">2021-10-05T05:11:17Z</dcterms:created>
  <dcterms:modified xsi:type="dcterms:W3CDTF">2022-06-30T13:27:13Z</dcterms:modified>
</cp:coreProperties>
</file>