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0" r:id="rId12"/>
    <p:sldId id="272" r:id="rId13"/>
    <p:sldId id="273" r:id="rId14"/>
    <p:sldId id="276" r:id="rId15"/>
    <p:sldId id="271" r:id="rId16"/>
    <p:sldId id="268" r:id="rId17"/>
    <p:sldId id="277" r:id="rId18"/>
    <p:sldId id="278" r:id="rId19"/>
    <p:sldId id="280" r:id="rId20"/>
    <p:sldId id="279" r:id="rId21"/>
    <p:sldId id="281" r:id="rId22"/>
    <p:sldId id="275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w2uwjvP46iRWllNf6QUESgMWO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032CEF-76AB-4A0F-8E0F-92FF9CB4D2ED}">
  <a:tblStyle styleId="{8E032CEF-76AB-4A0F-8E0F-92FF9CB4D2ED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c0074bfeb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9c0074bfe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9" name="Google Shape;49;p21"/>
          <p:cNvPicPr preferRelativeResize="0"/>
          <p:nvPr/>
        </p:nvPicPr>
        <p:blipFill rotWithShape="1">
          <a:blip r:embed="rId2">
            <a:alphaModFix/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0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1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9" name="Google Shape;119;p31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4" name="Google Shape;124;p31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5" name="Google Shape;125;p31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9" name="Google Shape;129;p3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2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33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7" name="Google Shape;137;p3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1" name="Google Shape;141;p3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2" name="Google Shape;142;p3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6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8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9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0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20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0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0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0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0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0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0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0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0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0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0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0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0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20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0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0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0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0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0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0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0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0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0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0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0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0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ng.com/alink/link?url=https%3a%2f%2fcvpr.thecvf.com%2f&amp;source=serp-rr&amp;h=l5zpOzh4BbWJV0c9NORlsqyri0Dw505m5DGFn6XjsWA%3d&amp;p=kcoffcialwebsi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>
            <a:spLocks noGrp="1"/>
          </p:cNvSpPr>
          <p:nvPr>
            <p:ph type="ctrTitle"/>
          </p:nvPr>
        </p:nvSpPr>
        <p:spPr>
          <a:xfrm>
            <a:off x="4688603" y="3431219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GB"/>
              <a:t>FACE ANTI- SPOOFING SYSTEM</a:t>
            </a:r>
            <a:endParaRPr dirty="0"/>
          </a:p>
        </p:txBody>
      </p:sp>
      <p:sp>
        <p:nvSpPr>
          <p:cNvPr id="170" name="Google Shape;170;p1"/>
          <p:cNvSpPr txBox="1">
            <a:spLocks noGrp="1"/>
          </p:cNvSpPr>
          <p:nvPr>
            <p:ph type="subTitle" idx="1"/>
          </p:nvPr>
        </p:nvSpPr>
        <p:spPr>
          <a:xfrm>
            <a:off x="8610796" y="512863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-AMJAD HUSSAIN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/>
              <a:t>-S3 MCA</a:t>
            </a:r>
            <a:endParaRPr/>
          </a:p>
        </p:txBody>
      </p:sp>
      <p:sp>
        <p:nvSpPr>
          <p:cNvPr id="171" name="Google Shape;171;p1"/>
          <p:cNvSpPr txBox="1"/>
          <p:nvPr/>
        </p:nvSpPr>
        <p:spPr>
          <a:xfrm>
            <a:off x="4688603" y="6070256"/>
            <a:ext cx="4756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INTERNAL GUIDE: Prof. Vaheetha Salam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GB" dirty="0"/>
              <a:t>ARCHITECTURE OF CNN</a:t>
            </a:r>
            <a:endParaRPr dirty="0"/>
          </a:p>
        </p:txBody>
      </p:sp>
      <p:pic>
        <p:nvPicPr>
          <p:cNvPr id="239" name="Google Shape;239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89213" y="2471907"/>
            <a:ext cx="8915400" cy="310163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9c0074bfeb_3_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pic>
        <p:nvPicPr>
          <p:cNvPr id="270" name="Google Shape;270;g29c0074bfeb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1219201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GB"/>
              <a:t>MOBILENET</a:t>
            </a:r>
            <a:endParaRPr/>
          </a:p>
        </p:txBody>
      </p:sp>
      <p:sp>
        <p:nvSpPr>
          <p:cNvPr id="285" name="Google Shape;285;p16"/>
          <p:cNvSpPr txBox="1">
            <a:spLocks noGrp="1"/>
          </p:cNvSpPr>
          <p:nvPr>
            <p:ph type="body" idx="1"/>
          </p:nvPr>
        </p:nvSpPr>
        <p:spPr>
          <a:xfrm>
            <a:off x="2591068" y="1452112"/>
            <a:ext cx="8915400" cy="540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 err="1"/>
              <a:t>MobileNet</a:t>
            </a:r>
            <a:r>
              <a:rPr lang="en-GB" dirty="0"/>
              <a:t> refers to a family of neural network architectures designed for mobile and edge devices with resource constraints. The original </a:t>
            </a:r>
            <a:r>
              <a:rPr lang="en-GB" dirty="0" err="1"/>
              <a:t>MobileNet</a:t>
            </a:r>
            <a:r>
              <a:rPr lang="en-GB" dirty="0"/>
              <a:t>, often referred to as MobileNetV1, was introduced by Google researchers in 2017. The primary goal of </a:t>
            </a:r>
            <a:r>
              <a:rPr lang="en-GB" dirty="0" err="1"/>
              <a:t>MobileNet</a:t>
            </a:r>
            <a:r>
              <a:rPr lang="en-GB" dirty="0"/>
              <a:t> is to provide a lightweight and efficient solution for computer vision tasks, such as image classification and object detection, on devices with limited computational resources.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Features:</a:t>
            </a:r>
            <a:endParaRPr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dirty="0"/>
              <a:t>Depth wise Separable Convolutions</a:t>
            </a:r>
            <a:endParaRPr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dirty="0"/>
              <a:t>Width Multiplier and Resolution Multiplier</a:t>
            </a:r>
            <a:endParaRPr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dirty="0"/>
              <a:t>Efficient Design</a:t>
            </a:r>
            <a:endParaRPr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dirty="0"/>
              <a:t>Global Average Pooling</a:t>
            </a:r>
            <a:endParaRPr dirty="0"/>
          </a:p>
        </p:txBody>
      </p:sp>
      <p:sp>
        <p:nvSpPr>
          <p:cNvPr id="286" name="Google Shape;286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GB"/>
              <a:t>MOBILENET ARCHITECTURE</a:t>
            </a:r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pic>
        <p:nvPicPr>
          <p:cNvPr id="293" name="Google Shape;293;p17" descr="Schematic diagram of the MobileNet-SSD network model structur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0524" y="1698625"/>
            <a:ext cx="11821451" cy="325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069E-BAA3-8C2E-21BC-72E916A9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MOBILENET?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8D455-7CE5-2D78-4EF2-DF3BA651A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i="0" dirty="0">
                <a:effectLst/>
                <a:latin typeface="Century Gothic" panose="020B0502020202020204" pitchFamily="34" charset="0"/>
              </a:rPr>
              <a:t>Computational Efficiency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i="0" dirty="0">
                <a:effectLst/>
                <a:latin typeface="Century Gothic" panose="020B0502020202020204" pitchFamily="34" charset="0"/>
              </a:rPr>
              <a:t>Low Model Size</a:t>
            </a:r>
            <a:endParaRPr lang="en-IN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i="0" dirty="0">
                <a:effectLst/>
                <a:latin typeface="Century Gothic" panose="020B0502020202020204" pitchFamily="34" charset="0"/>
              </a:rPr>
              <a:t>Real-time 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i="0" dirty="0">
                <a:effectLst/>
                <a:latin typeface="Century Gothic" panose="020B0502020202020204" pitchFamily="34" charset="0"/>
              </a:rPr>
              <a:t>Transfer Learning Capability</a:t>
            </a:r>
            <a:endParaRPr lang="en-IN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i="0" dirty="0">
                <a:effectLst/>
                <a:latin typeface="Century Gothic" panose="020B0502020202020204" pitchFamily="34" charset="0"/>
              </a:rPr>
              <a:t>Good Generalization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i="0" dirty="0">
                <a:effectLst/>
                <a:latin typeface="Century Gothic" panose="020B0502020202020204" pitchFamily="34" charset="0"/>
              </a:rPr>
              <a:t>Fast Inference Speed</a:t>
            </a:r>
            <a:endParaRPr lang="en-IN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i="0" dirty="0">
                <a:effectLst/>
                <a:latin typeface="Century Gothic" panose="020B0502020202020204" pitchFamily="34" charset="0"/>
              </a:rPr>
              <a:t>Ease of Deployment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i="0" dirty="0">
                <a:effectLst/>
                <a:latin typeface="Century Gothic" panose="020B0502020202020204" pitchFamily="34" charset="0"/>
              </a:rPr>
              <a:t>Adaptability to Limited Webcam Quality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6BC39-5975-B27A-410B-6BE233090D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250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GB"/>
              <a:t>HAAR CASCADE FACE CLASSIFIER</a:t>
            </a:r>
            <a:endParaRPr/>
          </a:p>
        </p:txBody>
      </p:sp>
      <p:sp>
        <p:nvSpPr>
          <p:cNvPr id="276" name="Google Shape;276;p1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dirty="0"/>
              <a:t>It is a machine learning object detection method used to identify objects in images or video. It is particularly well-suited for detecting faces. This technique is based on the </a:t>
            </a:r>
            <a:r>
              <a:rPr lang="en-GB" dirty="0" err="1"/>
              <a:t>Haar</a:t>
            </a:r>
            <a:r>
              <a:rPr lang="en-GB" dirty="0"/>
              <a:t> wavelet analysis, which involves </a:t>
            </a:r>
            <a:r>
              <a:rPr lang="en-GB" dirty="0" err="1"/>
              <a:t>analyzing</a:t>
            </a:r>
            <a:r>
              <a:rPr lang="en-GB" dirty="0"/>
              <a:t> patterns in images at different scales.</a:t>
            </a:r>
            <a:endParaRPr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dirty="0" err="1"/>
              <a:t>Haar</a:t>
            </a:r>
            <a:r>
              <a:rPr lang="en-GB" dirty="0"/>
              <a:t> Cascade classifiers are trained using positive and negative samples.</a:t>
            </a:r>
            <a:endParaRPr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dirty="0"/>
              <a:t>Positive samples contain images of the object (e.g., faces), while negative samples are images without the object.</a:t>
            </a:r>
            <a:endParaRPr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dirty="0" err="1"/>
              <a:t>Haar</a:t>
            </a:r>
            <a:r>
              <a:rPr lang="en-GB" dirty="0"/>
              <a:t> Cascade Face Classifiers are specifically trained for face detection.</a:t>
            </a:r>
            <a:endParaRPr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dirty="0"/>
              <a:t>The </a:t>
            </a:r>
            <a:r>
              <a:rPr lang="en-GB" dirty="0" err="1"/>
              <a:t>Haar</a:t>
            </a:r>
            <a:r>
              <a:rPr lang="en-GB" dirty="0"/>
              <a:t> Cascade Face Classifier is a part of the OpenCV (Open Source Computer Vision) library.</a:t>
            </a:r>
            <a:endParaRPr dirty="0"/>
          </a:p>
          <a:p>
            <a:pPr marL="114300" indent="0">
              <a:buNone/>
            </a:pPr>
            <a:endParaRPr dirty="0"/>
          </a:p>
        </p:txBody>
      </p:sp>
      <p:sp>
        <p:nvSpPr>
          <p:cNvPr id="279" name="Google Shape;279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>
            <a:spLocks noGrp="1"/>
          </p:cNvSpPr>
          <p:nvPr>
            <p:ph type="title"/>
          </p:nvPr>
        </p:nvSpPr>
        <p:spPr>
          <a:xfrm>
            <a:off x="2788662" y="61336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GB" dirty="0"/>
              <a:t>METHODOLOGY</a:t>
            </a:r>
            <a:endParaRPr dirty="0"/>
          </a:p>
        </p:txBody>
      </p:sp>
      <p:sp>
        <p:nvSpPr>
          <p:cNvPr id="257" name="Google Shape;257;p13"/>
          <p:cNvSpPr txBox="1">
            <a:spLocks noGrp="1"/>
          </p:cNvSpPr>
          <p:nvPr>
            <p:ph type="body" idx="1"/>
          </p:nvPr>
        </p:nvSpPr>
        <p:spPr>
          <a:xfrm>
            <a:off x="2423160" y="1638221"/>
            <a:ext cx="9432637" cy="429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b="1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Collection: </a:t>
            </a:r>
            <a:r>
              <a:rPr lang="en-GB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Gather a dataset of genuine and spoofed face images. Spoofed images should include various types of attacks, such as printed photos, masks, or videos.</a:t>
            </a:r>
            <a:endParaRPr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Preprocessing: </a:t>
            </a:r>
            <a:r>
              <a:rPr lang="en-GB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OpenCV to preprocess the images. Perform operations like resizing, normalization, and noise reduction to ensure consistency in image quality.</a:t>
            </a:r>
            <a:endParaRPr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 Detection: </a:t>
            </a:r>
            <a:r>
              <a:rPr lang="en-GB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 OpenCV's face detection capabilities to locate faces in the images.</a:t>
            </a:r>
            <a:endParaRPr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Processing: </a:t>
            </a:r>
            <a:r>
              <a:rPr lang="en-GB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real-time processing of camera input or uploaded images. Detect faces and apply the trained classifier to make predictions.</a:t>
            </a:r>
            <a:endParaRPr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Deployment:</a:t>
            </a:r>
            <a:r>
              <a:rPr lang="en-GB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Deploy the anti-spoofing system as an application or service, making it accessible to users or organizations that require facial recognition security.</a:t>
            </a:r>
            <a:endParaRPr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Documentation:</a:t>
            </a:r>
            <a:r>
              <a:rPr lang="en-GB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Document the project, including the methodology, codebase, and user instructions.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5DFB-96EE-5AAA-3D58-15017D18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551CE-7DBF-CEB1-C407-70FB940B7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Collection of Real and Spoofed Images</a:t>
            </a:r>
          </a:p>
          <a:p>
            <a:pPr marL="114300" indent="0">
              <a:buNone/>
            </a:pPr>
            <a:r>
              <a:rPr lang="en-IN" dirty="0"/>
              <a:t>1226 Real Images and 7076 Spoofed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AAD96-1868-183B-53D0-21F04B9AC8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  <p:pic>
        <p:nvPicPr>
          <p:cNvPr id="6" name="Picture 5" descr="A close up of a person's face&#10;&#10;Description automatically generated">
            <a:extLst>
              <a:ext uri="{FF2B5EF4-FFF2-40B4-BE49-F238E27FC236}">
                <a16:creationId xmlns:a16="http://schemas.microsoft.com/office/drawing/2014/main" id="{4C147694-E1F9-EC1A-E18B-9C369D82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004" y="3441199"/>
            <a:ext cx="2122551" cy="2122551"/>
          </a:xfrm>
          <a:prstGeom prst="rect">
            <a:avLst/>
          </a:prstGeom>
        </p:spPr>
      </p:pic>
      <p:pic>
        <p:nvPicPr>
          <p:cNvPr id="8" name="Picture 7" descr="A close up of a person's face&#10;&#10;Description automatically generated">
            <a:extLst>
              <a:ext uri="{FF2B5EF4-FFF2-40B4-BE49-F238E27FC236}">
                <a16:creationId xmlns:a16="http://schemas.microsoft.com/office/drawing/2014/main" id="{74D22696-4622-007C-B497-A70C3EE93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997" y="3441198"/>
            <a:ext cx="2122552" cy="2122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C383B8-862C-FDE4-A45C-087315C87F06}"/>
              </a:ext>
            </a:extLst>
          </p:cNvPr>
          <p:cNvSpPr txBox="1"/>
          <p:nvPr/>
        </p:nvSpPr>
        <p:spPr>
          <a:xfrm>
            <a:off x="4289551" y="5900292"/>
            <a:ext cx="626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Century Gothic" panose="020B0502020202020204" pitchFamily="34" charset="0"/>
              </a:rPr>
              <a:t>REAL                                                   SPOOF</a:t>
            </a:r>
          </a:p>
        </p:txBody>
      </p:sp>
    </p:spTree>
    <p:extLst>
      <p:ext uri="{BB962C8B-B14F-4D97-AF65-F5344CB8AC3E}">
        <p14:creationId xmlns:p14="http://schemas.microsoft.com/office/powerpoint/2010/main" val="4253131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7178-3E7A-A132-EADF-8D4B9DD3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8146E-F539-730F-96FC-DE950C63E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Image Rescaling</a:t>
            </a:r>
            <a:r>
              <a:rPr lang="en-GB" dirty="0"/>
              <a:t>: rescale=1./255: This parameter of </a:t>
            </a:r>
            <a:r>
              <a:rPr lang="en-GB" dirty="0" err="1"/>
              <a:t>ImageDataGenerator</a:t>
            </a:r>
            <a:r>
              <a:rPr lang="en-GB" dirty="0"/>
              <a:t> scales the pixel values of the images to a range between 0 and 1. Rescaling is a common preprocessing step that helps standardize the input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Validation Split</a:t>
            </a:r>
            <a:r>
              <a:rPr lang="en-GB" dirty="0"/>
              <a:t>: </a:t>
            </a:r>
            <a:r>
              <a:rPr lang="en-GB" dirty="0" err="1"/>
              <a:t>validation_split</a:t>
            </a:r>
            <a:r>
              <a:rPr lang="en-GB" dirty="0"/>
              <a:t>=0.2: The </a:t>
            </a:r>
            <a:r>
              <a:rPr lang="en-GB" dirty="0" err="1"/>
              <a:t>ImageDataGenerator</a:t>
            </a:r>
            <a:r>
              <a:rPr lang="en-GB" dirty="0"/>
              <a:t> is configured with a validation split of 20%. This means that 20% of the data will be used for validation during training, and the remaining 80% will be used for training the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Flow from Directory</a:t>
            </a:r>
            <a:r>
              <a:rPr lang="en-GB" dirty="0"/>
              <a:t>: </a:t>
            </a:r>
            <a:r>
              <a:rPr lang="en-GB" dirty="0" err="1"/>
              <a:t>flow_from_directory</a:t>
            </a:r>
            <a:r>
              <a:rPr lang="en-GB" dirty="0"/>
              <a:t>: This method generates batches of augmented data from the specified directory. It automatically infers the classes from the subdirectories and labels the images accordingly.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Target Size and Batch Size</a:t>
            </a:r>
            <a:r>
              <a:rPr lang="en-GB" dirty="0"/>
              <a:t>: </a:t>
            </a:r>
            <a:r>
              <a:rPr lang="en-GB" dirty="0" err="1"/>
              <a:t>target_size</a:t>
            </a:r>
            <a:r>
              <a:rPr lang="en-GB" dirty="0"/>
              <a:t>=</a:t>
            </a:r>
            <a:r>
              <a:rPr lang="en-GB" dirty="0" err="1"/>
              <a:t>img_size</a:t>
            </a:r>
            <a:r>
              <a:rPr lang="en-GB" dirty="0"/>
              <a:t> and </a:t>
            </a:r>
            <a:r>
              <a:rPr lang="en-GB" dirty="0" err="1"/>
              <a:t>batch_size</a:t>
            </a:r>
            <a:r>
              <a:rPr lang="en-GB" dirty="0"/>
              <a:t>=</a:t>
            </a:r>
            <a:r>
              <a:rPr lang="en-GB" dirty="0" err="1"/>
              <a:t>batch_size</a:t>
            </a:r>
            <a:r>
              <a:rPr lang="en-GB" dirty="0"/>
              <a:t>: Images are resized to the specified </a:t>
            </a:r>
            <a:r>
              <a:rPr lang="en-GB" dirty="0" err="1"/>
              <a:t>img_size</a:t>
            </a:r>
            <a:r>
              <a:rPr lang="en-GB" dirty="0"/>
              <a:t> (224x224 pixels in this case) during data loading. Additionally, the data is loaded in batches, and each batch contains </a:t>
            </a:r>
            <a:r>
              <a:rPr lang="en-GB" dirty="0" err="1"/>
              <a:t>batch_size</a:t>
            </a:r>
            <a:r>
              <a:rPr lang="en-GB" dirty="0"/>
              <a:t> number of samples.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39F3D-F89F-C99A-E256-8983D6BB63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7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43AC-4233-DBF8-C01A-DF029856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73CC6-81CB-DB20-8C9D-61AC54CF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3432" y="1472184"/>
            <a:ext cx="9601200" cy="502005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2000" dirty="0"/>
              <a:t>In building a binary classification model for distinguishing between real and spoofed images, a suitable approach is to leverage transfer learning with the </a:t>
            </a:r>
            <a:r>
              <a:rPr lang="en-GB" sz="2000" dirty="0" err="1"/>
              <a:t>MobileNet</a:t>
            </a:r>
            <a:r>
              <a:rPr lang="en-GB" sz="2000" dirty="0"/>
              <a:t> architecture. </a:t>
            </a:r>
          </a:p>
          <a:p>
            <a:pPr marL="114300" indent="0">
              <a:buNone/>
            </a:pPr>
            <a:r>
              <a:rPr lang="en-GB" sz="2000" dirty="0"/>
              <a:t>Begin by loading the </a:t>
            </a:r>
            <a:r>
              <a:rPr lang="en-GB" sz="2000" dirty="0" err="1"/>
              <a:t>MobileNet</a:t>
            </a:r>
            <a:r>
              <a:rPr lang="en-GB" sz="2000" dirty="0"/>
              <a:t> model with pre-trained weights on the ImageNet dataset, effectively utilizing its learned features. Freeze the layers of the </a:t>
            </a:r>
            <a:r>
              <a:rPr lang="en-GB" sz="2000" dirty="0" err="1"/>
              <a:t>MobileNet</a:t>
            </a:r>
            <a:r>
              <a:rPr lang="en-GB" sz="2000" dirty="0"/>
              <a:t> base to preserve these features and prevent overfitting to the limited binary classification dataset.</a:t>
            </a:r>
          </a:p>
          <a:p>
            <a:pPr marL="114300" indent="0">
              <a:buNone/>
            </a:pPr>
            <a:r>
              <a:rPr lang="en-GB" sz="2000" dirty="0"/>
              <a:t> Extend the model by adding a Global Average Pooling layer to reduce spatial dimensions and a Dense layer with a sigmoid activation for binary classification. </a:t>
            </a:r>
          </a:p>
          <a:p>
            <a:pPr marL="114300" indent="0">
              <a:buNone/>
            </a:pPr>
            <a:r>
              <a:rPr lang="en-GB" sz="2000" dirty="0"/>
              <a:t>Compile the model using an optimizer such as Adam and the binary </a:t>
            </a:r>
            <a:r>
              <a:rPr lang="en-GB" sz="2000" dirty="0" err="1"/>
              <a:t>crossentropy</a:t>
            </a:r>
            <a:r>
              <a:rPr lang="en-GB" sz="2000" dirty="0"/>
              <a:t> loss function. </a:t>
            </a:r>
          </a:p>
          <a:p>
            <a:pPr marL="114300" indent="0">
              <a:buNone/>
            </a:pPr>
            <a:r>
              <a:rPr lang="en-GB" sz="2000" dirty="0"/>
              <a:t>Finally, train the model on your dataset, incorporating real and spoofed images, and monitor its performance using validation data.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6F7B7-AB93-EE43-A244-AEF7E3D0C1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65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>
            <a:spLocks noGrp="1"/>
          </p:cNvSpPr>
          <p:nvPr>
            <p:ph type="title"/>
          </p:nvPr>
        </p:nvSpPr>
        <p:spPr>
          <a:xfrm>
            <a:off x="2589212" y="180138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77" name="Google Shape;177;p2"/>
          <p:cNvSpPr txBox="1">
            <a:spLocks noGrp="1"/>
          </p:cNvSpPr>
          <p:nvPr>
            <p:ph type="body" idx="1"/>
          </p:nvPr>
        </p:nvSpPr>
        <p:spPr>
          <a:xfrm>
            <a:off x="2589211" y="1862797"/>
            <a:ext cx="8915399" cy="439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2400"/>
              <a:t>The increasing integration of facial recognition technology into various applications has raised concerns about potential vulnerabilities to spoofing attacks.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2400"/>
              <a:t>This project presents an innovative Face Anti-Spoofing System (FASS) implemented in Python, leveraging the power of Face Recognition.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2400"/>
              <a:t>FASS aims to enhance the security and reliability of facial recognition systems by distinguishing between genuine human faces and spoofed representations, such as photos or videos.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4372-1E72-ACCA-AB23-A9DDD566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AND VALIDATIONS 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4889-5B79-E3B9-5DED-CD2659149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Accuracy obtained on Validation Set:</a:t>
            </a:r>
          </a:p>
          <a:p>
            <a:pPr marL="114300" indent="0">
              <a:buNone/>
            </a:pPr>
            <a:r>
              <a:rPr lang="en-IN" b="1" dirty="0"/>
              <a:t>77%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17BC-E8A0-CC85-31D7-5F15653CF6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53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8CEA8-9E39-31CA-C1EA-766C9076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FACE SPOOFING SAMPLES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27E46-EFA7-3338-6A6D-2F04DE4FB0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  <p:pic>
        <p:nvPicPr>
          <p:cNvPr id="6" name="Picture 5" descr="A person taking a selfie&#10;&#10;Description automatically generated">
            <a:extLst>
              <a:ext uri="{FF2B5EF4-FFF2-40B4-BE49-F238E27FC236}">
                <a16:creationId xmlns:a16="http://schemas.microsoft.com/office/drawing/2014/main" id="{20718DA6-4C03-32DC-A896-DD8F4CD25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" y="2177986"/>
            <a:ext cx="5784088" cy="3253550"/>
          </a:xfrm>
          <a:prstGeom prst="rect">
            <a:avLst/>
          </a:prstGeom>
        </p:spPr>
      </p:pic>
      <p:pic>
        <p:nvPicPr>
          <p:cNvPr id="8" name="Picture 7" descr="A person taking a selfie&#10;&#10;Description automatically generated">
            <a:extLst>
              <a:ext uri="{FF2B5EF4-FFF2-40B4-BE49-F238E27FC236}">
                <a16:creationId xmlns:a16="http://schemas.microsoft.com/office/drawing/2014/main" id="{3C2AC858-F8DC-8ABF-2C8E-F2A0DFCBB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22" y="2177984"/>
            <a:ext cx="5784087" cy="325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9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 txBox="1">
            <a:spLocks noGrp="1"/>
          </p:cNvSpPr>
          <p:nvPr>
            <p:ph type="ctrTitle"/>
          </p:nvPr>
        </p:nvSpPr>
        <p:spPr>
          <a:xfrm>
            <a:off x="2356131" y="3763274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306" name="Google Shape;306;p19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"/>
          <p:cNvSpPr txBox="1">
            <a:spLocks noGrp="1"/>
          </p:cNvSpPr>
          <p:nvPr>
            <p:ph type="title"/>
          </p:nvPr>
        </p:nvSpPr>
        <p:spPr>
          <a:xfrm>
            <a:off x="1640156" y="210042"/>
            <a:ext cx="8911687" cy="72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GB"/>
              <a:t>RELATED WORKS</a:t>
            </a:r>
            <a:endParaRPr/>
          </a:p>
        </p:txBody>
      </p:sp>
      <p:graphicFrame>
        <p:nvGraphicFramePr>
          <p:cNvPr id="184" name="Google Shape;184;p3"/>
          <p:cNvGraphicFramePr/>
          <p:nvPr>
            <p:extLst>
              <p:ext uri="{D42A27DB-BD31-4B8C-83A1-F6EECF244321}">
                <p14:modId xmlns:p14="http://schemas.microsoft.com/office/powerpoint/2010/main" val="2232842369"/>
              </p:ext>
            </p:extLst>
          </p:nvPr>
        </p:nvGraphicFramePr>
        <p:xfrm>
          <a:off x="582518" y="1004805"/>
          <a:ext cx="11026961" cy="5198850"/>
        </p:xfrm>
        <a:graphic>
          <a:graphicData uri="http://schemas.openxmlformats.org/drawingml/2006/table">
            <a:tbl>
              <a:tblPr firstRow="1" bandRow="1">
                <a:noFill/>
                <a:tableStyleId>{8E032CEF-76AB-4A0F-8E0F-92FF9CB4D2ED}</a:tableStyleId>
              </a:tblPr>
              <a:tblGrid>
                <a:gridCol w="126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4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6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/>
                        <a:t>SI NO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399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/>
                        <a:t>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399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/>
                        <a:t>PROS 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399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/>
                        <a:t>CONS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399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dirty="0"/>
                        <a:t>A Survey on Face Anti-Spoofing Algorithms</a:t>
                      </a:r>
                      <a:r>
                        <a:rPr lang="en-GB" sz="1400" dirty="0"/>
                        <a:t>,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dirty="0" err="1"/>
                        <a:t>Meigui</a:t>
                      </a:r>
                      <a:r>
                        <a:rPr lang="en-GB" sz="1800" dirty="0"/>
                        <a:t> Zhang, </a:t>
                      </a:r>
                      <a:r>
                        <a:rPr lang="en-GB" sz="1800" dirty="0" err="1"/>
                        <a:t>Kehui</a:t>
                      </a:r>
                      <a:r>
                        <a:rPr lang="en-GB" sz="1800" dirty="0"/>
                        <a:t> Zen and </a:t>
                      </a:r>
                      <a:r>
                        <a:rPr lang="en-GB" sz="1800" dirty="0" err="1"/>
                        <a:t>Jinwei</a:t>
                      </a:r>
                      <a:r>
                        <a:rPr lang="en-GB" sz="1800" dirty="0"/>
                        <a:t> Wang,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GB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dirty="0"/>
                        <a:t>Journal of Information Hiding and Privacy Protection,</a:t>
                      </a:r>
                      <a:endParaRPr lang="en-GB"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Tech Science Press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The paper seems to provide a comprehensive overview of the evolution of face anti-spoofing methods, including manual feature extraction and deep learning approaches.</a:t>
                      </a:r>
                      <a:endParaRPr sz="16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dirty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It acknowledges important challenges in face anti-spoofing, such as dealing with database size impact on accuracy and enhancing the generalization ability for detecting unknown spoofing.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Paper discusses the effectiveness and state-of-the-art results of face anti-spoofing methods and doesn’t ideally provide information about the datasets used and the experimental setup.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 txBox="1">
            <a:spLocks noGrp="1"/>
          </p:cNvSpPr>
          <p:nvPr>
            <p:ph type="title"/>
          </p:nvPr>
        </p:nvSpPr>
        <p:spPr>
          <a:xfrm>
            <a:off x="1640156" y="210042"/>
            <a:ext cx="8911687" cy="72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GB"/>
              <a:t>RELATED WORKS</a:t>
            </a:r>
            <a:endParaRPr/>
          </a:p>
        </p:txBody>
      </p:sp>
      <p:graphicFrame>
        <p:nvGraphicFramePr>
          <p:cNvPr id="190" name="Google Shape;190;p4"/>
          <p:cNvGraphicFramePr/>
          <p:nvPr>
            <p:extLst>
              <p:ext uri="{D42A27DB-BD31-4B8C-83A1-F6EECF244321}">
                <p14:modId xmlns:p14="http://schemas.microsoft.com/office/powerpoint/2010/main" val="2743691745"/>
              </p:ext>
            </p:extLst>
          </p:nvPr>
        </p:nvGraphicFramePr>
        <p:xfrm>
          <a:off x="558485" y="1132935"/>
          <a:ext cx="10999530" cy="5259570"/>
        </p:xfrm>
        <a:graphic>
          <a:graphicData uri="http://schemas.openxmlformats.org/drawingml/2006/table">
            <a:tbl>
              <a:tblPr firstRow="1" bandRow="1">
                <a:noFill/>
                <a:tableStyleId>{8E032CEF-76AB-4A0F-8E0F-92FF9CB4D2ED}</a:tableStyleId>
              </a:tblPr>
              <a:tblGrid>
                <a:gridCol w="1256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58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6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SI NO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399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399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PROS 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399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CONS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399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A simple and effective patch-Based method for frame-level face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anti-spoofing,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2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 err="1"/>
                        <a:t>Shengjie</a:t>
                      </a:r>
                      <a:r>
                        <a:rPr lang="en-GB" sz="1800" dirty="0"/>
                        <a:t> Chena,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Gang </a:t>
                      </a:r>
                      <a:r>
                        <a:rPr lang="en-GB" sz="1800" dirty="0" err="1"/>
                        <a:t>Wua</a:t>
                      </a:r>
                      <a:r>
                        <a:rPr lang="en-GB" sz="1800" dirty="0"/>
                        <a:t>,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 err="1"/>
                        <a:t>Yujiu</a:t>
                      </a:r>
                      <a:r>
                        <a:rPr lang="en-GB" sz="1800" dirty="0"/>
                        <a:t> Yang b,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 err="1"/>
                        <a:t>Zhenhua</a:t>
                      </a:r>
                      <a:r>
                        <a:rPr lang="en-GB" sz="1800" dirty="0"/>
                        <a:t> Guo b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dirty="0"/>
                        <a:t>Elsevier, 2023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i="0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Discusses about:</a:t>
                      </a: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dirty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entury Gothic"/>
                        <a:buAutoNum type="arabicPeriod"/>
                      </a:pPr>
                      <a:r>
                        <a:rPr lang="en-GB" sz="1400" b="0" i="0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 frame-level method that is trained with randomly cropped patches from face images. Different crop strategies are used in training and inference, which has not been explored in previous studies. </a:t>
                      </a:r>
                      <a:endParaRPr sz="1600" dirty="0"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entury Gothic"/>
                        <a:buAutoNum type="arabicPeriod"/>
                      </a:pPr>
                      <a:r>
                        <a:rPr lang="en-GB" sz="1400" b="0" i="0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Spatial and channel attention mechanisms are used to obtain important information for face liveness detection. Experimental results show that both attention mechanisms are effective. </a:t>
                      </a:r>
                      <a:endParaRPr sz="1600" dirty="0"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entury Gothic"/>
                        <a:buAutoNum type="arabicPeriod"/>
                      </a:pPr>
                      <a:r>
                        <a:rPr lang="en-GB" sz="1400" b="0" i="0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The use of ResNet18 as the basic framework of the network, which has been proven to be effective in multiple vision tasks.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entury Gothic"/>
                        <a:buAutoNum type="arabicPeriod"/>
                      </a:pPr>
                      <a:r>
                        <a:rPr lang="en-GB" sz="1400" b="0" i="0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The use of only RGB and IR images, which may limit the generalization ability of the method to other modalities. </a:t>
                      </a:r>
                      <a:endParaRPr sz="1600" dirty="0"/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entury Gothic"/>
                        <a:buAutoNum type="arabicPeriod"/>
                      </a:pPr>
                      <a:r>
                        <a:rPr lang="en-GB" sz="1400" b="0" i="0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The lack of data augmentation techniques, which may affect the robustness of the method to variations in pose, illumination, and other factors. </a:t>
                      </a:r>
                      <a:endParaRPr sz="1600" dirty="0"/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entury Gothic"/>
                        <a:buAutoNum type="arabicPeriod"/>
                      </a:pPr>
                      <a:r>
                        <a:rPr lang="en-GB" sz="1400" b="0" i="0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The limited size of existing face liveness detection databases, which may affect the performance of the method on new datasets. </a:t>
                      </a:r>
                      <a:endParaRPr sz="1600" dirty="0"/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entury Gothic"/>
                        <a:buAutoNum type="arabicPeriod"/>
                      </a:pPr>
                      <a:r>
                        <a:rPr lang="en-GB" sz="1400" b="0" i="0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The need for different patch sizes in the training and inference stages, which may complicate the implementation of the method in practical applications.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640156" y="210042"/>
            <a:ext cx="8911687" cy="72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GB"/>
              <a:t>RELATED WORKS</a:t>
            </a:r>
            <a:endParaRPr/>
          </a:p>
        </p:txBody>
      </p:sp>
      <p:graphicFrame>
        <p:nvGraphicFramePr>
          <p:cNvPr id="196" name="Google Shape;196;p5"/>
          <p:cNvGraphicFramePr/>
          <p:nvPr>
            <p:extLst>
              <p:ext uri="{D42A27DB-BD31-4B8C-83A1-F6EECF244321}">
                <p14:modId xmlns:p14="http://schemas.microsoft.com/office/powerpoint/2010/main" val="2914451060"/>
              </p:ext>
            </p:extLst>
          </p:nvPr>
        </p:nvGraphicFramePr>
        <p:xfrm>
          <a:off x="558485" y="1132935"/>
          <a:ext cx="11036108" cy="5442450"/>
        </p:xfrm>
        <a:graphic>
          <a:graphicData uri="http://schemas.openxmlformats.org/drawingml/2006/table">
            <a:tbl>
              <a:tblPr firstRow="1" bandRow="1">
                <a:noFill/>
                <a:tableStyleId>{8E032CEF-76AB-4A0F-8E0F-92FF9CB4D2ED}</a:tableStyleId>
              </a:tblPr>
              <a:tblGrid>
                <a:gridCol w="1261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1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5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7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6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SI NO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399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399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PROS 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399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CONS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399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Learning Deep Models for Face Anti-Spoofing: Binary or Auxiliary Supervision,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 err="1"/>
                        <a:t>Yaojie</a:t>
                      </a:r>
                      <a:r>
                        <a:rPr lang="en-GB" sz="1800" dirty="0"/>
                        <a:t> Liu,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Amin </a:t>
                      </a:r>
                      <a:r>
                        <a:rPr lang="en-GB" sz="1800" dirty="0" err="1"/>
                        <a:t>Jourabloo</a:t>
                      </a:r>
                      <a:r>
                        <a:rPr lang="en-GB" sz="1800" dirty="0"/>
                        <a:t>, </a:t>
                      </a:r>
                      <a:r>
                        <a:rPr lang="en-GB" sz="1800" dirty="0" err="1"/>
                        <a:t>Xiaoming</a:t>
                      </a:r>
                      <a:r>
                        <a:rPr lang="en-GB" sz="1800" dirty="0"/>
                        <a:t> Liu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uFill>
                            <a:noFill/>
                          </a:uFill>
                          <a:hlinkClick r:id="rId3"/>
                        </a:rPr>
                        <a:t>Conference on Computer Vision and Pattern Recognition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IEEE, 2018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Introduces a new face anti-spoofing database, called the Oulu-NPU database, which contains a wide range of variables, including different illumination conditions, poses, and expressions. They use this database to train and evaluate their proposed CNN-RNN model, as well as several other state-of-the-art face anti-spoofing methods.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1. Vulnerability to Adversarial Attacks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2. Data Dependence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3. Computational Complexity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4. Lack of Interpretability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5. Environmental and Scenario Dependency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GB"/>
              <a:t>ALGORITHMS MENTIONED	</a:t>
            </a:r>
            <a:endParaRPr/>
          </a:p>
        </p:txBody>
      </p:sp>
      <p:sp>
        <p:nvSpPr>
          <p:cNvPr id="202" name="Google Shape;202;p6"/>
          <p:cNvSpPr txBox="1">
            <a:spLocks noGrp="1"/>
          </p:cNvSpPr>
          <p:nvPr>
            <p:ph type="body" idx="1"/>
          </p:nvPr>
        </p:nvSpPr>
        <p:spPr>
          <a:xfrm>
            <a:off x="2592925" y="2063150"/>
            <a:ext cx="8915400" cy="4242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b="0" i="0" dirty="0">
                <a:latin typeface="Arial"/>
                <a:ea typeface="Arial"/>
                <a:cs typeface="Arial"/>
                <a:sym typeface="Arial"/>
              </a:rPr>
              <a:t>Convolutional Neural Networks (CNN) - extract discriminative features from raw images or videos.</a:t>
            </a:r>
            <a:endParaRPr b="0" i="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0" i="0" dirty="0">
                <a:latin typeface="Arial"/>
                <a:ea typeface="Arial"/>
                <a:cs typeface="Arial"/>
                <a:sym typeface="Arial"/>
              </a:rPr>
              <a:t>Recurrent Neural Networks (RNN) - model the temporal dynamics of facial movements and expressions.</a:t>
            </a:r>
            <a:endParaRPr b="0" i="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0" i="0" dirty="0">
                <a:latin typeface="Arial"/>
                <a:ea typeface="Arial"/>
                <a:cs typeface="Arial"/>
                <a:sym typeface="Arial"/>
              </a:rPr>
              <a:t>Long Short-Term Memory (LSTM) - capture the sequential dependencies between frames.</a:t>
            </a:r>
            <a:endParaRPr b="0" i="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0" i="0" dirty="0">
                <a:latin typeface="Arial"/>
                <a:ea typeface="Arial"/>
                <a:cs typeface="Arial"/>
                <a:sym typeface="Arial"/>
              </a:rPr>
              <a:t>Autoencoder (AE) - learn a compressed representation of the input data.</a:t>
            </a:r>
            <a:endParaRPr b="0" i="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0" i="0" dirty="0">
                <a:latin typeface="Arial"/>
                <a:ea typeface="Arial"/>
                <a:cs typeface="Arial"/>
                <a:sym typeface="Arial"/>
              </a:rPr>
              <a:t>Generative Adversarial Networks (GAN) - generate realistic fake faces that can be used to augment the training data. </a:t>
            </a:r>
            <a:endParaRPr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0" i="0" dirty="0">
                <a:latin typeface="Arial"/>
                <a:ea typeface="Arial"/>
                <a:cs typeface="Arial"/>
                <a:sym typeface="Arial"/>
              </a:rPr>
              <a:t>Siamese Networks - compare two images or videos and determine whether they belong to the same person or not.</a:t>
            </a:r>
            <a:br>
              <a:rPr lang="en-GB" dirty="0"/>
            </a:br>
            <a:endParaRPr dirty="0"/>
          </a:p>
        </p:txBody>
      </p:sp>
      <p:sp>
        <p:nvSpPr>
          <p:cNvPr id="203" name="Google Shape;203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GB"/>
              <a:t>GAPS IDENTIFIED	</a:t>
            </a:r>
            <a:endParaRPr/>
          </a:p>
        </p:txBody>
      </p:sp>
      <p:sp>
        <p:nvSpPr>
          <p:cNvPr id="209" name="Google Shape;209;p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b="1" i="0" dirty="0">
                <a:latin typeface="Arial"/>
                <a:ea typeface="Arial"/>
                <a:cs typeface="Arial"/>
                <a:sym typeface="Arial"/>
              </a:rPr>
              <a:t>Lack of standard datasets</a:t>
            </a:r>
            <a:r>
              <a:rPr lang="en-GB" b="0" i="0" dirty="0">
                <a:latin typeface="Arial"/>
                <a:ea typeface="Arial"/>
                <a:cs typeface="Arial"/>
                <a:sym typeface="Arial"/>
              </a:rPr>
              <a:t>: There is a lack of standard datasets for face anti-spoofing, which makes it difficult to compare different algorithms and evaluate their performance objectively.</a:t>
            </a:r>
            <a:endParaRPr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b="1" i="0" dirty="0">
                <a:latin typeface="Arial"/>
                <a:ea typeface="Arial"/>
                <a:cs typeface="Arial"/>
                <a:sym typeface="Arial"/>
              </a:rPr>
              <a:t>Limited generalization capability</a:t>
            </a:r>
            <a:r>
              <a:rPr lang="en-GB" b="0" i="0" dirty="0">
                <a:latin typeface="Arial"/>
                <a:ea typeface="Arial"/>
                <a:cs typeface="Arial"/>
                <a:sym typeface="Arial"/>
              </a:rPr>
              <a:t>: Many existing algorithms have limited generalization capability, which means that they may not perform well on unseen data or in different scenarios. </a:t>
            </a:r>
            <a:endParaRPr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b="1" i="0" dirty="0">
                <a:latin typeface="Arial"/>
                <a:ea typeface="Arial"/>
                <a:cs typeface="Arial"/>
                <a:sym typeface="Arial"/>
              </a:rPr>
              <a:t>Adversarial attacks</a:t>
            </a:r>
            <a:r>
              <a:rPr lang="en-GB" b="0" i="0" dirty="0">
                <a:latin typeface="Arial"/>
                <a:ea typeface="Arial"/>
                <a:cs typeface="Arial"/>
                <a:sym typeface="Arial"/>
              </a:rPr>
              <a:t>: Deep learning-based algorithms may be vulnerable to adversarial attacks, which means that small perturbations in the input can cause misclassification.</a:t>
            </a:r>
            <a:endParaRPr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b="1" i="0" dirty="0">
                <a:latin typeface="Arial"/>
                <a:ea typeface="Arial"/>
                <a:cs typeface="Arial"/>
                <a:sym typeface="Arial"/>
              </a:rPr>
              <a:t>Real-time processing</a:t>
            </a:r>
            <a:r>
              <a:rPr lang="en-GB" b="0" i="0" dirty="0">
                <a:latin typeface="Arial"/>
                <a:ea typeface="Arial"/>
                <a:cs typeface="Arial"/>
                <a:sym typeface="Arial"/>
              </a:rPr>
              <a:t>: Many practical applications of face anti-spoofing require real-time processing, which imposes additional constraints on the algorithm design and implementation.</a:t>
            </a:r>
            <a:endParaRPr dirty="0"/>
          </a:p>
        </p:txBody>
      </p:sp>
      <p:sp>
        <p:nvSpPr>
          <p:cNvPr id="210" name="Google Shape;21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400"/>
              <a:t>The goal of this project is to develop an effective anti-face spoofing system using MobileNet, a lightweight and efficient convolutional neural network architecture.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/>
              <a:t>The system aims to distinguish between genuine facial features and deceptive attempts, such as printed photos or video playback, in order to enhance the robustness of facial authentication methods.</a:t>
            </a:r>
            <a:endParaRPr sz="2400"/>
          </a:p>
        </p:txBody>
      </p:sp>
      <p:sp>
        <p:nvSpPr>
          <p:cNvPr id="226" name="Google Shape;226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232" name="Google Shape;232;p10"/>
          <p:cNvSpPr txBox="1">
            <a:spLocks noGrp="1"/>
          </p:cNvSpPr>
          <p:nvPr>
            <p:ph type="body" idx="1"/>
          </p:nvPr>
        </p:nvSpPr>
        <p:spPr>
          <a:xfrm>
            <a:off x="2591074" y="1849525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Collect a diverse dataset containing both genuine facial images and spoofed images to train and evaluate the anti-spoofing system.</a:t>
            </a:r>
            <a:endParaRPr sz="2000" dirty="0"/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Preprocess the collected data, including resizing images, normalizing pixel values, and augmenting the dataset to improve model generalization.</a:t>
            </a:r>
            <a:endParaRPr sz="2000" dirty="0"/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Implement a </a:t>
            </a:r>
            <a:r>
              <a:rPr lang="en-GB" sz="2000" dirty="0" err="1"/>
              <a:t>Haar</a:t>
            </a:r>
            <a:r>
              <a:rPr lang="en-GB" sz="2000" dirty="0"/>
              <a:t> Cascade Classifier for real-time face detection to identify regions of interest (faces) in input video frames.</a:t>
            </a:r>
            <a:endParaRPr sz="2000" dirty="0"/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Utilize </a:t>
            </a:r>
            <a:r>
              <a:rPr lang="en-GB" sz="2000" dirty="0" err="1"/>
              <a:t>MobileNet</a:t>
            </a:r>
            <a:r>
              <a:rPr lang="en-GB" sz="2000" dirty="0"/>
              <a:t> as a feature extractor to capture discriminative features from the detected face regions.</a:t>
            </a:r>
            <a:endParaRPr sz="2000" dirty="0"/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Integrate the trained anti-spoofing model into a real-time processing pipeline to </a:t>
            </a:r>
            <a:r>
              <a:rPr lang="en-GB" sz="2000" dirty="0" err="1"/>
              <a:t>analyze</a:t>
            </a:r>
            <a:r>
              <a:rPr lang="en-GB" sz="2000" dirty="0"/>
              <a:t> video frames and make predictions in real-time.</a:t>
            </a:r>
            <a:endParaRPr sz="2000" dirty="0"/>
          </a:p>
        </p:txBody>
      </p:sp>
      <p:sp>
        <p:nvSpPr>
          <p:cNvPr id="233" name="Google Shape;233;p1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1655</Words>
  <Application>Microsoft Office PowerPoint</Application>
  <PresentationFormat>Widescreen</PresentationFormat>
  <Paragraphs>159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Wingdings</vt:lpstr>
      <vt:lpstr>Noto Sans Symbols</vt:lpstr>
      <vt:lpstr>Century Gothic</vt:lpstr>
      <vt:lpstr>Wisp</vt:lpstr>
      <vt:lpstr>FACE ANTI- SPOOFING SYSTEM</vt:lpstr>
      <vt:lpstr>INTRODUCTION</vt:lpstr>
      <vt:lpstr>RELATED WORKS</vt:lpstr>
      <vt:lpstr>RELATED WORKS</vt:lpstr>
      <vt:lpstr>RELATED WORKS</vt:lpstr>
      <vt:lpstr>ALGORITHMS MENTIONED </vt:lpstr>
      <vt:lpstr>GAPS IDENTIFIED </vt:lpstr>
      <vt:lpstr>PROBLEM STATEMENT</vt:lpstr>
      <vt:lpstr>OBJECTIVES</vt:lpstr>
      <vt:lpstr>ARCHITECTURE OF CNN</vt:lpstr>
      <vt:lpstr>PowerPoint Presentation</vt:lpstr>
      <vt:lpstr>MOBILENET</vt:lpstr>
      <vt:lpstr>MOBILENET ARCHITECTURE</vt:lpstr>
      <vt:lpstr>WHY MOBILENET?</vt:lpstr>
      <vt:lpstr>HAAR CASCADE FACE CLASSIFIER</vt:lpstr>
      <vt:lpstr>METHODOLOGY</vt:lpstr>
      <vt:lpstr>DATASET</vt:lpstr>
      <vt:lpstr>DATA PREPROCESSING</vt:lpstr>
      <vt:lpstr>BUILDING THE MODEL</vt:lpstr>
      <vt:lpstr>TRAINING AND VALIDATIONS RESULT</vt:lpstr>
      <vt:lpstr>FINAL FACE SPOOFING SAMPLES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ANTI- SPOOFING SYSTEM</dc:title>
  <dc:creator>Amjad Hussain</dc:creator>
  <cp:lastModifiedBy>Amjad Hussain</cp:lastModifiedBy>
  <cp:revision>7</cp:revision>
  <dcterms:created xsi:type="dcterms:W3CDTF">2023-09-13T00:30:54Z</dcterms:created>
  <dcterms:modified xsi:type="dcterms:W3CDTF">2023-12-18T05:59:56Z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