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ontrail One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>
        <p:scale>
          <a:sx n="50" d="100"/>
          <a:sy n="50" d="100"/>
        </p:scale>
        <p:origin x="9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972711" y="645146"/>
            <a:ext cx="14342578" cy="8996708"/>
          </a:xfrm>
          <a:custGeom>
            <a:avLst/>
            <a:gdLst/>
            <a:ahLst/>
            <a:cxnLst/>
            <a:rect l="l" t="t" r="r" b="b"/>
            <a:pathLst>
              <a:path w="14342578" h="899670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839149" y="5918089"/>
            <a:ext cx="2609702" cy="973875"/>
            <a:chOff x="0" y="0"/>
            <a:chExt cx="1089035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9034" cy="406400"/>
            </a:xfrm>
            <a:custGeom>
              <a:avLst/>
              <a:gdLst/>
              <a:ahLst/>
              <a:cxnLst/>
              <a:rect l="l" t="t" r="r" b="b"/>
              <a:pathLst>
                <a:path w="1089034" h="406400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START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613490" y="3453361"/>
            <a:ext cx="5061019" cy="2464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</a:rPr>
              <a:t>TIC-TAC-TOE GAME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819596" y="-1783"/>
            <a:ext cx="4648807" cy="1779920"/>
            <a:chOff x="0" y="-36715"/>
            <a:chExt cx="528856" cy="2024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8856" cy="145337"/>
            </a:xfrm>
            <a:custGeom>
              <a:avLst/>
              <a:gdLst/>
              <a:ahLst/>
              <a:cxnLst/>
              <a:rect l="l" t="t" r="r" b="b"/>
              <a:pathLst>
                <a:path w="528856" h="145337">
                  <a:moveTo>
                    <a:pt x="72668" y="0"/>
                  </a:moveTo>
                  <a:lnTo>
                    <a:pt x="456187" y="0"/>
                  </a:lnTo>
                  <a:cubicBezTo>
                    <a:pt x="496321" y="0"/>
                    <a:pt x="528856" y="32535"/>
                    <a:pt x="528856" y="72668"/>
                  </a:cubicBezTo>
                  <a:lnTo>
                    <a:pt x="528856" y="72668"/>
                  </a:lnTo>
                  <a:cubicBezTo>
                    <a:pt x="528856" y="91941"/>
                    <a:pt x="521200" y="110425"/>
                    <a:pt x="507572" y="124053"/>
                  </a:cubicBezTo>
                  <a:cubicBezTo>
                    <a:pt x="493944" y="137681"/>
                    <a:pt x="475460" y="145337"/>
                    <a:pt x="456187" y="145337"/>
                  </a:cubicBezTo>
                  <a:lnTo>
                    <a:pt x="72668" y="145337"/>
                  </a:lnTo>
                  <a:cubicBezTo>
                    <a:pt x="32535" y="145337"/>
                    <a:pt x="0" y="112802"/>
                    <a:pt x="0" y="72668"/>
                  </a:cubicBezTo>
                  <a:lnTo>
                    <a:pt x="0" y="72668"/>
                  </a:lnTo>
                  <a:cubicBezTo>
                    <a:pt x="0" y="32535"/>
                    <a:pt x="32535" y="0"/>
                    <a:pt x="72668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6715"/>
              <a:ext cx="528856" cy="202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INSERT 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2601810" y="1778137"/>
            <a:ext cx="13084380" cy="10843680"/>
          </a:xfrm>
          <a:custGeom>
            <a:avLst/>
            <a:gdLst/>
            <a:ahLst/>
            <a:cxnLst/>
            <a:rect l="l" t="t" r="r" b="b"/>
            <a:pathLst>
              <a:path w="13084380" h="10843680">
                <a:moveTo>
                  <a:pt x="0" y="0"/>
                </a:moveTo>
                <a:lnTo>
                  <a:pt x="13084380" y="0"/>
                </a:lnTo>
                <a:lnTo>
                  <a:pt x="13084380" y="10843680"/>
                </a:lnTo>
                <a:lnTo>
                  <a:pt x="0" y="10843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755578" y="2035950"/>
            <a:ext cx="5846916" cy="7202737"/>
            <a:chOff x="0" y="0"/>
            <a:chExt cx="1539928" cy="18970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9928" cy="1897017"/>
            </a:xfrm>
            <a:custGeom>
              <a:avLst/>
              <a:gdLst/>
              <a:ahLst/>
              <a:cxnLst/>
              <a:rect l="l" t="t" r="r" b="b"/>
              <a:pathLst>
                <a:path w="1539928" h="1897017">
                  <a:moveTo>
                    <a:pt x="0" y="0"/>
                  </a:moveTo>
                  <a:lnTo>
                    <a:pt x="1539928" y="0"/>
                  </a:lnTo>
                  <a:lnTo>
                    <a:pt x="1539928" y="1897017"/>
                  </a:lnTo>
                  <a:lnTo>
                    <a:pt x="0" y="189701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539928" cy="1897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insertLetter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(letter, position):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try: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if (position &gt; 0 and position &lt; 10) and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spaceIsFree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(position):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board[position] = letter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if (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checkForWin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()):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('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cls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')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if letter == 'X':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if mode == 1:    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print("Bot wins!")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else: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 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print("Player 1 wins!")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return True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else: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if mode == 1: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    print("Player wins!")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else: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    print("Player 2 wins!")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    return True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if (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checkDraw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()):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('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cls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')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print("Draw!")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    return True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else: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print("Can't insert there!")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position = int(input("Please enter new position:  "))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insertLetter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(letter, position)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except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ValueError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position = int(input("Invalid input. Please enter a valid number:"))</a:t>
              </a:r>
            </a:p>
            <a:p>
              <a:pPr>
                <a:lnSpc>
                  <a:spcPts val="182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        </a:t>
              </a:r>
              <a:r>
                <a:rPr lang="en-US" sz="1200" dirty="0" err="1">
                  <a:solidFill>
                    <a:srgbClr val="FFFFFF"/>
                  </a:solidFill>
                  <a:latin typeface="Open Sans"/>
                </a:rPr>
                <a:t>insertLetter</a:t>
              </a:r>
              <a:r>
                <a:rPr lang="en-US" sz="1200" dirty="0">
                  <a:solidFill>
                    <a:srgbClr val="FFFFFF"/>
                  </a:solidFill>
                  <a:latin typeface="Open Sans"/>
                </a:rPr>
                <a:t>(letter, position)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02494" y="2035950"/>
            <a:ext cx="6912536" cy="7202737"/>
            <a:chOff x="0" y="0"/>
            <a:chExt cx="1820586" cy="1897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20586" cy="1897017"/>
            </a:xfrm>
            <a:custGeom>
              <a:avLst/>
              <a:gdLst/>
              <a:ahLst/>
              <a:cxnLst/>
              <a:rect l="l" t="t" r="r" b="b"/>
              <a:pathLst>
                <a:path w="1820586" h="1897017">
                  <a:moveTo>
                    <a:pt x="0" y="0"/>
                  </a:moveTo>
                  <a:lnTo>
                    <a:pt x="1820586" y="0"/>
                  </a:lnTo>
                  <a:lnTo>
                    <a:pt x="1820586" y="1897017"/>
                  </a:lnTo>
                  <a:lnTo>
                    <a:pt x="0" y="189701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20586" cy="1935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799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spaceIsFree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(position):</a:t>
              </a:r>
            </a:p>
            <a:p>
              <a:pPr>
                <a:lnSpc>
                  <a:spcPts val="2799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return ( board[position] == ' ‘)</a:t>
              </a:r>
            </a:p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checkForWin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if (board[1] == board[2] and board[1] == board[3] and board[1]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(board[4] == board[5] and board[4] == board[6] and board[4]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(board[7] == board[8] and board[7] == board[9] and board[7]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(board[1] == board[4] and board[1] == board[7] and board[1]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(board[2] == board[5] and board[2] == board[8] and board[2]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(board[3] == board[6] and board[3] == board[9] and board[3]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(board[1] == board[5] and board[1] == board[9] and board[1]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(board[7] == board[5] and board[7] == board[3] and board[7] !=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True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else: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return False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37454-0E89-6F5E-894A-35FC03053F9B}"/>
              </a:ext>
            </a:extLst>
          </p:cNvPr>
          <p:cNvCxnSpPr/>
          <p:nvPr/>
        </p:nvCxnSpPr>
        <p:spPr>
          <a:xfrm>
            <a:off x="8534400" y="2035950"/>
            <a:ext cx="0" cy="7348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AF3EC4-0F84-34BF-0E2F-39FEC7FF5689}"/>
              </a:ext>
            </a:extLst>
          </p:cNvPr>
          <p:cNvCxnSpPr>
            <a:cxnSpLocks/>
          </p:cNvCxnSpPr>
          <p:nvPr/>
        </p:nvCxnSpPr>
        <p:spPr>
          <a:xfrm>
            <a:off x="3276600" y="3314700"/>
            <a:ext cx="0" cy="32766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F8639A-FF1B-E15F-4A9C-9DB630F5E474}"/>
              </a:ext>
            </a:extLst>
          </p:cNvPr>
          <p:cNvCxnSpPr>
            <a:cxnSpLocks/>
          </p:cNvCxnSpPr>
          <p:nvPr/>
        </p:nvCxnSpPr>
        <p:spPr>
          <a:xfrm>
            <a:off x="3429000" y="4076700"/>
            <a:ext cx="0" cy="1066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243C4-7147-ED8E-F039-6F9D441F0545}"/>
              </a:ext>
            </a:extLst>
          </p:cNvPr>
          <p:cNvCxnSpPr>
            <a:cxnSpLocks/>
          </p:cNvCxnSpPr>
          <p:nvPr/>
        </p:nvCxnSpPr>
        <p:spPr>
          <a:xfrm>
            <a:off x="3429000" y="5372100"/>
            <a:ext cx="0" cy="11430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5174DB-A857-57A2-B0CE-61CD40EA3EF0}"/>
              </a:ext>
            </a:extLst>
          </p:cNvPr>
          <p:cNvCxnSpPr>
            <a:cxnSpLocks/>
          </p:cNvCxnSpPr>
          <p:nvPr/>
        </p:nvCxnSpPr>
        <p:spPr>
          <a:xfrm>
            <a:off x="3276600" y="6742777"/>
            <a:ext cx="0" cy="914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AA023A-9D81-42F8-55D4-7893B387CFE9}"/>
              </a:ext>
            </a:extLst>
          </p:cNvPr>
          <p:cNvCxnSpPr>
            <a:cxnSpLocks/>
          </p:cNvCxnSpPr>
          <p:nvPr/>
        </p:nvCxnSpPr>
        <p:spPr>
          <a:xfrm>
            <a:off x="3124200" y="2628900"/>
            <a:ext cx="0" cy="51054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B5C15B-472C-5FB9-21AA-164064C9D204}"/>
              </a:ext>
            </a:extLst>
          </p:cNvPr>
          <p:cNvCxnSpPr>
            <a:cxnSpLocks/>
          </p:cNvCxnSpPr>
          <p:nvPr/>
        </p:nvCxnSpPr>
        <p:spPr>
          <a:xfrm>
            <a:off x="2971800" y="2438400"/>
            <a:ext cx="0" cy="62103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67DAFE-D032-5B86-3B6C-77AE39973F99}"/>
              </a:ext>
            </a:extLst>
          </p:cNvPr>
          <p:cNvCxnSpPr>
            <a:cxnSpLocks/>
          </p:cNvCxnSpPr>
          <p:nvPr/>
        </p:nvCxnSpPr>
        <p:spPr>
          <a:xfrm>
            <a:off x="3124200" y="7886700"/>
            <a:ext cx="0" cy="762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720A37-E1D5-CD42-C9C1-A0C447A1F8FC}"/>
              </a:ext>
            </a:extLst>
          </p:cNvPr>
          <p:cNvCxnSpPr>
            <a:cxnSpLocks/>
          </p:cNvCxnSpPr>
          <p:nvPr/>
        </p:nvCxnSpPr>
        <p:spPr>
          <a:xfrm>
            <a:off x="2971800" y="8801100"/>
            <a:ext cx="0" cy="4375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791200" y="-161317"/>
            <a:ext cx="7165919" cy="2399906"/>
            <a:chOff x="0" y="-29689"/>
            <a:chExt cx="815206" cy="2730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15867"/>
            </a:xfrm>
            <a:custGeom>
              <a:avLst/>
              <a:gdLst/>
              <a:ahLst/>
              <a:cxnLst/>
              <a:rect l="l" t="t" r="r" b="b"/>
              <a:pathLst>
                <a:path w="815206" h="215867">
                  <a:moveTo>
                    <a:pt x="107934" y="0"/>
                  </a:moveTo>
                  <a:lnTo>
                    <a:pt x="707273" y="0"/>
                  </a:lnTo>
                  <a:cubicBezTo>
                    <a:pt x="766883" y="0"/>
                    <a:pt x="815206" y="48323"/>
                    <a:pt x="815206" y="107934"/>
                  </a:cubicBezTo>
                  <a:lnTo>
                    <a:pt x="815206" y="107934"/>
                  </a:lnTo>
                  <a:cubicBezTo>
                    <a:pt x="815206" y="136559"/>
                    <a:pt x="803835" y="164013"/>
                    <a:pt x="783593" y="184254"/>
                  </a:cubicBezTo>
                  <a:cubicBezTo>
                    <a:pt x="763352" y="204495"/>
                    <a:pt x="735899" y="215867"/>
                    <a:pt x="707273" y="215867"/>
                  </a:cubicBezTo>
                  <a:lnTo>
                    <a:pt x="107934" y="215867"/>
                  </a:lnTo>
                  <a:cubicBezTo>
                    <a:pt x="48323" y="215867"/>
                    <a:pt x="0" y="167544"/>
                    <a:pt x="0" y="107934"/>
                  </a:cubicBezTo>
                  <a:lnTo>
                    <a:pt x="0" y="107934"/>
                  </a:lnTo>
                  <a:cubicBezTo>
                    <a:pt x="0" y="48323"/>
                    <a:pt x="48323" y="0"/>
                    <a:pt x="107934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9689"/>
              <a:ext cx="815206" cy="273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THE GAME ENDS WHEN ONE WHOLE ROW/ COLUMN/ DIAGONAL FILLED WITH HIS/HER RESPECTIVE CHARACTER ('O' OR 'X’).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574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099712" y="5143500"/>
            <a:ext cx="7454269" cy="4728073"/>
            <a:chOff x="0" y="0"/>
            <a:chExt cx="1963264" cy="12452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3264" cy="1245254"/>
            </a:xfrm>
            <a:custGeom>
              <a:avLst/>
              <a:gdLst/>
              <a:ahLst/>
              <a:cxnLst/>
              <a:rect l="l" t="t" r="r" b="b"/>
              <a:pathLst>
                <a:path w="1963264" h="1245254">
                  <a:moveTo>
                    <a:pt x="0" y="0"/>
                  </a:moveTo>
                  <a:lnTo>
                    <a:pt x="1963264" y="0"/>
                  </a:lnTo>
                  <a:lnTo>
                    <a:pt x="1963264" y="1245254"/>
                  </a:lnTo>
                  <a:lnTo>
                    <a:pt x="0" y="12452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963264" cy="130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def </a:t>
              </a:r>
              <a:r>
                <a:rPr lang="en-US" sz="2400" dirty="0" err="1">
                  <a:solidFill>
                    <a:srgbClr val="FFFFFF"/>
                  </a:solidFill>
                  <a:latin typeface="Open Sans"/>
                </a:rPr>
                <a:t>checkWhichMarkWon</a:t>
              </a: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(mark):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    </a:t>
              </a:r>
              <a:r>
                <a:rPr lang="en-US" sz="2400" dirty="0" err="1">
                  <a:solidFill>
                    <a:srgbClr val="FFFFFF"/>
                  </a:solidFill>
                  <a:latin typeface="Open Sans"/>
                </a:rPr>
                <a:t>winning_combinations</a:t>
              </a: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= [[1, 2, 3], [4, 5, 6],                                                    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                                                  [7, 8, 9], [1, 4, 7],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                                                  [2, 5, 8], [3, 6, 9], 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                                                  [1, 5, 9], [7, 5, 3]]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    return any(all(board[pos] == mark for pos     </a:t>
              </a:r>
            </a:p>
            <a:p>
              <a:pPr>
                <a:lnSpc>
                  <a:spcPts val="363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      in comb) for comb in </a:t>
              </a:r>
              <a:r>
                <a:rPr lang="en-US" sz="2400" dirty="0" err="1">
                  <a:solidFill>
                    <a:srgbClr val="FFFFFF"/>
                  </a:solidFill>
                  <a:latin typeface="Open Sans"/>
                </a:rPr>
                <a:t>winning_combinations</a:t>
              </a:r>
              <a:r>
                <a:rPr lang="en-US" sz="2400" dirty="0">
                  <a:solidFill>
                    <a:srgbClr val="FFFFFF"/>
                  </a:solidFill>
                  <a:latin typeface="Open Sans"/>
                </a:rPr>
                <a:t>)</a:t>
              </a:r>
            </a:p>
            <a:p>
              <a:pPr>
                <a:lnSpc>
                  <a:spcPts val="3639"/>
                </a:lnSpc>
              </a:pPr>
              <a:endParaRPr lang="en-US" sz="24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3639"/>
                </a:lnSpc>
              </a:pPr>
              <a:endParaRPr lang="en-US" sz="24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3639"/>
                </a:lnSpc>
              </a:pPr>
              <a:endParaRPr lang="en-US" sz="2400" dirty="0">
                <a:solidFill>
                  <a:srgbClr val="FFFFFF"/>
                </a:solidFill>
                <a:latin typeface="Open Sans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6550519" y="2514461"/>
            <a:ext cx="3086120" cy="2833619"/>
          </a:xfrm>
          <a:custGeom>
            <a:avLst/>
            <a:gdLst/>
            <a:ahLst/>
            <a:cxnLst/>
            <a:rect l="l" t="t" r="r" b="b"/>
            <a:pathLst>
              <a:path w="3086120" h="2833619">
                <a:moveTo>
                  <a:pt x="0" y="0"/>
                </a:moveTo>
                <a:lnTo>
                  <a:pt x="3086120" y="0"/>
                </a:lnTo>
                <a:lnTo>
                  <a:pt x="3086120" y="2833619"/>
                </a:lnTo>
                <a:lnTo>
                  <a:pt x="0" y="28336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404734" y="2499565"/>
            <a:ext cx="3148466" cy="2833619"/>
          </a:xfrm>
          <a:custGeom>
            <a:avLst/>
            <a:gdLst/>
            <a:ahLst/>
            <a:cxnLst/>
            <a:rect l="l" t="t" r="r" b="b"/>
            <a:pathLst>
              <a:path w="3148466" h="2833619">
                <a:moveTo>
                  <a:pt x="0" y="0"/>
                </a:moveTo>
                <a:lnTo>
                  <a:pt x="3148466" y="0"/>
                </a:lnTo>
                <a:lnTo>
                  <a:pt x="3148466" y="2833619"/>
                </a:lnTo>
                <a:lnTo>
                  <a:pt x="0" y="28336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81898" y="2489582"/>
            <a:ext cx="3170902" cy="2940291"/>
          </a:xfrm>
          <a:custGeom>
            <a:avLst/>
            <a:gdLst/>
            <a:ahLst/>
            <a:cxnLst/>
            <a:rect l="l" t="t" r="r" b="b"/>
            <a:pathLst>
              <a:path w="3170902" h="2940291">
                <a:moveTo>
                  <a:pt x="0" y="0"/>
                </a:moveTo>
                <a:lnTo>
                  <a:pt x="3170902" y="0"/>
                </a:lnTo>
                <a:lnTo>
                  <a:pt x="3170902" y="2940291"/>
                </a:lnTo>
                <a:lnTo>
                  <a:pt x="0" y="29402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31151" y="5625654"/>
            <a:ext cx="2892598" cy="377295"/>
          </a:xfrm>
          <a:custGeom>
            <a:avLst/>
            <a:gdLst/>
            <a:ahLst/>
            <a:cxnLst/>
            <a:rect l="l" t="t" r="r" b="b"/>
            <a:pathLst>
              <a:path w="2892598" h="377295">
                <a:moveTo>
                  <a:pt x="0" y="0"/>
                </a:moveTo>
                <a:lnTo>
                  <a:pt x="2892599" y="0"/>
                </a:lnTo>
                <a:lnTo>
                  <a:pt x="2892599" y="377296"/>
                </a:lnTo>
                <a:lnTo>
                  <a:pt x="0" y="3772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807694" y="5625654"/>
            <a:ext cx="2892598" cy="377295"/>
          </a:xfrm>
          <a:custGeom>
            <a:avLst/>
            <a:gdLst/>
            <a:ahLst/>
            <a:cxnLst/>
            <a:rect l="l" t="t" r="r" b="b"/>
            <a:pathLst>
              <a:path w="2892598" h="377295">
                <a:moveTo>
                  <a:pt x="0" y="0"/>
                </a:moveTo>
                <a:lnTo>
                  <a:pt x="2892598" y="0"/>
                </a:lnTo>
                <a:lnTo>
                  <a:pt x="2892598" y="377296"/>
                </a:lnTo>
                <a:lnTo>
                  <a:pt x="0" y="3772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674892" y="5645902"/>
            <a:ext cx="2732752" cy="319153"/>
          </a:xfrm>
          <a:custGeom>
            <a:avLst/>
            <a:gdLst/>
            <a:ahLst/>
            <a:cxnLst/>
            <a:rect l="l" t="t" r="r" b="b"/>
            <a:pathLst>
              <a:path w="2732752" h="319153">
                <a:moveTo>
                  <a:pt x="0" y="0"/>
                </a:moveTo>
                <a:lnTo>
                  <a:pt x="2732752" y="0"/>
                </a:lnTo>
                <a:lnTo>
                  <a:pt x="2732752" y="319154"/>
                </a:lnTo>
                <a:lnTo>
                  <a:pt x="0" y="319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3398667" y="2169619"/>
            <a:ext cx="0" cy="40025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 flipV="1">
            <a:off x="6569569" y="2169619"/>
            <a:ext cx="0" cy="40025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561041" y="-182610"/>
            <a:ext cx="7165919" cy="2280503"/>
            <a:chOff x="0" y="-20774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774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The following Functions show how to move the player and the bot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2601810" y="1778137"/>
            <a:ext cx="13084380" cy="10843680"/>
          </a:xfrm>
          <a:custGeom>
            <a:avLst/>
            <a:gdLst/>
            <a:ahLst/>
            <a:cxnLst/>
            <a:rect l="l" t="t" r="r" b="b"/>
            <a:pathLst>
              <a:path w="13084380" h="10843680">
                <a:moveTo>
                  <a:pt x="0" y="0"/>
                </a:moveTo>
                <a:lnTo>
                  <a:pt x="13084380" y="0"/>
                </a:lnTo>
                <a:lnTo>
                  <a:pt x="13084380" y="10843680"/>
                </a:lnTo>
                <a:lnTo>
                  <a:pt x="0" y="10843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755578" y="1962822"/>
            <a:ext cx="5846916" cy="7348993"/>
            <a:chOff x="0" y="0"/>
            <a:chExt cx="1539928" cy="19386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9928" cy="1938692"/>
            </a:xfrm>
            <a:custGeom>
              <a:avLst/>
              <a:gdLst/>
              <a:ahLst/>
              <a:cxnLst/>
              <a:rect l="l" t="t" r="r" b="b"/>
              <a:pathLst>
                <a:path w="1539928" h="1938692">
                  <a:moveTo>
                    <a:pt x="0" y="0"/>
                  </a:moveTo>
                  <a:lnTo>
                    <a:pt x="1539928" y="0"/>
                  </a:lnTo>
                  <a:lnTo>
                    <a:pt x="1539928" y="1938692"/>
                  </a:lnTo>
                  <a:lnTo>
                    <a:pt x="0" y="19386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539928" cy="1967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playerMove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(player):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if player == 'O':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position = int(input("Enter the position for 'O':  "))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else: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position = int(input("Enter the position for 'X':  "))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flag =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insertLetter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(player, position)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return flag</a:t>
              </a:r>
            </a:p>
            <a:p>
              <a:pPr>
                <a:lnSpc>
                  <a:spcPts val="2520"/>
                </a:lnSpc>
              </a:pPr>
              <a:endParaRPr lang="en-US" sz="18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2520"/>
                </a:lnSpc>
              </a:pPr>
              <a:endParaRPr lang="en-US" sz="18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compMove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= -800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bestMove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= 0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for key in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board.keys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if (board[key] == ' '):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board[key] = bot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score = minimax(board, 0, False)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board[key] = ' '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if (score &gt;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):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   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= score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           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bestMove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= key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flag =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insertLetter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(bot, </a:t>
              </a: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bestMove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)</a:t>
              </a:r>
            </a:p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   return flag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02494" y="1962822"/>
            <a:ext cx="6915405" cy="7348993"/>
            <a:chOff x="0" y="0"/>
            <a:chExt cx="1821341" cy="19355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21341" cy="1935537"/>
            </a:xfrm>
            <a:custGeom>
              <a:avLst/>
              <a:gdLst/>
              <a:ahLst/>
              <a:cxnLst/>
              <a:rect l="l" t="t" r="r" b="b"/>
              <a:pathLst>
                <a:path w="1821341" h="1935537">
                  <a:moveTo>
                    <a:pt x="0" y="0"/>
                  </a:moveTo>
                  <a:lnTo>
                    <a:pt x="1821341" y="0"/>
                  </a:lnTo>
                  <a:lnTo>
                    <a:pt x="1821341" y="1935537"/>
                  </a:lnTo>
                  <a:lnTo>
                    <a:pt x="0" y="193553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821341" cy="1964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def minimax(board, depth,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isMaximizing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if (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checkWhichMarkWon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(bot)):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return 1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checkWhichMarkWon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(player)):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return -1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(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checkDraw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()):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return 0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if (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isMaximizing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= -800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for key in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board.keys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if (board[key] ==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board[key] = bot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score = minimax(board, depth + 1, False)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board[key] = ' '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if (score &gt;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= score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return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endParaRPr lang="en-US" sz="14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else: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= 800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for key in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board.keys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if (board[key] == ' '):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board[key] = player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score = minimax(board, depth + 1, True)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board[key] = ' '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if (score &lt;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):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           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= score</a:t>
              </a:r>
            </a:p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Open Sans"/>
                </a:rPr>
                <a:t>        return </a:t>
              </a:r>
              <a:r>
                <a:rPr lang="en-US" sz="1400" dirty="0" err="1">
                  <a:solidFill>
                    <a:srgbClr val="FFFFFF"/>
                  </a:solidFill>
                  <a:latin typeface="Open Sans"/>
                </a:rPr>
                <a:t>bestScore</a:t>
              </a:r>
              <a:endParaRPr lang="en-US" sz="1400" dirty="0">
                <a:solidFill>
                  <a:srgbClr val="FFFFFF"/>
                </a:solidFill>
                <a:latin typeface="Open Sans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2A5F54-EC56-2EC1-518A-A2748C3806D7}"/>
              </a:ext>
            </a:extLst>
          </p:cNvPr>
          <p:cNvCxnSpPr/>
          <p:nvPr/>
        </p:nvCxnSpPr>
        <p:spPr>
          <a:xfrm>
            <a:off x="8534400" y="1962822"/>
            <a:ext cx="0" cy="7348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AEFF55-CD01-0493-CCC4-6F8E068CFC84}"/>
              </a:ext>
            </a:extLst>
          </p:cNvPr>
          <p:cNvCxnSpPr>
            <a:cxnSpLocks/>
          </p:cNvCxnSpPr>
          <p:nvPr/>
        </p:nvCxnSpPr>
        <p:spPr>
          <a:xfrm>
            <a:off x="3048000" y="6210300"/>
            <a:ext cx="0" cy="22098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1365F-8748-7648-9C39-76D779A28A63}"/>
              </a:ext>
            </a:extLst>
          </p:cNvPr>
          <p:cNvCxnSpPr>
            <a:cxnSpLocks/>
          </p:cNvCxnSpPr>
          <p:nvPr/>
        </p:nvCxnSpPr>
        <p:spPr>
          <a:xfrm>
            <a:off x="3276600" y="6515100"/>
            <a:ext cx="0" cy="1905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7E3C79-9997-F09B-8B9F-568D4372C9FA}"/>
              </a:ext>
            </a:extLst>
          </p:cNvPr>
          <p:cNvCxnSpPr>
            <a:cxnSpLocks/>
          </p:cNvCxnSpPr>
          <p:nvPr/>
        </p:nvCxnSpPr>
        <p:spPr>
          <a:xfrm>
            <a:off x="8839200" y="4170680"/>
            <a:ext cx="0" cy="22682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FE4D14-06EF-C5BE-44A0-6B92545081C5}"/>
              </a:ext>
            </a:extLst>
          </p:cNvPr>
          <p:cNvCxnSpPr>
            <a:cxnSpLocks/>
          </p:cNvCxnSpPr>
          <p:nvPr/>
        </p:nvCxnSpPr>
        <p:spPr>
          <a:xfrm>
            <a:off x="8845296" y="6667500"/>
            <a:ext cx="0" cy="2362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DE1279-FBDF-36A7-6121-3471D77E971A}"/>
              </a:ext>
            </a:extLst>
          </p:cNvPr>
          <p:cNvCxnSpPr>
            <a:cxnSpLocks/>
          </p:cNvCxnSpPr>
          <p:nvPr/>
        </p:nvCxnSpPr>
        <p:spPr>
          <a:xfrm>
            <a:off x="9067800" y="4686300"/>
            <a:ext cx="0" cy="1524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4DE004-E60B-F038-FF32-4174B5CD50C6}"/>
              </a:ext>
            </a:extLst>
          </p:cNvPr>
          <p:cNvCxnSpPr>
            <a:cxnSpLocks/>
          </p:cNvCxnSpPr>
          <p:nvPr/>
        </p:nvCxnSpPr>
        <p:spPr>
          <a:xfrm>
            <a:off x="9039828" y="7200900"/>
            <a:ext cx="0" cy="1524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561041" y="-224945"/>
            <a:ext cx="7165919" cy="2280503"/>
            <a:chOff x="0" y="-25590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5590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Other loops were used to continue the game between the player and the bot/second player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2601810" y="1778137"/>
            <a:ext cx="13084380" cy="10843680"/>
          </a:xfrm>
          <a:custGeom>
            <a:avLst/>
            <a:gdLst/>
            <a:ahLst/>
            <a:cxnLst/>
            <a:rect l="l" t="t" r="r" b="b"/>
            <a:pathLst>
              <a:path w="13084380" h="10843680">
                <a:moveTo>
                  <a:pt x="0" y="0"/>
                </a:moveTo>
                <a:lnTo>
                  <a:pt x="13084380" y="0"/>
                </a:lnTo>
                <a:lnTo>
                  <a:pt x="13084380" y="10843680"/>
                </a:lnTo>
                <a:lnTo>
                  <a:pt x="0" y="10843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755578" y="1962822"/>
            <a:ext cx="5846916" cy="7348993"/>
            <a:chOff x="0" y="0"/>
            <a:chExt cx="1539928" cy="193553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9928" cy="1935537"/>
            </a:xfrm>
            <a:custGeom>
              <a:avLst/>
              <a:gdLst/>
              <a:ahLst/>
              <a:cxnLst/>
              <a:rect l="l" t="t" r="r" b="b"/>
              <a:pathLst>
                <a:path w="1539928" h="1935537">
                  <a:moveTo>
                    <a:pt x="0" y="0"/>
                  </a:moveTo>
                  <a:lnTo>
                    <a:pt x="1539928" y="0"/>
                  </a:lnTo>
                  <a:lnTo>
                    <a:pt x="1539928" y="1935537"/>
                  </a:lnTo>
                  <a:lnTo>
                    <a:pt x="0" y="193553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539928" cy="1954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154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EndGame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while not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EndGame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player = 'O'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bot = 'X'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er = True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flag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er2 =True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while er: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print ('   |------------| 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print ('   |  X O Game  | 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print ('   |------------|\n')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print ('1. one player.')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print ('2. two player.')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try: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mode = int(input('choose mode of play: '))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if mode == 1: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random_number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random.randint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(1, 2)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if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random_number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== 1: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while not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printStart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compMove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if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    break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playerMove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(player)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er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else: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while not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printStart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playerMove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(player)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if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    break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compMove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er = False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02494" y="1962822"/>
            <a:ext cx="6915405" cy="7348993"/>
            <a:chOff x="0" y="0"/>
            <a:chExt cx="1821341" cy="19355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21341" cy="1935537"/>
            </a:xfrm>
            <a:custGeom>
              <a:avLst/>
              <a:gdLst/>
              <a:ahLst/>
              <a:cxnLst/>
              <a:rect l="l" t="t" r="r" b="b"/>
              <a:pathLst>
                <a:path w="1821341" h="1935537">
                  <a:moveTo>
                    <a:pt x="0" y="0"/>
                  </a:moveTo>
                  <a:lnTo>
                    <a:pt x="1821341" y="0"/>
                  </a:lnTo>
                  <a:lnTo>
                    <a:pt x="1821341" y="1935537"/>
                  </a:lnTo>
                  <a:lnTo>
                    <a:pt x="0" y="193553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821341" cy="1954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mode == 2: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while not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printStart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playerMove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('X')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if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break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printStart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(board)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flag =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playerMove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('O')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if flag: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    break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er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else: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       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except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ValueError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while er2: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try: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print ("\n--------------------------")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print ("Choose the option you want")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print ("--------------------------")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print ("1. Replay the game.\n2. exit game.")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x =int(input ("Enter your choice: "))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if x == 2 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EndGame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= True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er2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x == 1 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er2 = False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else: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except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ValueError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         </a:t>
              </a:r>
              <a:r>
                <a:rPr lang="en-US" sz="11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1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FCA69D-76FC-5A70-A059-B3E0BE636987}"/>
              </a:ext>
            </a:extLst>
          </p:cNvPr>
          <p:cNvCxnSpPr/>
          <p:nvPr/>
        </p:nvCxnSpPr>
        <p:spPr>
          <a:xfrm>
            <a:off x="8601522" y="1962822"/>
            <a:ext cx="0" cy="7348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DAFBCE-5AA0-5E93-5114-DB0155255F1A}"/>
              </a:ext>
            </a:extLst>
          </p:cNvPr>
          <p:cNvCxnSpPr>
            <a:cxnSpLocks/>
          </p:cNvCxnSpPr>
          <p:nvPr/>
        </p:nvCxnSpPr>
        <p:spPr>
          <a:xfrm>
            <a:off x="2819400" y="2324100"/>
            <a:ext cx="0" cy="6934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B22054-B600-CE32-D45C-CE4395564F5F}"/>
              </a:ext>
            </a:extLst>
          </p:cNvPr>
          <p:cNvCxnSpPr>
            <a:cxnSpLocks/>
          </p:cNvCxnSpPr>
          <p:nvPr/>
        </p:nvCxnSpPr>
        <p:spPr>
          <a:xfrm>
            <a:off x="8686800" y="1962822"/>
            <a:ext cx="0" cy="72192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CC228C-F818-2BA1-F8C9-D06853A699AA}"/>
              </a:ext>
            </a:extLst>
          </p:cNvPr>
          <p:cNvCxnSpPr>
            <a:cxnSpLocks/>
          </p:cNvCxnSpPr>
          <p:nvPr/>
        </p:nvCxnSpPr>
        <p:spPr>
          <a:xfrm>
            <a:off x="8839200" y="1962822"/>
            <a:ext cx="0" cy="394267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5839FD-F6D3-5938-7B43-9A8270ADBACB}"/>
              </a:ext>
            </a:extLst>
          </p:cNvPr>
          <p:cNvCxnSpPr>
            <a:cxnSpLocks/>
          </p:cNvCxnSpPr>
          <p:nvPr/>
        </p:nvCxnSpPr>
        <p:spPr>
          <a:xfrm>
            <a:off x="2971800" y="3489962"/>
            <a:ext cx="0" cy="576833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F19939-87F5-3F4B-C68A-11DF5BA182BF}"/>
              </a:ext>
            </a:extLst>
          </p:cNvPr>
          <p:cNvCxnSpPr>
            <a:cxnSpLocks/>
          </p:cNvCxnSpPr>
          <p:nvPr/>
        </p:nvCxnSpPr>
        <p:spPr>
          <a:xfrm>
            <a:off x="3124200" y="4610100"/>
            <a:ext cx="0" cy="46482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A1DCC-652B-BB1F-F882-06F8BB727744}"/>
              </a:ext>
            </a:extLst>
          </p:cNvPr>
          <p:cNvCxnSpPr>
            <a:cxnSpLocks/>
          </p:cNvCxnSpPr>
          <p:nvPr/>
        </p:nvCxnSpPr>
        <p:spPr>
          <a:xfrm>
            <a:off x="8991600" y="1962822"/>
            <a:ext cx="0" cy="348547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B1DAB8-2D13-5640-D169-A7CFD27B0608}"/>
              </a:ext>
            </a:extLst>
          </p:cNvPr>
          <p:cNvCxnSpPr>
            <a:cxnSpLocks/>
          </p:cNvCxnSpPr>
          <p:nvPr/>
        </p:nvCxnSpPr>
        <p:spPr>
          <a:xfrm>
            <a:off x="3276600" y="5227320"/>
            <a:ext cx="0" cy="40309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E74E9-CA6A-92BE-2476-994C1FA62937}"/>
              </a:ext>
            </a:extLst>
          </p:cNvPr>
          <p:cNvCxnSpPr>
            <a:cxnSpLocks/>
          </p:cNvCxnSpPr>
          <p:nvPr/>
        </p:nvCxnSpPr>
        <p:spPr>
          <a:xfrm>
            <a:off x="9144000" y="1962822"/>
            <a:ext cx="0" cy="20887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541E0C-991E-E078-8FD1-1BFC03363CB4}"/>
              </a:ext>
            </a:extLst>
          </p:cNvPr>
          <p:cNvCxnSpPr>
            <a:cxnSpLocks/>
          </p:cNvCxnSpPr>
          <p:nvPr/>
        </p:nvCxnSpPr>
        <p:spPr>
          <a:xfrm>
            <a:off x="9144000" y="2400300"/>
            <a:ext cx="0" cy="26670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3ADE64-47CE-1792-9909-4881F306F2D1}"/>
              </a:ext>
            </a:extLst>
          </p:cNvPr>
          <p:cNvCxnSpPr>
            <a:cxnSpLocks/>
          </p:cNvCxnSpPr>
          <p:nvPr/>
        </p:nvCxnSpPr>
        <p:spPr>
          <a:xfrm>
            <a:off x="3429000" y="7277100"/>
            <a:ext cx="0" cy="19050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739330-85C9-8693-00E0-F43837E4B81B}"/>
              </a:ext>
            </a:extLst>
          </p:cNvPr>
          <p:cNvCxnSpPr>
            <a:cxnSpLocks/>
          </p:cNvCxnSpPr>
          <p:nvPr/>
        </p:nvCxnSpPr>
        <p:spPr>
          <a:xfrm>
            <a:off x="3429000" y="5562600"/>
            <a:ext cx="0" cy="15621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199643-A7D0-1101-25BD-C1EF59D2D3CE}"/>
              </a:ext>
            </a:extLst>
          </p:cNvPr>
          <p:cNvCxnSpPr>
            <a:cxnSpLocks/>
          </p:cNvCxnSpPr>
          <p:nvPr/>
        </p:nvCxnSpPr>
        <p:spPr>
          <a:xfrm>
            <a:off x="8991600" y="6134100"/>
            <a:ext cx="0" cy="23622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277628" y="1199501"/>
            <a:ext cx="11732744" cy="7887998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9120" y="4995490"/>
            <a:ext cx="3291959" cy="1335564"/>
            <a:chOff x="0" y="0"/>
            <a:chExt cx="1373742" cy="5573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PROJECT DESCRIPTION: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78307" y="4995490"/>
            <a:ext cx="3291959" cy="1335564"/>
            <a:chOff x="0" y="0"/>
            <a:chExt cx="1373742" cy="5573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IMPLEMENTATION METHODOLOGY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32328" y="6988278"/>
            <a:ext cx="3291959" cy="973875"/>
            <a:chOff x="0" y="0"/>
            <a:chExt cx="1373742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USE CASE DIAGRAM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5486400" y="9354199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253038" y="3174506"/>
            <a:ext cx="7781925" cy="116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8925">
                <a:solidFill>
                  <a:srgbClr val="FFFFFF"/>
                </a:solidFill>
                <a:latin typeface="Contrail One"/>
              </a:rPr>
              <a:t>CATEGORIES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46568" y="230552"/>
            <a:ext cx="3993055" cy="1187511"/>
          </a:xfrm>
          <a:custGeom>
            <a:avLst/>
            <a:gdLst/>
            <a:ahLst/>
            <a:cxnLst/>
            <a:rect l="l" t="t" r="r" b="b"/>
            <a:pathLst>
              <a:path w="3993055" h="1187511">
                <a:moveTo>
                  <a:pt x="0" y="0"/>
                </a:moveTo>
                <a:lnTo>
                  <a:pt x="3993055" y="0"/>
                </a:lnTo>
                <a:lnTo>
                  <a:pt x="3993055" y="1187511"/>
                </a:lnTo>
                <a:lnTo>
                  <a:pt x="0" y="1187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227882" y="1967027"/>
            <a:ext cx="2230429" cy="2230429"/>
          </a:xfrm>
          <a:custGeom>
            <a:avLst/>
            <a:gdLst/>
            <a:ahLst/>
            <a:cxnLst/>
            <a:rect l="l" t="t" r="r" b="b"/>
            <a:pathLst>
              <a:path w="2230429" h="2230429">
                <a:moveTo>
                  <a:pt x="0" y="0"/>
                </a:moveTo>
                <a:lnTo>
                  <a:pt x="2230429" y="0"/>
                </a:lnTo>
                <a:lnTo>
                  <a:pt x="2230429" y="2230429"/>
                </a:lnTo>
                <a:lnTo>
                  <a:pt x="0" y="2230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227882" y="4774974"/>
            <a:ext cx="2230429" cy="2230429"/>
          </a:xfrm>
          <a:custGeom>
            <a:avLst/>
            <a:gdLst/>
            <a:ahLst/>
            <a:cxnLst/>
            <a:rect l="l" t="t" r="r" b="b"/>
            <a:pathLst>
              <a:path w="2230429" h="2230429">
                <a:moveTo>
                  <a:pt x="0" y="0"/>
                </a:moveTo>
                <a:lnTo>
                  <a:pt x="2230429" y="0"/>
                </a:lnTo>
                <a:lnTo>
                  <a:pt x="2230429" y="2230428"/>
                </a:lnTo>
                <a:lnTo>
                  <a:pt x="0" y="2230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227882" y="7586427"/>
            <a:ext cx="2230429" cy="2230429"/>
          </a:xfrm>
          <a:custGeom>
            <a:avLst/>
            <a:gdLst/>
            <a:ahLst/>
            <a:cxnLst/>
            <a:rect l="l" t="t" r="r" b="b"/>
            <a:pathLst>
              <a:path w="2230429" h="2230429">
                <a:moveTo>
                  <a:pt x="0" y="0"/>
                </a:moveTo>
                <a:lnTo>
                  <a:pt x="2230429" y="0"/>
                </a:lnTo>
                <a:lnTo>
                  <a:pt x="2230429" y="2230429"/>
                </a:lnTo>
                <a:lnTo>
                  <a:pt x="0" y="2230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227882" y="2784756"/>
            <a:ext cx="2230429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ontrail One"/>
              </a:rPr>
              <a:t>Start playing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1029051" y="5087231"/>
            <a:ext cx="1122095" cy="141588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H="1" flipV="1">
            <a:off x="2150147" y="5099286"/>
            <a:ext cx="1118107" cy="140383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 flipV="1">
            <a:off x="1029051" y="4216503"/>
            <a:ext cx="2428224" cy="4481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5019746" y="5068810"/>
            <a:ext cx="1137448" cy="143430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H="1" flipV="1">
            <a:off x="16156472" y="5077506"/>
            <a:ext cx="1102828" cy="142561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H="1" flipV="1">
            <a:off x="14925411" y="4238908"/>
            <a:ext cx="2428224" cy="4481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227882" y="8158505"/>
            <a:ext cx="2230429" cy="109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ontrail One"/>
              </a:rPr>
              <a:t>Replay or end game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27882" y="5728814"/>
            <a:ext cx="2230429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ontrail One"/>
              </a:rPr>
              <a:t>Make moves</a:t>
            </a:r>
          </a:p>
        </p:txBody>
      </p:sp>
      <p:sp>
        <p:nvSpPr>
          <p:cNvPr id="16" name="AutoShape 16"/>
          <p:cNvSpPr/>
          <p:nvPr/>
        </p:nvSpPr>
        <p:spPr>
          <a:xfrm flipH="1">
            <a:off x="16155911" y="3322576"/>
            <a:ext cx="2662" cy="182092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H="1">
            <a:off x="2148477" y="3322576"/>
            <a:ext cx="19050" cy="182092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0458311" y="2202799"/>
            <a:ext cx="4561435" cy="879442"/>
          </a:xfrm>
          <a:prstGeom prst="line">
            <a:avLst/>
          </a:prstGeom>
          <a:ln w="38100" cap="flat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 flipH="1" flipV="1">
            <a:off x="3268253" y="2081438"/>
            <a:ext cx="4959627" cy="1000803"/>
          </a:xfrm>
          <a:prstGeom prst="line">
            <a:avLst/>
          </a:prstGeom>
          <a:ln w="38100" cap="flat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flipH="1">
            <a:off x="10458311" y="4283718"/>
            <a:ext cx="4467100" cy="1742581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3457275" y="4283718"/>
            <a:ext cx="4770606" cy="1742581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V="1">
            <a:off x="10458310" y="6538453"/>
            <a:ext cx="4546947" cy="2198524"/>
          </a:xfrm>
          <a:prstGeom prst="line">
            <a:avLst/>
          </a:prstGeom>
          <a:ln w="38100" cap="flat">
            <a:gradFill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 flipV="1">
            <a:off x="3282742" y="6503117"/>
            <a:ext cx="4945140" cy="2198524"/>
          </a:xfrm>
          <a:prstGeom prst="line">
            <a:avLst/>
          </a:prstGeom>
          <a:ln w="38100" cap="flat">
            <a:gradFill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5024308" y="1087584"/>
            <a:ext cx="2230429" cy="2230429"/>
          </a:xfrm>
          <a:custGeom>
            <a:avLst/>
            <a:gdLst/>
            <a:ahLst/>
            <a:cxnLst/>
            <a:rect l="l" t="t" r="r" b="b"/>
            <a:pathLst>
              <a:path w="2230429" h="2230429">
                <a:moveTo>
                  <a:pt x="0" y="0"/>
                </a:moveTo>
                <a:lnTo>
                  <a:pt x="2230429" y="0"/>
                </a:lnTo>
                <a:lnTo>
                  <a:pt x="2230429" y="2230429"/>
                </a:lnTo>
                <a:lnTo>
                  <a:pt x="0" y="2230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052313" y="1087584"/>
            <a:ext cx="2230429" cy="2230429"/>
          </a:xfrm>
          <a:custGeom>
            <a:avLst/>
            <a:gdLst/>
            <a:ahLst/>
            <a:cxnLst/>
            <a:rect l="l" t="t" r="r" b="b"/>
            <a:pathLst>
              <a:path w="2230429" h="2230429">
                <a:moveTo>
                  <a:pt x="0" y="0"/>
                </a:moveTo>
                <a:lnTo>
                  <a:pt x="2230429" y="0"/>
                </a:lnTo>
                <a:lnTo>
                  <a:pt x="2230429" y="2230429"/>
                </a:lnTo>
                <a:lnTo>
                  <a:pt x="0" y="2230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682201" y="7258580"/>
            <a:ext cx="2932553" cy="568182"/>
          </a:xfrm>
          <a:custGeom>
            <a:avLst/>
            <a:gdLst/>
            <a:ahLst/>
            <a:cxnLst/>
            <a:rect l="l" t="t" r="r" b="b"/>
            <a:pathLst>
              <a:path w="2932553" h="568182">
                <a:moveTo>
                  <a:pt x="0" y="0"/>
                </a:moveTo>
                <a:lnTo>
                  <a:pt x="2932553" y="0"/>
                </a:lnTo>
                <a:lnTo>
                  <a:pt x="2932553" y="568182"/>
                </a:lnTo>
                <a:lnTo>
                  <a:pt x="0" y="5681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4673246" y="7282315"/>
            <a:ext cx="2932553" cy="568182"/>
          </a:xfrm>
          <a:custGeom>
            <a:avLst/>
            <a:gdLst/>
            <a:ahLst/>
            <a:cxnLst/>
            <a:rect l="l" t="t" r="r" b="b"/>
            <a:pathLst>
              <a:path w="2932553" h="568182">
                <a:moveTo>
                  <a:pt x="0" y="0"/>
                </a:moveTo>
                <a:lnTo>
                  <a:pt x="2932553" y="0"/>
                </a:lnTo>
                <a:lnTo>
                  <a:pt x="2932553" y="568182"/>
                </a:lnTo>
                <a:lnTo>
                  <a:pt x="0" y="5681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7487086" y="424807"/>
            <a:ext cx="3313828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Contrail One"/>
              </a:rPr>
              <a:t>Use Case Diagram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7288943"/>
            <a:ext cx="2239554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ontrail One"/>
              </a:rPr>
              <a:t>Player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38796" y="7288943"/>
            <a:ext cx="2239554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ontrail One"/>
              </a:rPr>
              <a:t>Player or bot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277628" y="1199501"/>
            <a:ext cx="11732744" cy="7887998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498020" y="6180920"/>
            <a:ext cx="3291959" cy="1110826"/>
            <a:chOff x="0" y="-57150"/>
            <a:chExt cx="1373742" cy="463550"/>
          </a:xfrm>
        </p:grpSpPr>
        <p:sp>
          <p:nvSpPr>
            <p:cNvPr id="8" name="Freeform 8"/>
            <p:cNvSpPr/>
            <p:nvPr/>
          </p:nvSpPr>
          <p:spPr>
            <a:xfrm>
              <a:off x="0" y="-27052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END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5486400" y="7555472"/>
            <a:ext cx="7315200" cy="3843805"/>
          </a:xfrm>
          <a:custGeom>
            <a:avLst/>
            <a:gdLst/>
            <a:ahLst/>
            <a:cxnLst/>
            <a:rect l="l" t="t" r="r" b="b"/>
            <a:pathLst>
              <a:path w="7315200" h="3843805">
                <a:moveTo>
                  <a:pt x="0" y="0"/>
                </a:moveTo>
                <a:lnTo>
                  <a:pt x="7315200" y="0"/>
                </a:lnTo>
                <a:lnTo>
                  <a:pt x="7315200" y="3843806"/>
                </a:lnTo>
                <a:lnTo>
                  <a:pt x="0" y="38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100833" y="3871906"/>
            <a:ext cx="6086335" cy="268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8"/>
              </a:lnSpc>
            </a:pPr>
            <a:r>
              <a:rPr lang="en-US" sz="7069">
                <a:solidFill>
                  <a:srgbClr val="FFFFFF"/>
                </a:solidFill>
                <a:latin typeface="Contrail One"/>
              </a:rPr>
              <a:t>THANKS FOR PLAYING!</a:t>
            </a:r>
          </a:p>
          <a:p>
            <a:pPr algn="ctr">
              <a:lnSpc>
                <a:spcPts val="6928"/>
              </a:lnSpc>
            </a:pPr>
            <a:endParaRPr lang="en-US" sz="7069">
              <a:solidFill>
                <a:srgbClr val="FFFFFF"/>
              </a:solidFill>
              <a:latin typeface="Contrail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277628" y="1199501"/>
            <a:ext cx="11732744" cy="7887998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9120" y="4995490"/>
            <a:ext cx="3291959" cy="1335564"/>
            <a:chOff x="0" y="0"/>
            <a:chExt cx="1373742" cy="5573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PROJECT DESCRIPTION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78307" y="4995490"/>
            <a:ext cx="3291959" cy="1335564"/>
            <a:chOff x="0" y="0"/>
            <a:chExt cx="1373742" cy="5573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IMPLEMENTATION METHODOLOGY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32328" y="6988278"/>
            <a:ext cx="3291959" cy="973875"/>
            <a:chOff x="0" y="0"/>
            <a:chExt cx="1373742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USE CASE DIAGRAM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5486400" y="9354199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253038" y="3174506"/>
            <a:ext cx="7781925" cy="116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8925">
                <a:solidFill>
                  <a:srgbClr val="FFFFFF"/>
                </a:solidFill>
                <a:latin typeface="Contrail One"/>
              </a:rPr>
              <a:t>CATEGORIES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397359" y="1700366"/>
            <a:ext cx="13493282" cy="8586634"/>
          </a:xfrm>
          <a:custGeom>
            <a:avLst/>
            <a:gdLst/>
            <a:ahLst/>
            <a:cxnLst/>
            <a:rect l="l" t="t" r="r" b="b"/>
            <a:pathLst>
              <a:path w="13493282" h="8586634">
                <a:moveTo>
                  <a:pt x="0" y="0"/>
                </a:moveTo>
                <a:lnTo>
                  <a:pt x="13493282" y="0"/>
                </a:lnTo>
                <a:lnTo>
                  <a:pt x="13493282" y="8586634"/>
                </a:lnTo>
                <a:lnTo>
                  <a:pt x="0" y="858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350680" y="2974741"/>
            <a:ext cx="3586640" cy="973875"/>
            <a:chOff x="0" y="0"/>
            <a:chExt cx="1496713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6713" cy="406400"/>
            </a:xfrm>
            <a:custGeom>
              <a:avLst/>
              <a:gdLst/>
              <a:ahLst/>
              <a:cxnLst/>
              <a:rect l="l" t="t" r="r" b="b"/>
              <a:pathLst>
                <a:path w="1496713" h="406400">
                  <a:moveTo>
                    <a:pt x="1293513" y="0"/>
                  </a:moveTo>
                  <a:cubicBezTo>
                    <a:pt x="1405737" y="0"/>
                    <a:pt x="1496713" y="90976"/>
                    <a:pt x="1496713" y="203200"/>
                  </a:cubicBezTo>
                  <a:cubicBezTo>
                    <a:pt x="1496713" y="315424"/>
                    <a:pt x="1405737" y="406400"/>
                    <a:pt x="129351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96713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PROJECT DESCRIPTION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02646" y="4383752"/>
            <a:ext cx="9482708" cy="318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685" lvl="1" indent="-289343" algn="just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</a:rPr>
              <a:t>Tic-Tac-Toe game written in python programming language.</a:t>
            </a:r>
          </a:p>
          <a:p>
            <a:pPr marL="578685" lvl="1" indent="-289343" algn="just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</a:rPr>
              <a:t>Tic-Tac-Toe is traditionally played on 3x3 grid.</a:t>
            </a:r>
          </a:p>
          <a:p>
            <a:pPr marL="578685" lvl="1" indent="-289343" algn="just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</a:rPr>
              <a:t>The Tic-Tac-Toe game we implemented offers users two distinct modes:Playervs. Bot and player vs. player.</a:t>
            </a:r>
          </a:p>
          <a:p>
            <a:pPr marL="578685" lvl="1" indent="-289343" algn="just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</a:rPr>
              <a:t>The Bot in this Tic-Tac-Toe implementation uses a minimax algorithm for its moves, the minimax algorithm is a decision-making algorithm commonlyusedin two-player games.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277628" y="1199501"/>
            <a:ext cx="11732744" cy="7887998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9120" y="4995490"/>
            <a:ext cx="3291959" cy="1335564"/>
            <a:chOff x="0" y="0"/>
            <a:chExt cx="1373742" cy="5573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PROJECT DESCRIPTION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78307" y="4995490"/>
            <a:ext cx="3291959" cy="1335564"/>
            <a:chOff x="0" y="0"/>
            <a:chExt cx="1373742" cy="5573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73742" cy="557334"/>
            </a:xfrm>
            <a:custGeom>
              <a:avLst/>
              <a:gdLst/>
              <a:ahLst/>
              <a:cxnLst/>
              <a:rect l="l" t="t" r="r" b="b"/>
              <a:pathLst>
                <a:path w="1373742" h="557334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IMPLEMENTATION METHODOLOGY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32328" y="6988278"/>
            <a:ext cx="3291959" cy="973875"/>
            <a:chOff x="0" y="0"/>
            <a:chExt cx="1373742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USE CASE DIAGRAM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5486400" y="9354199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253038" y="3174506"/>
            <a:ext cx="7781925" cy="116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8925">
                <a:solidFill>
                  <a:srgbClr val="FFFFFF"/>
                </a:solidFill>
                <a:latin typeface="Contrail One"/>
              </a:rPr>
              <a:t>CATEGORIES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791200" y="-56673"/>
            <a:ext cx="7165919" cy="2280503"/>
            <a:chOff x="0" y="-22332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2332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THE PLAYER HAS TO CHOOSE PLAYING WITH ANOTHER PLAYER OR WITH A BOT.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574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80395" y="2540876"/>
            <a:ext cx="8169346" cy="5205247"/>
          </a:xfrm>
          <a:custGeom>
            <a:avLst/>
            <a:gdLst/>
            <a:ahLst/>
            <a:cxnLst/>
            <a:rect l="l" t="t" r="r" b="b"/>
            <a:pathLst>
              <a:path w="8169346" h="5205247">
                <a:moveTo>
                  <a:pt x="0" y="0"/>
                </a:moveTo>
                <a:lnTo>
                  <a:pt x="8169346" y="0"/>
                </a:lnTo>
                <a:lnTo>
                  <a:pt x="8169346" y="5205248"/>
                </a:lnTo>
                <a:lnTo>
                  <a:pt x="0" y="5205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099712" y="4926509"/>
            <a:ext cx="7454269" cy="4833190"/>
            <a:chOff x="0" y="-57150"/>
            <a:chExt cx="1963264" cy="12729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3264" cy="1215789"/>
            </a:xfrm>
            <a:custGeom>
              <a:avLst/>
              <a:gdLst/>
              <a:ahLst/>
              <a:cxnLst/>
              <a:rect l="l" t="t" r="r" b="b"/>
              <a:pathLst>
                <a:path w="1963264" h="1215789">
                  <a:moveTo>
                    <a:pt x="0" y="0"/>
                  </a:moveTo>
                  <a:lnTo>
                    <a:pt x="1963264" y="0"/>
                  </a:lnTo>
                  <a:lnTo>
                    <a:pt x="1963264" y="1215789"/>
                  </a:lnTo>
                  <a:lnTo>
                    <a:pt x="0" y="121578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963264" cy="1272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print (' |------------| ')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print (' | X O Game | ')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print (' |------------|\n')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print ('1. one player.')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print ('2. two player.')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try: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   mode = int(input('choose mode of play: '))</a:t>
              </a:r>
            </a:p>
            <a:p>
              <a:pPr>
                <a:lnSpc>
                  <a:spcPts val="3639"/>
                </a:lnSpc>
              </a:pPr>
              <a:endParaRPr lang="en-US" sz="2599" dirty="0">
                <a:solidFill>
                  <a:srgbClr val="FFFFFF"/>
                </a:solidFill>
                <a:latin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791201" y="-78927"/>
            <a:ext cx="7086600" cy="2215262"/>
            <a:chOff x="0" y="-25596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5596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A HASH SHAPE SQUARE BOARD GRID.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574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099712" y="5143500"/>
            <a:ext cx="7454269" cy="4658036"/>
            <a:chOff x="0" y="0"/>
            <a:chExt cx="1963264" cy="12268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3264" cy="1226808"/>
            </a:xfrm>
            <a:custGeom>
              <a:avLst/>
              <a:gdLst/>
              <a:ahLst/>
              <a:cxnLst/>
              <a:rect l="l" t="t" r="r" b="b"/>
              <a:pathLst>
                <a:path w="1963264" h="1226808">
                  <a:moveTo>
                    <a:pt x="0" y="0"/>
                  </a:moveTo>
                  <a:lnTo>
                    <a:pt x="1963264" y="0"/>
                  </a:lnTo>
                  <a:lnTo>
                    <a:pt x="1963264" y="1226808"/>
                  </a:lnTo>
                  <a:lnTo>
                    <a:pt x="0" y="122680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63264" cy="1264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board = { 1 : ' ' , 2 : ' ' , 3 : ' ',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             4 : ' ' , 5 : ' ' , 6 : ' ',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             7 : ' ' , 8 : ' ' , 9 : ‘ ‘}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2099" dirty="0" err="1">
                  <a:solidFill>
                    <a:srgbClr val="FFFFFF"/>
                  </a:solidFill>
                  <a:latin typeface="Open Sans"/>
                </a:rPr>
                <a:t>printBoard</a:t>
              </a: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(board):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print(' ' + board[1] + ' | ' + board[2] + ' | ' + board[3] + ' ')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print('---+---+---')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print(' ' + board[4] + ' | ' + board[5] + ' | ' + board[6] + ' ')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print('---+---+---')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print(' ' + board[7] + ' | ' + board[8] + ' | ' + board[9] + ' ')</a:t>
              </a: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Open Sans"/>
                </a:rPr>
                <a:t>    print("\n")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15161" y="2166727"/>
            <a:ext cx="6021177" cy="5424031"/>
            <a:chOff x="0" y="0"/>
            <a:chExt cx="1553908" cy="1399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08" cy="1399800"/>
            </a:xfrm>
            <a:custGeom>
              <a:avLst/>
              <a:gdLst/>
              <a:ahLst/>
              <a:cxnLst/>
              <a:rect l="l" t="t" r="r" b="b"/>
              <a:pathLst>
                <a:path w="1553908" h="1399800">
                  <a:moveTo>
                    <a:pt x="0" y="0"/>
                  </a:moveTo>
                  <a:lnTo>
                    <a:pt x="1553908" y="0"/>
                  </a:lnTo>
                  <a:lnTo>
                    <a:pt x="1553908" y="1399800"/>
                  </a:lnTo>
                  <a:lnTo>
                    <a:pt x="0" y="1399800"/>
                  </a:lnTo>
                  <a:close/>
                </a:path>
              </a:pathLst>
            </a:custGeom>
            <a:blipFill>
              <a:blip r:embed="rId6"/>
              <a:stretch>
                <a:fillRect l="-556" r="-55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210585" y="-187524"/>
            <a:ext cx="7866830" cy="2422883"/>
            <a:chOff x="0" y="-28575"/>
            <a:chExt cx="888349" cy="3034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8348" cy="246343"/>
            </a:xfrm>
            <a:custGeom>
              <a:avLst/>
              <a:gdLst/>
              <a:ahLst/>
              <a:cxnLst/>
              <a:rect l="l" t="t" r="r" b="b"/>
              <a:pathLst>
                <a:path w="888348" h="246343">
                  <a:moveTo>
                    <a:pt x="116199" y="0"/>
                  </a:moveTo>
                  <a:lnTo>
                    <a:pt x="772149" y="0"/>
                  </a:lnTo>
                  <a:cubicBezTo>
                    <a:pt x="836324" y="0"/>
                    <a:pt x="888348" y="52024"/>
                    <a:pt x="888348" y="116199"/>
                  </a:cubicBezTo>
                  <a:lnTo>
                    <a:pt x="888348" y="130143"/>
                  </a:lnTo>
                  <a:cubicBezTo>
                    <a:pt x="888348" y="160961"/>
                    <a:pt x="876106" y="190517"/>
                    <a:pt x="854314" y="212309"/>
                  </a:cubicBezTo>
                  <a:cubicBezTo>
                    <a:pt x="832523" y="234100"/>
                    <a:pt x="802967" y="246343"/>
                    <a:pt x="772149" y="246343"/>
                  </a:cubicBezTo>
                  <a:lnTo>
                    <a:pt x="116199" y="246343"/>
                  </a:lnTo>
                  <a:cubicBezTo>
                    <a:pt x="52024" y="246343"/>
                    <a:pt x="0" y="194319"/>
                    <a:pt x="0" y="130143"/>
                  </a:cubicBezTo>
                  <a:lnTo>
                    <a:pt x="0" y="116199"/>
                  </a:lnTo>
                  <a:cubicBezTo>
                    <a:pt x="0" y="52024"/>
                    <a:pt x="52024" y="0"/>
                    <a:pt x="116199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88349" cy="30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THE PLAYER WILL HAVE TO INPUT A NUMERICAL CHARACTER, FROM 1 TO 9, TO SELECT A POSITION FOR ('O' OR 'X') INTO THE SPACE.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574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099712" y="4926508"/>
            <a:ext cx="7454269" cy="4945064"/>
            <a:chOff x="0" y="-57150"/>
            <a:chExt cx="1963264" cy="13024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3264" cy="1245254"/>
            </a:xfrm>
            <a:custGeom>
              <a:avLst/>
              <a:gdLst/>
              <a:ahLst/>
              <a:cxnLst/>
              <a:rect l="l" t="t" r="r" b="b"/>
              <a:pathLst>
                <a:path w="1963264" h="1245254">
                  <a:moveTo>
                    <a:pt x="0" y="0"/>
                  </a:moveTo>
                  <a:lnTo>
                    <a:pt x="1963264" y="0"/>
                  </a:lnTo>
                  <a:lnTo>
                    <a:pt x="1963264" y="1245254"/>
                  </a:lnTo>
                  <a:lnTo>
                    <a:pt x="0" y="12452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963264" cy="130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   def </a:t>
              </a:r>
              <a:r>
                <a:rPr lang="en-US" sz="2599" dirty="0" err="1">
                  <a:solidFill>
                    <a:srgbClr val="FFFFFF"/>
                  </a:solidFill>
                  <a:latin typeface="Open Sans"/>
                </a:rPr>
                <a:t>printStart</a:t>
              </a: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print("Positions are as follow:")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print(' 1 | 2 | 3 ‘)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print('---+---+---’)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print(' 4 | 5 | 6 ‘)  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print('---+---+---’)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print(' 7 | 8 | 9 ‘)</a:t>
              </a: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</a:rPr>
                <a:t>	print("\n")</a:t>
              </a:r>
            </a:p>
            <a:p>
              <a:pPr>
                <a:lnSpc>
                  <a:spcPts val="3639"/>
                </a:lnSpc>
              </a:pPr>
              <a:endParaRPr lang="en-US" sz="2599" dirty="0">
                <a:solidFill>
                  <a:srgbClr val="FFFFFF"/>
                </a:solidFill>
                <a:latin typeface="Open San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277F292-8DFB-8B06-BD99-4772934D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896" y="2285524"/>
            <a:ext cx="5754866" cy="5442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561040" y="-111551"/>
            <a:ext cx="7165919" cy="2280503"/>
            <a:chOff x="0" y="-27981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7981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USED A LOOP TO REPLAY THE GAME IF THE PLAYERS WANTED TO.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574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099712" y="5143500"/>
            <a:ext cx="7454269" cy="4821178"/>
            <a:chOff x="0" y="0"/>
            <a:chExt cx="1963264" cy="12697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3264" cy="1269775"/>
            </a:xfrm>
            <a:custGeom>
              <a:avLst/>
              <a:gdLst/>
              <a:ahLst/>
              <a:cxnLst/>
              <a:rect l="l" t="t" r="r" b="b"/>
              <a:pathLst>
                <a:path w="1963264" h="1269775">
                  <a:moveTo>
                    <a:pt x="0" y="0"/>
                  </a:moveTo>
                  <a:lnTo>
                    <a:pt x="1963264" y="0"/>
                  </a:lnTo>
                  <a:lnTo>
                    <a:pt x="1963264" y="1269775"/>
                  </a:lnTo>
                  <a:lnTo>
                    <a:pt x="0" y="126977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963264" cy="1298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while er2: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try: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print ("\n--------------------------")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print ("Choose the option you want")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print ("--------------------------")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print ("1. Replay the game.\n2. exit game.")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x =int(input ("Enter your choice: "))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elif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x == 1 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    er2 = False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if x == 2 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   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EndGame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= True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    er2 = False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else: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   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except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ValueError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: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   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  <a:p>
              <a:pPr>
                <a:lnSpc>
                  <a:spcPts val="2240"/>
                </a:lnSpc>
              </a:pP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    </a:t>
              </a:r>
              <a:r>
                <a:rPr lang="en-US" sz="1600" dirty="0" err="1">
                  <a:solidFill>
                    <a:srgbClr val="FFFFFF"/>
                  </a:solidFill>
                  <a:latin typeface="Open Sans"/>
                </a:rPr>
                <a:t>os.system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</a:rPr>
                <a:t>('clear')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398011" y="3104013"/>
            <a:ext cx="9134115" cy="4078975"/>
          </a:xfrm>
          <a:custGeom>
            <a:avLst/>
            <a:gdLst/>
            <a:ahLst/>
            <a:cxnLst/>
            <a:rect l="l" t="t" r="r" b="b"/>
            <a:pathLst>
              <a:path w="9134115" h="4078975">
                <a:moveTo>
                  <a:pt x="0" y="0"/>
                </a:moveTo>
                <a:lnTo>
                  <a:pt x="9134114" y="0"/>
                </a:lnTo>
                <a:lnTo>
                  <a:pt x="9134114" y="4078974"/>
                </a:lnTo>
                <a:lnTo>
                  <a:pt x="0" y="4078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4825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561040" y="-111551"/>
            <a:ext cx="7165919" cy="2280503"/>
            <a:chOff x="0" y="-26279"/>
            <a:chExt cx="815206" cy="2594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206" cy="202284"/>
            </a:xfrm>
            <a:custGeom>
              <a:avLst/>
              <a:gdLst/>
              <a:ahLst/>
              <a:cxnLst/>
              <a:rect l="l" t="t" r="r" b="b"/>
              <a:pathLst>
                <a:path w="815206" h="202284">
                  <a:moveTo>
                    <a:pt x="101142" y="0"/>
                  </a:moveTo>
                  <a:lnTo>
                    <a:pt x="714065" y="0"/>
                  </a:lnTo>
                  <a:cubicBezTo>
                    <a:pt x="740889" y="0"/>
                    <a:pt x="766615" y="10656"/>
                    <a:pt x="785583" y="29624"/>
                  </a:cubicBezTo>
                  <a:cubicBezTo>
                    <a:pt x="804550" y="48592"/>
                    <a:pt x="815206" y="74317"/>
                    <a:pt x="815206" y="101142"/>
                  </a:cubicBezTo>
                  <a:lnTo>
                    <a:pt x="815206" y="101142"/>
                  </a:lnTo>
                  <a:cubicBezTo>
                    <a:pt x="815206" y="127966"/>
                    <a:pt x="804550" y="153692"/>
                    <a:pt x="785583" y="172660"/>
                  </a:cubicBezTo>
                  <a:cubicBezTo>
                    <a:pt x="766615" y="191628"/>
                    <a:pt x="740889" y="202284"/>
                    <a:pt x="714065" y="202284"/>
                  </a:cubicBezTo>
                  <a:lnTo>
                    <a:pt x="101142" y="202284"/>
                  </a:lnTo>
                  <a:cubicBezTo>
                    <a:pt x="74317" y="202284"/>
                    <a:pt x="48592" y="191628"/>
                    <a:pt x="29624" y="172660"/>
                  </a:cubicBezTo>
                  <a:cubicBezTo>
                    <a:pt x="10656" y="153692"/>
                    <a:pt x="0" y="127966"/>
                    <a:pt x="0" y="101142"/>
                  </a:cubicBezTo>
                  <a:lnTo>
                    <a:pt x="0" y="101142"/>
                  </a:lnTo>
                  <a:cubicBezTo>
                    <a:pt x="0" y="74317"/>
                    <a:pt x="10656" y="48592"/>
                    <a:pt x="29624" y="29624"/>
                  </a:cubicBezTo>
                  <a:cubicBezTo>
                    <a:pt x="48592" y="10656"/>
                    <a:pt x="74317" y="0"/>
                    <a:pt x="101142" y="0"/>
                  </a:cubicBezTo>
                  <a:close/>
                </a:path>
              </a:pathLst>
            </a:custGeom>
            <a:solidFill>
              <a:srgbClr val="FAAD4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6279"/>
              <a:ext cx="815206" cy="25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If the blank spaces in the grid are all filled, </a:t>
              </a:r>
              <a:r>
                <a:rPr lang="en-US" sz="3199" b="1" dirty="0">
                  <a:solidFill>
                    <a:srgbClr val="000000"/>
                  </a:solidFill>
                  <a:latin typeface="Contrail One"/>
                </a:rPr>
                <a:t>and there is no winner, </a:t>
              </a:r>
              <a:r>
                <a:rPr lang="en-US" sz="3199" dirty="0">
                  <a:solidFill>
                    <a:srgbClr val="000000"/>
                  </a:solidFill>
                  <a:latin typeface="Contrail One"/>
                </a:rPr>
                <a:t>then the game is said to be a draw.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8953476" y="4810394"/>
            <a:ext cx="9629198" cy="5476606"/>
          </a:xfrm>
          <a:custGeom>
            <a:avLst/>
            <a:gdLst/>
            <a:ahLst/>
            <a:cxnLst/>
            <a:rect l="l" t="t" r="r" b="b"/>
            <a:pathLst>
              <a:path w="9629198" h="5476606">
                <a:moveTo>
                  <a:pt x="0" y="0"/>
                </a:moveTo>
                <a:lnTo>
                  <a:pt x="9629198" y="0"/>
                </a:lnTo>
                <a:lnTo>
                  <a:pt x="9629198" y="5476606"/>
                </a:lnTo>
                <a:lnTo>
                  <a:pt x="0" y="547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095500"/>
            <a:ext cx="9930136" cy="8229600"/>
          </a:xfrm>
          <a:custGeom>
            <a:avLst/>
            <a:gdLst/>
            <a:ahLst/>
            <a:cxnLst/>
            <a:rect l="l" t="t" r="r" b="b"/>
            <a:pathLst>
              <a:path w="9930136" h="8229600">
                <a:moveTo>
                  <a:pt x="0" y="0"/>
                </a:moveTo>
                <a:lnTo>
                  <a:pt x="9930136" y="0"/>
                </a:lnTo>
                <a:lnTo>
                  <a:pt x="9930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030417" y="5035004"/>
            <a:ext cx="7495583" cy="4933055"/>
            <a:chOff x="-10881" y="-28575"/>
            <a:chExt cx="1974145" cy="12992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3264" cy="1270666"/>
            </a:xfrm>
            <a:custGeom>
              <a:avLst/>
              <a:gdLst/>
              <a:ahLst/>
              <a:cxnLst/>
              <a:rect l="l" t="t" r="r" b="b"/>
              <a:pathLst>
                <a:path w="1963264" h="1270666">
                  <a:moveTo>
                    <a:pt x="0" y="0"/>
                  </a:moveTo>
                  <a:lnTo>
                    <a:pt x="1963264" y="0"/>
                  </a:lnTo>
                  <a:lnTo>
                    <a:pt x="1963264" y="1270666"/>
                  </a:lnTo>
                  <a:lnTo>
                    <a:pt x="0" y="127066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0881" y="-28575"/>
              <a:ext cx="1963264" cy="1299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799"/>
                </a:lnSpc>
              </a:pP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def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checkDraw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2799"/>
                </a:lnSpc>
              </a:pP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   for key in </a:t>
              </a:r>
              <a:r>
                <a:rPr lang="en-US" sz="2000" dirty="0" err="1">
                  <a:solidFill>
                    <a:srgbClr val="FFFFFF"/>
                  </a:solidFill>
                  <a:latin typeface="Open Sans"/>
                </a:rPr>
                <a:t>board.keys</a:t>
              </a: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():</a:t>
              </a:r>
            </a:p>
            <a:p>
              <a:pPr>
                <a:lnSpc>
                  <a:spcPts val="2799"/>
                </a:lnSpc>
              </a:pP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       if (board[key] == ' '):</a:t>
              </a:r>
            </a:p>
            <a:p>
              <a:pPr>
                <a:lnSpc>
                  <a:spcPts val="2799"/>
                </a:lnSpc>
              </a:pP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           return False</a:t>
              </a:r>
            </a:p>
            <a:p>
              <a:pPr>
                <a:lnSpc>
                  <a:spcPts val="2799"/>
                </a:lnSpc>
              </a:pPr>
              <a:r>
                <a:rPr lang="en-US" sz="2000" dirty="0">
                  <a:solidFill>
                    <a:srgbClr val="FFFFFF"/>
                  </a:solidFill>
                  <a:latin typeface="Open Sans"/>
                </a:rPr>
                <a:t>    return True</a:t>
              </a:r>
            </a:p>
            <a:p>
              <a:pPr>
                <a:lnSpc>
                  <a:spcPts val="2799"/>
                </a:lnSpc>
              </a:pPr>
              <a:endParaRPr lang="en-US" sz="2000" dirty="0">
                <a:solidFill>
                  <a:srgbClr val="FFFFFF"/>
                </a:solidFill>
                <a:latin typeface="Open Sans"/>
              </a:endParaRPr>
            </a:p>
            <a:p>
              <a:pPr>
                <a:lnSpc>
                  <a:spcPts val="2799"/>
                </a:lnSpc>
              </a:pPr>
              <a:endParaRPr lang="en-US" sz="2000" dirty="0">
                <a:solidFill>
                  <a:srgbClr val="FFFFFF"/>
                </a:solidFill>
                <a:latin typeface="Open Sans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3348134" y="6603146"/>
            <a:ext cx="2257208" cy="708144"/>
          </a:xfrm>
          <a:custGeom>
            <a:avLst/>
            <a:gdLst/>
            <a:ahLst/>
            <a:cxnLst/>
            <a:rect l="l" t="t" r="r" b="b"/>
            <a:pathLst>
              <a:path w="2257208" h="708144">
                <a:moveTo>
                  <a:pt x="0" y="0"/>
                </a:moveTo>
                <a:lnTo>
                  <a:pt x="2257208" y="0"/>
                </a:lnTo>
                <a:lnTo>
                  <a:pt x="2257208" y="708143"/>
                </a:lnTo>
                <a:lnTo>
                  <a:pt x="0" y="7081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A5906A-EFE3-7559-2B39-7DED1ACE0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689" y="3086100"/>
            <a:ext cx="3222758" cy="2880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1937</Words>
  <Application>Microsoft Office PowerPoint</Application>
  <PresentationFormat>Custom</PresentationFormat>
  <Paragraphs>274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Contrail One</vt:lpstr>
      <vt:lpstr>Arial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amjad qandeel</cp:lastModifiedBy>
  <cp:revision>6</cp:revision>
  <dcterms:created xsi:type="dcterms:W3CDTF">2006-08-16T00:00:00Z</dcterms:created>
  <dcterms:modified xsi:type="dcterms:W3CDTF">2024-01-12T22:35:36Z</dcterms:modified>
  <dc:identifier>DAF5Tm--_G4</dc:identifier>
</cp:coreProperties>
</file>