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embeddedFontLst>
    <p:embeddedFont>
      <p:font typeface="Lato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Montserrat ExtraBold"/>
      <p:bold r:id="rId47"/>
      <p:boldItalic r:id="rId48"/>
    </p:embeddedFont>
    <p:embeddedFont>
      <p:font typeface="Helvetica Neue Ligh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3" roundtripDataSignature="AMtx7mjXN/XJ+CZbahlkGszNztW/jiC7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ExtraBold-boldItalic.fntdata"/><Relationship Id="rId47" Type="http://schemas.openxmlformats.org/officeDocument/2006/relationships/font" Target="fonts/MontserratExtraBold-bold.fntdata"/><Relationship Id="rId49" Type="http://schemas.openxmlformats.org/officeDocument/2006/relationships/font" Target="fonts/HelveticaNeue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Lato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Light-italic.fntdata"/><Relationship Id="rId50" Type="http://schemas.openxmlformats.org/officeDocument/2006/relationships/font" Target="fonts/HelveticaNeueLight-bold.fntdata"/><Relationship Id="rId53" Type="http://customschemas.google.com/relationships/presentationmetadata" Target="metadata"/><Relationship Id="rId52" Type="http://schemas.openxmlformats.org/officeDocument/2006/relationships/font" Target="fonts/HelveticaNeue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acdb6d217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gacdb6d217b_0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95282bb8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b95282bb80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95282bb80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b95282bb8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95282bb80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b95282bb8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95282bb80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b95282bb8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98e29e1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798e29e12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98e29e12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798e29e1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98e29e121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798e29e12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98e29e121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798e29e12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98e29e12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798e29e1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98e29e12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798e29e121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b3647f164c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gb3647f164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98e29e121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798e29e12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98e29e121_1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798e29e121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98e29e121_1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798e29e121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98e29e121_1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798e29e121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98e29e121_1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798e29e121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98e29e1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798e29e12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98e29e121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798e29e12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98e29e121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798e29e12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98e29e121_1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798e29e121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98e29e121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798e29e121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b95282bb8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b95282bb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98e29e121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798e29e121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98e29e121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798e29e121_1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98e29e121_1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798e29e121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98e29e121_1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798e29e12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b95282bb8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b95282bb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b95282bb8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b95282bb8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95282bb8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gb95282bb80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5282bb80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b95282bb8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95282bb80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b95282bb8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95282bb80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b95282bb8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585150" y="2889500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Montserrat ExtraBold"/>
              <a:buNone/>
              <a:defRPr b="1" sz="4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b="1"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699825" y="1353300"/>
            <a:ext cx="52815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acdb6d217b_0_65"/>
          <p:cNvSpPr txBox="1"/>
          <p:nvPr>
            <p:ph idx="12" type="sldNum"/>
          </p:nvPr>
        </p:nvSpPr>
        <p:spPr>
          <a:xfrm>
            <a:off x="5979516" y="6540500"/>
            <a:ext cx="226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b="1"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699825" y="1353300"/>
            <a:ext cx="109728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b="1"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699825" y="1353300"/>
            <a:ext cx="52815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2" type="body"/>
          </p:nvPr>
        </p:nvSpPr>
        <p:spPr>
          <a:xfrm>
            <a:off x="6171800" y="1353300"/>
            <a:ext cx="52815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-15766" y="5778442"/>
            <a:ext cx="12207765" cy="1079557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0" y="6022903"/>
            <a:ext cx="12192000" cy="835096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p3"/>
          <p:cNvSpPr/>
          <p:nvPr/>
        </p:nvSpPr>
        <p:spPr>
          <a:xfrm>
            <a:off x="0" y="6324599"/>
            <a:ext cx="12192000" cy="533399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346700" y="5462025"/>
            <a:ext cx="1548000" cy="1037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79666" y="5571753"/>
            <a:ext cx="139065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 ExtraBold"/>
              <a:buNone/>
              <a:defRPr b="1" i="0" sz="3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99825" y="1353300"/>
            <a:ext cx="109728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cdb6d217b_0_200"/>
          <p:cNvSpPr txBox="1"/>
          <p:nvPr/>
        </p:nvSpPr>
        <p:spPr>
          <a:xfrm>
            <a:off x="822750" y="1163900"/>
            <a:ext cx="10546500" cy="31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Dimensionality</a:t>
            </a:r>
            <a:endParaRPr sz="9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Reduction</a:t>
            </a:r>
            <a:endParaRPr sz="9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95282bb80_0_47"/>
          <p:cNvSpPr txBox="1"/>
          <p:nvPr/>
        </p:nvSpPr>
        <p:spPr>
          <a:xfrm>
            <a:off x="231350" y="1064750"/>
            <a:ext cx="11699700" cy="33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Boruta</a:t>
            </a:r>
            <a:endParaRPr sz="9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Algorithm</a:t>
            </a:r>
            <a:endParaRPr sz="9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95282bb80_0_41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First Idea: Shadow the Features</a:t>
            </a:r>
            <a:endParaRPr b="0" sz="4200"/>
          </a:p>
        </p:txBody>
      </p:sp>
      <p:sp>
        <p:nvSpPr>
          <p:cNvPr id="96" name="Google Shape;96;gb95282bb80_0_41"/>
          <p:cNvSpPr txBox="1"/>
          <p:nvPr>
            <p:ph idx="1" type="body"/>
          </p:nvPr>
        </p:nvSpPr>
        <p:spPr>
          <a:xfrm>
            <a:off x="90900" y="1173300"/>
            <a:ext cx="120102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292929"/>
              </a:buClr>
              <a:buSzPts val="2500"/>
              <a:buChar char="●"/>
            </a:pPr>
            <a:r>
              <a:rPr lang="en-US" sz="2500">
                <a:solidFill>
                  <a:srgbClr val="292929"/>
                </a:solidFill>
              </a:rPr>
              <a:t>It means that the features do not compete among themselves. </a:t>
            </a:r>
            <a:endParaRPr sz="2500">
              <a:solidFill>
                <a:srgbClr val="292929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500"/>
              <a:buChar char="●"/>
            </a:pPr>
            <a:r>
              <a:rPr lang="en-US" sz="2500">
                <a:solidFill>
                  <a:srgbClr val="292929"/>
                </a:solidFill>
              </a:rPr>
              <a:t>Instead they compete with a randomized version of them.</a:t>
            </a:r>
            <a:endParaRPr sz="2500">
              <a:solidFill>
                <a:srgbClr val="292929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500"/>
              <a:buChar char="●"/>
            </a:pPr>
            <a:r>
              <a:rPr lang="en-US" sz="2500">
                <a:solidFill>
                  <a:srgbClr val="292929"/>
                </a:solidFill>
              </a:rPr>
              <a:t>Another dataframe is created by randomly shuffling each feature. </a:t>
            </a:r>
            <a:endParaRPr sz="2500">
              <a:solidFill>
                <a:srgbClr val="292929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500"/>
              <a:buChar char="●"/>
            </a:pPr>
            <a:r>
              <a:rPr lang="en-US" sz="2500">
                <a:solidFill>
                  <a:srgbClr val="292929"/>
                </a:solidFill>
              </a:rPr>
              <a:t>These permuted features are called shadow features, which are attached to the original data frame to obtain a new dataframe which has twice the number of columns as compared to the Original Dataset.</a:t>
            </a:r>
            <a:endParaRPr sz="2500">
              <a:solidFill>
                <a:srgbClr val="292929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500"/>
              <a:buChar char="●"/>
            </a:pPr>
            <a:r>
              <a:rPr lang="en-US" sz="2500">
                <a:solidFill>
                  <a:srgbClr val="292929"/>
                </a:solidFill>
              </a:rPr>
              <a:t>After the Dataset is Created.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97" name="Google Shape;97;gb95282bb80_0_41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95282bb80_0_58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First Idea: Shadow the Features</a:t>
            </a:r>
            <a:endParaRPr b="0" sz="4200"/>
          </a:p>
        </p:txBody>
      </p:sp>
      <p:sp>
        <p:nvSpPr>
          <p:cNvPr id="103" name="Google Shape;103;gb95282bb80_0_58"/>
          <p:cNvSpPr txBox="1"/>
          <p:nvPr>
            <p:ph idx="1" type="body"/>
          </p:nvPr>
        </p:nvSpPr>
        <p:spPr>
          <a:xfrm>
            <a:off x="181775" y="1322025"/>
            <a:ext cx="120102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rgbClr val="292929"/>
                </a:solidFill>
              </a:rPr>
              <a:t>The Feature Importance for each of the original features is calculated and compared with a threshold. </a:t>
            </a:r>
            <a:endParaRPr sz="2500">
              <a:solidFill>
                <a:srgbClr val="292929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rgbClr val="292929"/>
                </a:solidFill>
              </a:rPr>
              <a:t>The threshold is defined as the highest feature importance recorded among the shadow features. </a:t>
            </a:r>
            <a:endParaRPr sz="2500">
              <a:solidFill>
                <a:srgbClr val="292929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rgbClr val="292929"/>
                </a:solidFill>
              </a:rPr>
              <a:t>When the importance of a feature is higher than this threshold, then that Feature is Considered to be an Important Feature for the Predictive Model.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104" name="Google Shape;104;gb95282bb80_0_58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95282bb80_0_52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Second </a:t>
            </a:r>
            <a:r>
              <a:rPr b="0" lang="en-US" sz="4200">
                <a:solidFill>
                  <a:schemeClr val="dk1"/>
                </a:solidFill>
              </a:rPr>
              <a:t>Idea: Key is Iteration</a:t>
            </a:r>
            <a:endParaRPr b="0" sz="4200"/>
          </a:p>
        </p:txBody>
      </p:sp>
      <p:sp>
        <p:nvSpPr>
          <p:cNvPr id="110" name="Google Shape;110;gb95282bb80_0_52"/>
          <p:cNvSpPr txBox="1"/>
          <p:nvPr>
            <p:ph idx="1" type="body"/>
          </p:nvPr>
        </p:nvSpPr>
        <p:spPr>
          <a:xfrm>
            <a:off x="181775" y="1322025"/>
            <a:ext cx="120102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According to the second Idea the key is iteration.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Not surprisingly, 20 trials are more reliable than 1 trial and 100 trials are more reliable than 20 trials.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The Number of Iterations can be Tuned as per the Requirements, but In general 100 Iterations are considered to be Optimal for most of the Cases.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111" name="Google Shape;111;gb95282bb80_0_52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98e29e121_0_6"/>
          <p:cNvSpPr txBox="1"/>
          <p:nvPr/>
        </p:nvSpPr>
        <p:spPr>
          <a:xfrm>
            <a:off x="0" y="1064750"/>
            <a:ext cx="121920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Linear Discriminant Analysis</a:t>
            </a:r>
            <a:endParaRPr b="1" sz="9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98e29e121_0_0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Linear Discriminant Analysis</a:t>
            </a:r>
            <a:endParaRPr b="0" sz="4200">
              <a:solidFill>
                <a:schemeClr val="dk1"/>
              </a:solidFill>
            </a:endParaRPr>
          </a:p>
        </p:txBody>
      </p:sp>
      <p:sp>
        <p:nvSpPr>
          <p:cNvPr id="122" name="Google Shape;122;g798e29e121_0_0"/>
          <p:cNvSpPr txBox="1"/>
          <p:nvPr>
            <p:ph idx="1" type="body"/>
          </p:nvPr>
        </p:nvSpPr>
        <p:spPr>
          <a:xfrm>
            <a:off x="181775" y="1342950"/>
            <a:ext cx="8251800" cy="27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rgbClr val="292929"/>
                </a:solidFill>
              </a:rPr>
              <a:t>Linear Discriminant Analysis is a dimensionality reduction technique used as a preprocessing step in Machine Learning. </a:t>
            </a:r>
            <a:endParaRPr sz="2500">
              <a:solidFill>
                <a:srgbClr val="292929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rgbClr val="292929"/>
                </a:solidFill>
              </a:rPr>
              <a:t>It is a supervised classification technique which takes labels into consideration. </a:t>
            </a:r>
            <a:endParaRPr sz="2500">
              <a:solidFill>
                <a:srgbClr val="292929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rgbClr val="292929"/>
                </a:solidFill>
              </a:rPr>
              <a:t>LDA maximises the space between classes.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123" name="Google Shape;123;g798e29e121_0_0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4" name="Google Shape;124;g798e29e12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0225" y="1650525"/>
            <a:ext cx="3001853" cy="27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98e29e121_0_16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Linear Discriminant Analysis</a:t>
            </a:r>
            <a:endParaRPr b="0" sz="4200">
              <a:solidFill>
                <a:schemeClr val="dk1"/>
              </a:solidFill>
            </a:endParaRPr>
          </a:p>
        </p:txBody>
      </p:sp>
      <p:sp>
        <p:nvSpPr>
          <p:cNvPr id="130" name="Google Shape;130;g798e29e121_0_16"/>
          <p:cNvSpPr txBox="1"/>
          <p:nvPr>
            <p:ph idx="1" type="body"/>
          </p:nvPr>
        </p:nvSpPr>
        <p:spPr>
          <a:xfrm>
            <a:off x="181775" y="1414575"/>
            <a:ext cx="116889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rgbClr val="292929"/>
                </a:solidFill>
              </a:rPr>
              <a:t>The main goal of dimensionality reduction techniques is to reduce the dimensions by removing the redundant and dependent features by transforming the features from higher dimensional space to a space with lower dimensions.</a:t>
            </a:r>
            <a:endParaRPr sz="2500">
              <a:solidFill>
                <a:srgbClr val="292929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i="1" lang="en-US" sz="2500">
                <a:solidFill>
                  <a:srgbClr val="292929"/>
                </a:solidFill>
              </a:rPr>
              <a:t>Note:</a:t>
            </a:r>
            <a:r>
              <a:rPr lang="en-US" sz="2500">
                <a:solidFill>
                  <a:srgbClr val="292929"/>
                </a:solidFill>
              </a:rPr>
              <a:t> PCA was an unsupervised technique while LDA is a supervised technique.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131" name="Google Shape;131;g798e29e121_0_16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98e29e121_0_23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Linear Discriminant Analysis </a:t>
            </a:r>
            <a:endParaRPr b="0" sz="4200">
              <a:solidFill>
                <a:schemeClr val="dk1"/>
              </a:solidFill>
            </a:endParaRPr>
          </a:p>
        </p:txBody>
      </p:sp>
      <p:sp>
        <p:nvSpPr>
          <p:cNvPr id="137" name="Google Shape;137;g798e29e121_0_23"/>
          <p:cNvSpPr txBox="1"/>
          <p:nvPr>
            <p:ph idx="1" type="body"/>
          </p:nvPr>
        </p:nvSpPr>
        <p:spPr>
          <a:xfrm>
            <a:off x="181775" y="1322025"/>
            <a:ext cx="112782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92929"/>
                </a:solidFill>
              </a:rPr>
              <a:t>Linear Discriminant Analysis can be broken down into the following steps:-</a:t>
            </a:r>
            <a:endParaRPr sz="2500">
              <a:solidFill>
                <a:srgbClr val="292929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500"/>
              <a:buAutoNum type="arabicPeriod"/>
            </a:pPr>
            <a:r>
              <a:rPr lang="en-US" sz="2500">
                <a:solidFill>
                  <a:srgbClr val="292929"/>
                </a:solidFill>
              </a:rPr>
              <a:t>Calculate the separability between different classes i.e the distance between the mean of different classes also called as the between-class variance.</a:t>
            </a:r>
            <a:endParaRPr sz="2500">
              <a:solidFill>
                <a:srgbClr val="292929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500"/>
              <a:buAutoNum type="arabicPeriod"/>
            </a:pPr>
            <a:r>
              <a:rPr lang="en-US" sz="2500">
                <a:solidFill>
                  <a:srgbClr val="292929"/>
                </a:solidFill>
              </a:rPr>
              <a:t>Calculate the distance between the mean and sample of each class, which is called the within-class variance.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138" name="Google Shape;138;g798e29e121_0_23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98e29e121_0_10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Linear Discriminant Analysis </a:t>
            </a:r>
            <a:endParaRPr b="0" sz="4200">
              <a:solidFill>
                <a:schemeClr val="dk1"/>
              </a:solidFill>
            </a:endParaRPr>
          </a:p>
        </p:txBody>
      </p:sp>
      <p:sp>
        <p:nvSpPr>
          <p:cNvPr id="144" name="Google Shape;144;g798e29e121_0_10"/>
          <p:cNvSpPr txBox="1"/>
          <p:nvPr>
            <p:ph idx="1" type="body"/>
          </p:nvPr>
        </p:nvSpPr>
        <p:spPr>
          <a:xfrm>
            <a:off x="322300" y="1322025"/>
            <a:ext cx="115137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92929"/>
                </a:solidFill>
              </a:rPr>
              <a:t>3.  </a:t>
            </a:r>
            <a:r>
              <a:rPr lang="en-US" sz="2500">
                <a:solidFill>
                  <a:srgbClr val="292929"/>
                </a:solidFill>
              </a:rPr>
              <a:t>Compute the eigenvalues and corresponding eigenvectors for the   scatter matrices.</a:t>
            </a:r>
            <a:endParaRPr sz="2500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92929"/>
                </a:solidFill>
              </a:rPr>
              <a:t>4.  </a:t>
            </a:r>
            <a:r>
              <a:rPr lang="en-US" sz="2500">
                <a:solidFill>
                  <a:srgbClr val="292929"/>
                </a:solidFill>
              </a:rPr>
              <a:t>Sort the eigenvalues and select the top </a:t>
            </a:r>
            <a:r>
              <a:rPr i="1" lang="en-US" sz="2500">
                <a:solidFill>
                  <a:srgbClr val="292929"/>
                </a:solidFill>
              </a:rPr>
              <a:t>k.</a:t>
            </a:r>
            <a:endParaRPr i="1" sz="2500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92929"/>
                </a:solidFill>
              </a:rPr>
              <a:t>5.  </a:t>
            </a:r>
            <a:r>
              <a:rPr lang="en-US" sz="2500">
                <a:solidFill>
                  <a:srgbClr val="292929"/>
                </a:solidFill>
              </a:rPr>
              <a:t>Create a new matrix containing eigenvectors that map to the </a:t>
            </a:r>
            <a:r>
              <a:rPr i="1" lang="en-US" sz="2500">
                <a:solidFill>
                  <a:srgbClr val="292929"/>
                </a:solidFill>
              </a:rPr>
              <a:t>k</a:t>
            </a:r>
            <a:r>
              <a:rPr lang="en-US" sz="2500">
                <a:solidFill>
                  <a:srgbClr val="292929"/>
                </a:solidFill>
              </a:rPr>
              <a:t> eigenvalues.</a:t>
            </a:r>
            <a:endParaRPr sz="2500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92929"/>
                </a:solidFill>
              </a:rPr>
              <a:t>6.  Obtain the new features i.e. LDA components by taking the dot product of the data and the matrix from the previous step.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145" name="Google Shape;145;g798e29e121_0_10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98e29e121_0_29"/>
          <p:cNvSpPr txBox="1"/>
          <p:nvPr/>
        </p:nvSpPr>
        <p:spPr>
          <a:xfrm>
            <a:off x="0" y="1064750"/>
            <a:ext cx="121920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 SNE</a:t>
            </a:r>
            <a:endParaRPr b="1" sz="9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b3647f164c_0_25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Dimensionality Reduction Techniques</a:t>
            </a:r>
            <a:endParaRPr b="0" sz="4200"/>
          </a:p>
        </p:txBody>
      </p:sp>
      <p:sp>
        <p:nvSpPr>
          <p:cNvPr id="37" name="Google Shape;37;gb3647f164c_0_25"/>
          <p:cNvSpPr txBox="1"/>
          <p:nvPr>
            <p:ph idx="1" type="body"/>
          </p:nvPr>
        </p:nvSpPr>
        <p:spPr>
          <a:xfrm>
            <a:off x="322300" y="1553375"/>
            <a:ext cx="11311500" cy="25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chemeClr val="dk1"/>
                </a:solidFill>
              </a:rPr>
              <a:t>Correlation Filtering: </a:t>
            </a:r>
            <a:endParaRPr b="1" i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The Correlation of all the Columns with respect to all the Columns and then find the Pair of Highly Correlated Columns.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We remove one of the Highly Correlated columns from the Dataset to Reduce the Dimension of the Dataset.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38" name="Google Shape;38;gb3647f164c_0_25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98e29e121_0_33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t-SNE</a:t>
            </a:r>
            <a:endParaRPr b="0" sz="4200">
              <a:solidFill>
                <a:schemeClr val="dk1"/>
              </a:solidFill>
            </a:endParaRPr>
          </a:p>
        </p:txBody>
      </p:sp>
      <p:sp>
        <p:nvSpPr>
          <p:cNvPr id="156" name="Google Shape;156;g798e29e121_0_33"/>
          <p:cNvSpPr txBox="1"/>
          <p:nvPr>
            <p:ph idx="1" type="body"/>
          </p:nvPr>
        </p:nvSpPr>
        <p:spPr>
          <a:xfrm>
            <a:off x="247875" y="1156775"/>
            <a:ext cx="11588100" cy="2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</a:rPr>
              <a:t>t-SNE is a machine learning technique for dimensionality reduction that helps you to identify relevant patterns.  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</a:rPr>
              <a:t>The main advantage of t-SNE is the ability to preserve local structure. 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</a:rPr>
              <a:t>It means, roughly, that points which are close to one another in the high-dimensional data set will tend to be close to one another in the chart. 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</a:rPr>
              <a:t>t-SNE also produces beautiful looking visualizations.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157" name="Google Shape;157;g798e29e121_0_33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98e29e121_1_45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Setting Up Predictive Model</a:t>
            </a:r>
            <a:endParaRPr b="0" sz="4200">
              <a:solidFill>
                <a:schemeClr val="dk1"/>
              </a:solidFill>
            </a:endParaRPr>
          </a:p>
        </p:txBody>
      </p:sp>
      <p:sp>
        <p:nvSpPr>
          <p:cNvPr id="163" name="Google Shape;163;g798e29e121_1_45"/>
          <p:cNvSpPr txBox="1"/>
          <p:nvPr>
            <p:ph idx="1" type="body"/>
          </p:nvPr>
        </p:nvSpPr>
        <p:spPr>
          <a:xfrm>
            <a:off x="223150" y="1338550"/>
            <a:ext cx="116889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To understand the data. Although scanning raw data and calculating basic statistics can lead to some insights, nothing beats a chart.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Fitting multiple dimensions of data into a simple chart is always a challenge.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where </a:t>
            </a:r>
            <a:r>
              <a:rPr i="1" lang="en-US" sz="2500">
                <a:solidFill>
                  <a:schemeClr val="dk1"/>
                </a:solidFill>
              </a:rPr>
              <a:t>t-SNE</a:t>
            </a:r>
            <a:r>
              <a:rPr lang="en-US" sz="2500">
                <a:solidFill>
                  <a:schemeClr val="dk1"/>
                </a:solidFill>
              </a:rPr>
              <a:t> (or, </a:t>
            </a:r>
            <a:r>
              <a:rPr i="1" lang="en-US" sz="2500">
                <a:solidFill>
                  <a:schemeClr val="dk1"/>
                </a:solidFill>
              </a:rPr>
              <a:t>t-distributed stochastic neighbor embedding </a:t>
            </a:r>
            <a:r>
              <a:rPr lang="en-US" sz="2500">
                <a:solidFill>
                  <a:schemeClr val="dk1"/>
                </a:solidFill>
              </a:rPr>
              <a:t>for long</a:t>
            </a:r>
            <a:r>
              <a:rPr lang="en-US" sz="2500">
                <a:solidFill>
                  <a:schemeClr val="dk1"/>
                </a:solidFill>
              </a:rPr>
              <a:t>).</a:t>
            </a:r>
            <a:endParaRPr sz="2500">
              <a:solidFill>
                <a:srgbClr val="292929"/>
              </a:solidFill>
            </a:endParaRPr>
          </a:p>
        </p:txBody>
      </p:sp>
      <p:cxnSp>
        <p:nvCxnSpPr>
          <p:cNvPr id="164" name="Google Shape;164;g798e29e121_1_45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98e29e121_1_74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  <a:highlight>
                  <a:srgbClr val="FFFFFF"/>
                </a:highlight>
              </a:rPr>
              <a:t>Working of the T-SNE Model</a:t>
            </a:r>
            <a:endParaRPr b="0" sz="4200">
              <a:solidFill>
                <a:schemeClr val="dk1"/>
              </a:solidFill>
            </a:endParaRPr>
          </a:p>
        </p:txBody>
      </p:sp>
      <p:sp>
        <p:nvSpPr>
          <p:cNvPr id="170" name="Google Shape;170;g798e29e121_1_74"/>
          <p:cNvSpPr txBox="1"/>
          <p:nvPr>
            <p:ph idx="1" type="body"/>
          </p:nvPr>
        </p:nvSpPr>
        <p:spPr>
          <a:xfrm>
            <a:off x="217200" y="1338550"/>
            <a:ext cx="117576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t-SNE algorithm models the probability distribution of </a:t>
            </a:r>
            <a:r>
              <a:rPr i="1" lang="en-US" sz="2500">
                <a:solidFill>
                  <a:schemeClr val="dk1"/>
                </a:solidFill>
              </a:rPr>
              <a:t>neighbors</a:t>
            </a:r>
            <a:r>
              <a:rPr lang="en-US" sz="2500">
                <a:solidFill>
                  <a:schemeClr val="dk1"/>
                </a:solidFill>
              </a:rPr>
              <a:t> around each point.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The term neighbors refers to the set of points which are closest to each point.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In the original, high-dimensional space this is modeled as a Gaussian distribution.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In the 2-dimensional output space this is modeled as a t-distribution.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171" name="Google Shape;171;g798e29e121_1_74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98e29e121_1_80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  <a:highlight>
                  <a:srgbClr val="FFFFFF"/>
                </a:highlight>
              </a:rPr>
              <a:t>Working of the T-SNE Model</a:t>
            </a:r>
            <a:endParaRPr b="0" sz="4200">
              <a:solidFill>
                <a:schemeClr val="dk1"/>
              </a:solidFill>
            </a:endParaRPr>
          </a:p>
        </p:txBody>
      </p:sp>
      <p:sp>
        <p:nvSpPr>
          <p:cNvPr id="177" name="Google Shape;177;g798e29e121_1_80"/>
          <p:cNvSpPr txBox="1"/>
          <p:nvPr>
            <p:ph idx="1" type="body"/>
          </p:nvPr>
        </p:nvSpPr>
        <p:spPr>
          <a:xfrm>
            <a:off x="206625" y="1388125"/>
            <a:ext cx="11688900" cy="3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The goal of the procedure is to find a mapping onto the 2-dimensional space that minimizes the differences between these two distributions over all points.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The fatter tails of a t-distribution compared to a Gaussian help to spread the points more evenly in the 2-dimensional space.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The main parameter controlling the fitting is called </a:t>
            </a:r>
            <a:r>
              <a:rPr i="1" lang="en-US" sz="2500">
                <a:solidFill>
                  <a:schemeClr val="dk1"/>
                </a:solidFill>
              </a:rPr>
              <a:t>perplexity</a:t>
            </a:r>
            <a:r>
              <a:rPr lang="en-US" sz="2500">
                <a:solidFill>
                  <a:schemeClr val="dk1"/>
                </a:solidFill>
              </a:rPr>
              <a:t>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178" name="Google Shape;178;g798e29e121_1_80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98e29e121_1_86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  <a:highlight>
                  <a:srgbClr val="FFFFFF"/>
                </a:highlight>
              </a:rPr>
              <a:t>Working of the T-SNE Model</a:t>
            </a:r>
            <a:endParaRPr b="0" sz="4200">
              <a:solidFill>
                <a:schemeClr val="dk1"/>
              </a:solidFill>
            </a:endParaRPr>
          </a:p>
        </p:txBody>
      </p:sp>
      <p:sp>
        <p:nvSpPr>
          <p:cNvPr id="184" name="Google Shape;184;g798e29e121_1_86"/>
          <p:cNvSpPr txBox="1"/>
          <p:nvPr>
            <p:ph idx="1" type="body"/>
          </p:nvPr>
        </p:nvSpPr>
        <p:spPr>
          <a:xfrm>
            <a:off x="247875" y="1322025"/>
            <a:ext cx="116889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Perplexity is roughly equivalent to the number of nearest neighbors considered when matching the original and fitted distributions for each point.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A low perplexity means we care about local scale and focus on the closest other points. High perplexity takes more of a "big picture" approach.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185" name="Google Shape;185;g798e29e121_1_86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98e29e121_1_0"/>
          <p:cNvSpPr txBox="1"/>
          <p:nvPr/>
        </p:nvSpPr>
        <p:spPr>
          <a:xfrm>
            <a:off x="0" y="1064750"/>
            <a:ext cx="121920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PCA</a:t>
            </a:r>
            <a:endParaRPr b="1" sz="9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98e29e121_1_4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Machine Learning Algorithms</a:t>
            </a:r>
            <a:endParaRPr b="0" sz="4200">
              <a:solidFill>
                <a:schemeClr val="dk1"/>
              </a:solidFill>
            </a:endParaRPr>
          </a:p>
        </p:txBody>
      </p:sp>
      <p:sp>
        <p:nvSpPr>
          <p:cNvPr id="196" name="Google Shape;196;g798e29e121_1_4"/>
          <p:cNvSpPr txBox="1"/>
          <p:nvPr>
            <p:ph idx="1" type="body"/>
          </p:nvPr>
        </p:nvSpPr>
        <p:spPr>
          <a:xfrm>
            <a:off x="322300" y="1602950"/>
            <a:ext cx="11113200" cy="3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There are three very Popular Machine Learning Algorithms that are used for Dimensionality Reduction.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They are: -</a:t>
            </a:r>
            <a:endParaRPr sz="2500">
              <a:solidFill>
                <a:schemeClr val="dk1"/>
              </a:solidFill>
            </a:endParaRPr>
          </a:p>
          <a:p>
            <a:pPr indent="-3873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Principal Component Analysis.</a:t>
            </a:r>
            <a:endParaRPr sz="2500">
              <a:solidFill>
                <a:schemeClr val="dk1"/>
              </a:solidFill>
            </a:endParaRPr>
          </a:p>
          <a:p>
            <a:pPr indent="-3873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T-SNE.</a:t>
            </a:r>
            <a:endParaRPr sz="2500">
              <a:solidFill>
                <a:schemeClr val="dk1"/>
              </a:solidFill>
            </a:endParaRPr>
          </a:p>
          <a:p>
            <a:pPr indent="-3873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Linear Discriminant Analysis.</a:t>
            </a:r>
            <a:endParaRPr sz="2500">
              <a:solidFill>
                <a:srgbClr val="292929"/>
              </a:solidFill>
            </a:endParaRPr>
          </a:p>
        </p:txBody>
      </p:sp>
      <p:cxnSp>
        <p:nvCxnSpPr>
          <p:cNvPr id="197" name="Google Shape;197;g798e29e121_1_4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98e29e121_1_21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PCA</a:t>
            </a:r>
            <a:endParaRPr b="0" sz="4200">
              <a:solidFill>
                <a:schemeClr val="dk1"/>
              </a:solidFill>
            </a:endParaRPr>
          </a:p>
        </p:txBody>
      </p:sp>
      <p:sp>
        <p:nvSpPr>
          <p:cNvPr id="203" name="Google Shape;203;g798e29e121_1_21"/>
          <p:cNvSpPr txBox="1"/>
          <p:nvPr>
            <p:ph idx="1" type="body"/>
          </p:nvPr>
        </p:nvSpPr>
        <p:spPr>
          <a:xfrm>
            <a:off x="251550" y="1322025"/>
            <a:ext cx="116889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chemeClr val="dk1"/>
                </a:solidFill>
              </a:rPr>
              <a:t>PCA, Principal Component Analysis: -</a:t>
            </a:r>
            <a:endParaRPr b="1" i="1" sz="2500">
              <a:solidFill>
                <a:schemeClr val="dk1"/>
              </a:solidFill>
            </a:endParaRPr>
          </a:p>
          <a:p>
            <a:pPr indent="-387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Is an unsupervised.</a:t>
            </a:r>
            <a:endParaRPr sz="2500">
              <a:solidFill>
                <a:schemeClr val="dk1"/>
              </a:solidFill>
            </a:endParaRPr>
          </a:p>
          <a:p>
            <a:pPr indent="-387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non-parametric statistical technique used to reduce the dimensionality of datasets consisting of many variables correlated with each other.</a:t>
            </a:r>
            <a:endParaRPr sz="2500">
              <a:solidFill>
                <a:schemeClr val="dk1"/>
              </a:solidFill>
            </a:endParaRPr>
          </a:p>
          <a:p>
            <a:pPr indent="-387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either heavily or lightly.</a:t>
            </a:r>
            <a:endParaRPr sz="2500">
              <a:solidFill>
                <a:schemeClr val="dk1"/>
              </a:solidFill>
            </a:endParaRPr>
          </a:p>
          <a:p>
            <a:pPr indent="-387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while retaining the variation present in the dataset.</a:t>
            </a:r>
            <a:endParaRPr sz="2500">
              <a:solidFill>
                <a:srgbClr val="292929"/>
              </a:solidFill>
            </a:endParaRPr>
          </a:p>
        </p:txBody>
      </p:sp>
      <p:cxnSp>
        <p:nvCxnSpPr>
          <p:cNvPr id="204" name="Google Shape;204;g798e29e121_1_21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98e29e121_1_33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PCA</a:t>
            </a:r>
            <a:endParaRPr b="0" sz="4200">
              <a:solidFill>
                <a:schemeClr val="dk1"/>
              </a:solidFill>
            </a:endParaRPr>
          </a:p>
        </p:txBody>
      </p:sp>
      <p:sp>
        <p:nvSpPr>
          <p:cNvPr id="210" name="Google Shape;210;g798e29e121_1_33"/>
          <p:cNvSpPr txBox="1"/>
          <p:nvPr>
            <p:ph idx="1" type="body"/>
          </p:nvPr>
        </p:nvSpPr>
        <p:spPr>
          <a:xfrm>
            <a:off x="214825" y="1322025"/>
            <a:ext cx="11621100" cy="3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High dimensionality means that the dataset has a large number of features.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The problem with high-dimensionality in the machine learning field is model overfitting.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It reduces the ability of machine learning models to generalize beyond the examples in the training set.</a:t>
            </a:r>
            <a:endParaRPr sz="2500">
              <a:solidFill>
                <a:srgbClr val="292929"/>
              </a:solidFill>
            </a:endParaRPr>
          </a:p>
        </p:txBody>
      </p:sp>
      <p:cxnSp>
        <p:nvCxnSpPr>
          <p:cNvPr id="211" name="Google Shape;211;g798e29e121_1_33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98e29e121_1_27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Algorithm of </a:t>
            </a:r>
            <a:r>
              <a:rPr b="0" lang="en-US" sz="4200">
                <a:solidFill>
                  <a:schemeClr val="dk1"/>
                </a:solidFill>
              </a:rPr>
              <a:t>PCA</a:t>
            </a:r>
            <a:endParaRPr b="0" sz="4200">
              <a:solidFill>
                <a:schemeClr val="dk1"/>
              </a:solidFill>
            </a:endParaRPr>
          </a:p>
        </p:txBody>
      </p:sp>
      <p:sp>
        <p:nvSpPr>
          <p:cNvPr id="217" name="Google Shape;217;g798e29e121_1_27"/>
          <p:cNvSpPr txBox="1"/>
          <p:nvPr>
            <p:ph idx="1" type="body"/>
          </p:nvPr>
        </p:nvSpPr>
        <p:spPr>
          <a:xfrm>
            <a:off x="322300" y="1156775"/>
            <a:ext cx="11688900" cy="2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T</a:t>
            </a:r>
            <a:r>
              <a:rPr lang="en-US" sz="2500">
                <a:solidFill>
                  <a:schemeClr val="dk1"/>
                </a:solidFill>
              </a:rPr>
              <a:t>he following steps to perform PCA: -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b="1" i="1" lang="en-US" sz="2500">
                <a:solidFill>
                  <a:schemeClr val="dk1"/>
                </a:solidFill>
              </a:rPr>
              <a:t>Normalise the data: -</a:t>
            </a:r>
            <a:endParaRPr b="1" i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We normalise the data so that the PCA works properly.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b="1" i="1" lang="en-US" sz="2500">
                <a:solidFill>
                  <a:schemeClr val="dk1"/>
                </a:solidFill>
              </a:rPr>
              <a:t>Create a covariance matrix: -</a:t>
            </a:r>
            <a:endParaRPr b="1" i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We</a:t>
            </a:r>
            <a:r>
              <a:rPr lang="en-US" sz="2500">
                <a:solidFill>
                  <a:schemeClr val="dk1"/>
                </a:solidFill>
              </a:rPr>
              <a:t> compute the covariance matrix of the whole dataset.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3. </a:t>
            </a:r>
            <a:r>
              <a:rPr b="1" i="1" lang="en-US" sz="2500">
                <a:solidFill>
                  <a:schemeClr val="dk1"/>
                </a:solidFill>
              </a:rPr>
              <a:t>Calculate eigenvalues and eigenvectors: -</a:t>
            </a:r>
            <a:endParaRPr b="1" i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W</a:t>
            </a:r>
            <a:r>
              <a:rPr lang="en-US" sz="2500">
                <a:solidFill>
                  <a:schemeClr val="dk1"/>
                </a:solidFill>
              </a:rPr>
              <a:t>e calculate the eigenvalues and eigenvectors of the covariance matrix.</a:t>
            </a:r>
            <a:endParaRPr sz="2500">
              <a:solidFill>
                <a:srgbClr val="292929"/>
              </a:solidFill>
            </a:endParaRPr>
          </a:p>
        </p:txBody>
      </p:sp>
      <p:cxnSp>
        <p:nvCxnSpPr>
          <p:cNvPr id="218" name="Google Shape;218;g798e29e121_1_27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b95282bb80_0_6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Dimensionality Reduction Techniques</a:t>
            </a:r>
            <a:endParaRPr b="0" sz="4200"/>
          </a:p>
        </p:txBody>
      </p:sp>
      <p:sp>
        <p:nvSpPr>
          <p:cNvPr id="44" name="Google Shape;44;gb95282bb80_0_6"/>
          <p:cNvSpPr txBox="1"/>
          <p:nvPr>
            <p:ph idx="1" type="body"/>
          </p:nvPr>
        </p:nvSpPr>
        <p:spPr>
          <a:xfrm>
            <a:off x="322300" y="1503800"/>
            <a:ext cx="119604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chemeClr val="dk1"/>
                </a:solidFill>
              </a:rPr>
              <a:t>Variance Inflation Filtering Method: </a:t>
            </a:r>
            <a:endParaRPr b="1" i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In this Method, we calculate the Variance for all the Independent variables and After that we check the Value of Variance for all of the columns.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Finally we remove or eliminate all those columns from the Dataset where the Variance comes out to be less than or equal to 5.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45" name="Google Shape;45;gb95282bb80_0_6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98e29e121_1_39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Algorithm of PCA</a:t>
            </a:r>
            <a:endParaRPr b="0" sz="4200">
              <a:solidFill>
                <a:schemeClr val="dk1"/>
              </a:solidFill>
            </a:endParaRPr>
          </a:p>
        </p:txBody>
      </p:sp>
      <p:sp>
        <p:nvSpPr>
          <p:cNvPr id="224" name="Google Shape;224;g798e29e121_1_39"/>
          <p:cNvSpPr txBox="1"/>
          <p:nvPr>
            <p:ph idx="1" type="body"/>
          </p:nvPr>
        </p:nvSpPr>
        <p:spPr>
          <a:xfrm>
            <a:off x="322300" y="1222875"/>
            <a:ext cx="11688900" cy="28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chemeClr val="dk1"/>
                </a:solidFill>
              </a:rPr>
              <a:t>4. </a:t>
            </a:r>
            <a:r>
              <a:rPr b="1" i="1" lang="en-US" sz="2500">
                <a:solidFill>
                  <a:schemeClr val="dk1"/>
                </a:solidFill>
              </a:rPr>
              <a:t>Choosing components and forming a feature vector: -</a:t>
            </a:r>
            <a:endParaRPr b="1" i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We order the eigenvalues from largest to smallest so that it gives us the components in order of significance.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chemeClr val="dk1"/>
                </a:solidFill>
              </a:rPr>
              <a:t>5. Forming principal components: -</a:t>
            </a:r>
            <a:endParaRPr b="1" i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This is the final step where we actually form principal components.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We take the transpose of the feature vector and multiply it with the transpose of the scaled version of the original dataset.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225" name="Google Shape;225;g798e29e121_1_39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98e29e121_1_57"/>
          <p:cNvSpPr txBox="1"/>
          <p:nvPr/>
        </p:nvSpPr>
        <p:spPr>
          <a:xfrm>
            <a:off x="-247875" y="1064750"/>
            <a:ext cx="12559200" cy="309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PCA,</a:t>
            </a:r>
            <a:endParaRPr b="1" sz="9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t-SNE and LDA</a:t>
            </a:r>
            <a:endParaRPr b="1" sz="9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8e29e121_1_51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Compare PCA, t-SNE and LDA</a:t>
            </a:r>
            <a:endParaRPr b="0" sz="4200">
              <a:solidFill>
                <a:schemeClr val="dk1"/>
              </a:solidFill>
            </a:endParaRPr>
          </a:p>
        </p:txBody>
      </p:sp>
      <p:sp>
        <p:nvSpPr>
          <p:cNvPr id="236" name="Google Shape;236;g798e29e121_1_51"/>
          <p:cNvSpPr txBox="1"/>
          <p:nvPr>
            <p:ph idx="1" type="body"/>
          </p:nvPr>
        </p:nvSpPr>
        <p:spPr>
          <a:xfrm>
            <a:off x="322300" y="1156775"/>
            <a:ext cx="115137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rgbClr val="292929"/>
                </a:solidFill>
              </a:rPr>
              <a:t>PCA: -</a:t>
            </a:r>
            <a:endParaRPr b="1" i="1" sz="2500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92929"/>
                </a:solidFill>
              </a:rPr>
              <a:t>To reduce the dimensionality of a data set consisting of many variables correlated with each other, either heavily or lightly.</a:t>
            </a:r>
            <a:endParaRPr sz="2500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rgbClr val="292929"/>
                </a:solidFill>
              </a:rPr>
              <a:t>LDA: -</a:t>
            </a:r>
            <a:endParaRPr b="1" i="1" sz="2500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92929"/>
                </a:solidFill>
              </a:rPr>
              <a:t>LDA is a supervised machine learning method that is used to separate two groups/classes. </a:t>
            </a:r>
            <a:endParaRPr sz="2500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92929"/>
                </a:solidFill>
              </a:rPr>
              <a:t>To maximize the separability between the two groups so that we can make the best decision to classify them.</a:t>
            </a:r>
            <a:endParaRPr b="1" i="1" sz="2500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292929"/>
              </a:solidFill>
            </a:endParaRPr>
          </a:p>
        </p:txBody>
      </p:sp>
      <p:cxnSp>
        <p:nvCxnSpPr>
          <p:cNvPr id="237" name="Google Shape;237;g798e29e121_1_51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98e29e121_1_62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Compare PCA, t-SNE and LDA</a:t>
            </a:r>
            <a:endParaRPr b="0" sz="4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4200">
              <a:solidFill>
                <a:schemeClr val="dk1"/>
              </a:solidFill>
            </a:endParaRPr>
          </a:p>
        </p:txBody>
      </p:sp>
      <p:sp>
        <p:nvSpPr>
          <p:cNvPr id="243" name="Google Shape;243;g798e29e121_1_62"/>
          <p:cNvSpPr txBox="1"/>
          <p:nvPr>
            <p:ph idx="1" type="body"/>
          </p:nvPr>
        </p:nvSpPr>
        <p:spPr>
          <a:xfrm>
            <a:off x="322300" y="1322025"/>
            <a:ext cx="115137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rgbClr val="292929"/>
                </a:solidFill>
                <a:highlight>
                  <a:srgbClr val="FFFFFF"/>
                </a:highlight>
              </a:rPr>
              <a:t>T-SNE: -</a:t>
            </a:r>
            <a:endParaRPr b="1" i="1" sz="2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92929"/>
                </a:solidFill>
                <a:highlight>
                  <a:srgbClr val="FFFFFF"/>
                </a:highlight>
              </a:rPr>
              <a:t>It is an unsupervised machine learning method that is used to visualize the higher dimensional data in low dimensions.</a:t>
            </a:r>
            <a:endParaRPr sz="2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92929"/>
                </a:solidFill>
                <a:highlight>
                  <a:srgbClr val="FFFFFF"/>
                </a:highlight>
              </a:rPr>
              <a:t> T-SNE is used for designing or implementation and can bring down any number of feature spaces into </a:t>
            </a:r>
            <a:r>
              <a:rPr lang="en-US" sz="2500">
                <a:solidFill>
                  <a:srgbClr val="292929"/>
                </a:solidFill>
                <a:highlight>
                  <a:srgbClr val="FFFFFF"/>
                </a:highlight>
              </a:rPr>
              <a:t>2D</a:t>
            </a:r>
            <a:r>
              <a:rPr lang="en-US" sz="2500">
                <a:solidFill>
                  <a:srgbClr val="292929"/>
                </a:solidFill>
                <a:highlight>
                  <a:srgbClr val="FFFFFF"/>
                </a:highlight>
              </a:rPr>
              <a:t> feature space.</a:t>
            </a:r>
            <a:endParaRPr sz="2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  <p:cxnSp>
        <p:nvCxnSpPr>
          <p:cNvPr id="244" name="Google Shape;244;g798e29e121_1_62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b95282bb80_0_0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Dimensionality Reduction Techniques</a:t>
            </a:r>
            <a:endParaRPr b="0" sz="4200">
              <a:solidFill>
                <a:schemeClr val="dk1"/>
              </a:solidFill>
            </a:endParaRPr>
          </a:p>
        </p:txBody>
      </p:sp>
      <p:sp>
        <p:nvSpPr>
          <p:cNvPr id="51" name="Google Shape;51;gb95282bb80_0_0"/>
          <p:cNvSpPr txBox="1"/>
          <p:nvPr>
            <p:ph idx="1" type="body"/>
          </p:nvPr>
        </p:nvSpPr>
        <p:spPr>
          <a:xfrm>
            <a:off x="231750" y="1619475"/>
            <a:ext cx="116889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chemeClr val="dk1"/>
                </a:solidFill>
              </a:rPr>
              <a:t>Feature selection:</a:t>
            </a:r>
            <a:endParaRPr b="1" i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 RFECV also known as Recursive Feature Elimination with Cross Validation and the Boruta Algorithm.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It works along with the Random Forest Algorithm.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52" name="Google Shape;52;gb95282bb80_0_0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95282bb80_0_12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Advanced</a:t>
            </a:r>
            <a:r>
              <a:rPr b="0" lang="en-US" sz="4200">
                <a:solidFill>
                  <a:schemeClr val="dk1"/>
                </a:solidFill>
              </a:rPr>
              <a:t> Techniques</a:t>
            </a:r>
            <a:endParaRPr b="0" sz="4200">
              <a:solidFill>
                <a:schemeClr val="dk1"/>
              </a:solidFill>
            </a:endParaRPr>
          </a:p>
        </p:txBody>
      </p:sp>
      <p:sp>
        <p:nvSpPr>
          <p:cNvPr id="58" name="Google Shape;58;gb95282bb80_0_12"/>
          <p:cNvSpPr txBox="1"/>
          <p:nvPr>
            <p:ph idx="1" type="body"/>
          </p:nvPr>
        </p:nvSpPr>
        <p:spPr>
          <a:xfrm>
            <a:off x="251550" y="1636000"/>
            <a:ext cx="116889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The Most Advanced Techniques for Dimensionality Reduction are: - </a:t>
            </a:r>
            <a:endParaRPr sz="2500">
              <a:solidFill>
                <a:schemeClr val="dk1"/>
              </a:solidFill>
            </a:endParaRPr>
          </a:p>
          <a:p>
            <a:pPr indent="-387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Principal Component Analysis.</a:t>
            </a:r>
            <a:endParaRPr sz="2500">
              <a:solidFill>
                <a:schemeClr val="dk1"/>
              </a:solidFill>
            </a:endParaRPr>
          </a:p>
          <a:p>
            <a:pPr indent="-387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T-SNE</a:t>
            </a:r>
            <a:endParaRPr sz="2500">
              <a:solidFill>
                <a:schemeClr val="dk1"/>
              </a:solidFill>
            </a:endParaRPr>
          </a:p>
          <a:p>
            <a:pPr indent="-387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Linear Discriminant Analysis.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These are nothing but Machine Learning Algorithms.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59" name="Google Shape;59;gb95282bb80_0_12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95282bb80_0_18"/>
          <p:cNvSpPr txBox="1"/>
          <p:nvPr/>
        </p:nvSpPr>
        <p:spPr>
          <a:xfrm>
            <a:off x="231350" y="1064750"/>
            <a:ext cx="11699700" cy="33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Recursive Feature Selection</a:t>
            </a:r>
            <a:endParaRPr sz="9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95282bb80_0_23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Recursive Feature Selection</a:t>
            </a:r>
            <a:endParaRPr b="0" sz="4200"/>
          </a:p>
        </p:txBody>
      </p:sp>
      <p:sp>
        <p:nvSpPr>
          <p:cNvPr id="70" name="Google Shape;70;gb95282bb80_0_23"/>
          <p:cNvSpPr txBox="1"/>
          <p:nvPr>
            <p:ph idx="1" type="body"/>
          </p:nvPr>
        </p:nvSpPr>
        <p:spPr>
          <a:xfrm>
            <a:off x="231350" y="1586425"/>
            <a:ext cx="11688900" cy="24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Feature Selection is the process where we automatically or manually select those features which contribute most to our predictive Model.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Having irrelevant features in the dataset can decrease the accuracy and efficiency of the Predictive models most of the time.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Hence Feature Selection method will help us select only the Useful features for Predictive Analysis.</a:t>
            </a:r>
            <a:endParaRPr b="1" i="1" sz="2500">
              <a:solidFill>
                <a:schemeClr val="dk1"/>
              </a:solidFill>
            </a:endParaRPr>
          </a:p>
        </p:txBody>
      </p:sp>
      <p:cxnSp>
        <p:nvCxnSpPr>
          <p:cNvPr id="71" name="Google Shape;71;gb95282bb80_0_23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95282bb80_0_29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Recursive Feature Elimination</a:t>
            </a:r>
            <a:endParaRPr b="0" sz="4200"/>
          </a:p>
        </p:txBody>
      </p:sp>
      <p:sp>
        <p:nvSpPr>
          <p:cNvPr id="77" name="Google Shape;77;gb95282bb80_0_29"/>
          <p:cNvSpPr txBox="1"/>
          <p:nvPr>
            <p:ph idx="1" type="body"/>
          </p:nvPr>
        </p:nvSpPr>
        <p:spPr>
          <a:xfrm>
            <a:off x="247875" y="1470750"/>
            <a:ext cx="117555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RFE is a Wrapper Based Feature Selection Method.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RFE works by searching for a subset of features by starting with all features in the training dataset and successfully removing features until the desired number remains.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Core of the model, ranking features by importance, discarding the least important features, and re-fitting the model.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This process is repeated until a specified number of features remains.</a:t>
            </a:r>
            <a:endParaRPr b="1" i="1" sz="2500">
              <a:solidFill>
                <a:schemeClr val="dk1"/>
              </a:solidFill>
            </a:endParaRPr>
          </a:p>
        </p:txBody>
      </p:sp>
      <p:cxnSp>
        <p:nvCxnSpPr>
          <p:cNvPr id="78" name="Google Shape;78;gb95282bb80_0_29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95282bb80_0_35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Recursive Feature Elimination</a:t>
            </a:r>
            <a:endParaRPr b="0" sz="4200"/>
          </a:p>
        </p:txBody>
      </p:sp>
      <p:sp>
        <p:nvSpPr>
          <p:cNvPr id="84" name="Google Shape;84;gb95282bb80_0_35"/>
          <p:cNvSpPr txBox="1"/>
          <p:nvPr>
            <p:ph idx="1" type="body"/>
          </p:nvPr>
        </p:nvSpPr>
        <p:spPr>
          <a:xfrm>
            <a:off x="181775" y="1322025"/>
            <a:ext cx="120102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M</a:t>
            </a:r>
            <a:r>
              <a:rPr lang="en-US" sz="2500">
                <a:solidFill>
                  <a:schemeClr val="dk1"/>
                </a:solidFill>
              </a:rPr>
              <a:t>easure of variable importance is computed that ranks the predictors from most important to least.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The least important predictors are iteratively eliminated prior to rebuilding the model.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Features are scored either using the provided machine learning model such as some Tree Based algorithms like decision trees or Random Forest which offers importance scores or by using a statistical method.</a:t>
            </a:r>
            <a:endParaRPr b="1" i="1" sz="2500">
              <a:solidFill>
                <a:schemeClr val="dk1"/>
              </a:solidFill>
            </a:endParaRPr>
          </a:p>
        </p:txBody>
      </p:sp>
      <p:cxnSp>
        <p:nvCxnSpPr>
          <p:cNvPr id="85" name="Google Shape;85;gb95282bb80_0_35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