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13716000" cx="24384000"/>
  <p:notesSz cx="6858000" cy="9144000"/>
  <p:embeddedFontLst>
    <p:embeddedFont>
      <p:font typeface="Lato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  <p:embeddedFont>
      <p:font typeface="Montserrat ExtraBold"/>
      <p:bold r:id="rId21"/>
      <p:boldItalic r:id="rId22"/>
    </p:embeddedFont>
    <p:embeddedFont>
      <p:font typeface="Helvetica Neue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Xr+9w1wV0Bo/85D+ZXKIuW9z4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22" Type="http://schemas.openxmlformats.org/officeDocument/2006/relationships/font" Target="fonts/MontserratExtraBold-boldItalic.fntdata"/><Relationship Id="rId21" Type="http://schemas.openxmlformats.org/officeDocument/2006/relationships/font" Target="fonts/MontserratExtraBold-bold.fntdata"/><Relationship Id="rId24" Type="http://schemas.openxmlformats.org/officeDocument/2006/relationships/font" Target="fonts/HelveticaNeueLight-bold.fntdata"/><Relationship Id="rId23" Type="http://schemas.openxmlformats.org/officeDocument/2006/relationships/font" Target="fonts/HelveticaNeue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ato-regular.fntdata"/><Relationship Id="rId26" Type="http://schemas.openxmlformats.org/officeDocument/2006/relationships/font" Target="fonts/HelveticaNeueLight-boldItalic.fntdata"/><Relationship Id="rId25" Type="http://schemas.openxmlformats.org/officeDocument/2006/relationships/font" Target="fonts/HelveticaNeueLight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Lato-boldItalic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Montserrat-boldItalic.fntdata"/><Relationship Id="rId19" Type="http://schemas.openxmlformats.org/officeDocument/2006/relationships/font" Target="fonts/HelveticaNeue-italic.fntdata"/><Relationship Id="rId1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9a36763e48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9a36763e48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9b03d61d05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g9b03d61d05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53f13104fa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g53f13104fa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5fcbd3fb8_0_38"/>
          <p:cNvSpPr txBox="1"/>
          <p:nvPr>
            <p:ph type="title"/>
          </p:nvPr>
        </p:nvSpPr>
        <p:spPr>
          <a:xfrm>
            <a:off x="1170300" y="577900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200"/>
              <a:buFont typeface="Montserrat ExtraBold"/>
              <a:buNone/>
              <a:defRPr sz="8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a5fcbd3fb8_0_40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ga5fcbd3fb8_0_40"/>
          <p:cNvSpPr txBox="1"/>
          <p:nvPr>
            <p:ph idx="1" type="body"/>
          </p:nvPr>
        </p:nvSpPr>
        <p:spPr>
          <a:xfrm>
            <a:off x="1399650" y="2706600"/>
            <a:ext cx="219456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a5fcbd3fb8_0_43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ga5fcbd3fb8_0_43"/>
          <p:cNvSpPr txBox="1"/>
          <p:nvPr>
            <p:ph idx="1" type="body"/>
          </p:nvPr>
        </p:nvSpPr>
        <p:spPr>
          <a:xfrm>
            <a:off x="139965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ga5fcbd3fb8_0_43"/>
          <p:cNvSpPr txBox="1"/>
          <p:nvPr>
            <p:ph idx="2" type="body"/>
          </p:nvPr>
        </p:nvSpPr>
        <p:spPr>
          <a:xfrm>
            <a:off x="1234360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a5fcbd3fb8_0_47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ga5fcbd3fb8_0_47"/>
          <p:cNvSpPr txBox="1"/>
          <p:nvPr>
            <p:ph idx="1" type="body"/>
          </p:nvPr>
        </p:nvSpPr>
        <p:spPr>
          <a:xfrm>
            <a:off x="139965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a5fcbd3fb8_0_50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5fcbd3fb8_0_30"/>
          <p:cNvSpPr/>
          <p:nvPr/>
        </p:nvSpPr>
        <p:spPr>
          <a:xfrm>
            <a:off x="-31532" y="11556884"/>
            <a:ext cx="24415530" cy="2160071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a5fcbd3fb8_0_30"/>
          <p:cNvSpPr/>
          <p:nvPr/>
        </p:nvSpPr>
        <p:spPr>
          <a:xfrm>
            <a:off x="0" y="12045806"/>
            <a:ext cx="24384000" cy="1669835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a5fcbd3fb8_0_30"/>
          <p:cNvSpPr/>
          <p:nvPr/>
        </p:nvSpPr>
        <p:spPr>
          <a:xfrm>
            <a:off x="0" y="12649198"/>
            <a:ext cx="24384000" cy="1067704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a5fcbd3fb8_0_30"/>
          <p:cNvSpPr/>
          <p:nvPr/>
        </p:nvSpPr>
        <p:spPr>
          <a:xfrm>
            <a:off x="693400" y="10924050"/>
            <a:ext cx="3096000" cy="2075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a5fcbd3fb8_0_3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9332" y="11143506"/>
            <a:ext cx="278130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a5fcbd3fb8_0_30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a5fcbd3fb8_0_30"/>
          <p:cNvSpPr txBox="1"/>
          <p:nvPr>
            <p:ph idx="1" type="body"/>
          </p:nvPr>
        </p:nvSpPr>
        <p:spPr>
          <a:xfrm>
            <a:off x="1399650" y="2706600"/>
            <a:ext cx="21945600" cy="8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/>
        </p:nvSpPr>
        <p:spPr>
          <a:xfrm>
            <a:off x="792900" y="2033950"/>
            <a:ext cx="22409400" cy="58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Poppins"/>
              <a:buNone/>
            </a:pPr>
            <a:r>
              <a:rPr b="1" lang="en-US" sz="12000">
                <a:latin typeface="Montserrat"/>
                <a:ea typeface="Montserrat"/>
                <a:cs typeface="Montserrat"/>
                <a:sym typeface="Montserrat"/>
              </a:rPr>
              <a:t>Understanding the Concept of Boosting</a:t>
            </a:r>
            <a:endParaRPr b="1" i="0" sz="12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9a36763e48_0_13"/>
          <p:cNvSpPr txBox="1"/>
          <p:nvPr/>
        </p:nvSpPr>
        <p:spPr>
          <a:xfrm>
            <a:off x="1203575" y="711075"/>
            <a:ext cx="22773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Intuition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37;g9a36763e48_0_13"/>
          <p:cNvSpPr txBox="1"/>
          <p:nvPr/>
        </p:nvSpPr>
        <p:spPr>
          <a:xfrm>
            <a:off x="722750" y="3429700"/>
            <a:ext cx="232542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g9a36763e48_0_13"/>
          <p:cNvSpPr txBox="1"/>
          <p:nvPr/>
        </p:nvSpPr>
        <p:spPr>
          <a:xfrm>
            <a:off x="722750" y="2781475"/>
            <a:ext cx="22415100" cy="4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Boosting is a family of algorithms which combines weak learners to form strong learners.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Algorithms seek to improve the prediction power by training a sequence of weak models.</a:t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9" name="Google Shape;39;g9a36763e48_0_13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" name="Google Shape;40;g9a36763e48_0_13"/>
          <p:cNvPicPr preferRelativeResize="0"/>
          <p:nvPr/>
        </p:nvPicPr>
        <p:blipFill rotWithShape="1">
          <a:blip r:embed="rId3">
            <a:alphaModFix/>
          </a:blip>
          <a:srcRect b="16058" l="0" r="0" t="0"/>
          <a:stretch/>
        </p:blipFill>
        <p:spPr>
          <a:xfrm>
            <a:off x="965825" y="7026775"/>
            <a:ext cx="15933751" cy="37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9b03d61d05_0_14"/>
          <p:cNvSpPr txBox="1"/>
          <p:nvPr/>
        </p:nvSpPr>
        <p:spPr>
          <a:xfrm>
            <a:off x="1203575" y="711075"/>
            <a:ext cx="22773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Working of </a:t>
            </a: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Boosting algorithm 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" name="Google Shape;46;g9b03d61d05_0_14"/>
          <p:cNvSpPr txBox="1"/>
          <p:nvPr/>
        </p:nvSpPr>
        <p:spPr>
          <a:xfrm>
            <a:off x="722750" y="3429700"/>
            <a:ext cx="232542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Google Shape;47;g9b03d61d05_0_14"/>
          <p:cNvSpPr txBox="1"/>
          <p:nvPr/>
        </p:nvSpPr>
        <p:spPr>
          <a:xfrm>
            <a:off x="722750" y="3155325"/>
            <a:ext cx="21990600" cy="4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ontserrat"/>
              <a:buChar char="●"/>
            </a:pPr>
            <a:r>
              <a:rPr lang="en-US" sz="4500">
                <a:latin typeface="Montserrat"/>
                <a:ea typeface="Montserrat"/>
                <a:cs typeface="Montserrat"/>
                <a:sym typeface="Montserrat"/>
              </a:rPr>
              <a:t>When the weights are added, they are added in a way that they are related to weak learners’ accuracy.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-450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ontserrat"/>
              <a:buChar char="●"/>
            </a:pPr>
            <a:r>
              <a:rPr lang="en-US" sz="4500">
                <a:latin typeface="Montserrat"/>
                <a:ea typeface="Montserrat"/>
                <a:cs typeface="Montserrat"/>
                <a:sym typeface="Montserrat"/>
              </a:rPr>
              <a:t>After a weak learner is added, the data weights are readjusted, known as "re-weighting". </a:t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8" name="Google Shape;48;g9b03d61d05_0_14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3f13104fa_0_8"/>
          <p:cNvSpPr txBox="1"/>
          <p:nvPr/>
        </p:nvSpPr>
        <p:spPr>
          <a:xfrm>
            <a:off x="1203575" y="711075"/>
            <a:ext cx="22773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Continued...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g53f13104fa_0_8"/>
          <p:cNvSpPr txBox="1"/>
          <p:nvPr/>
        </p:nvSpPr>
        <p:spPr>
          <a:xfrm>
            <a:off x="722750" y="3429700"/>
            <a:ext cx="232542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g53f13104fa_0_8"/>
          <p:cNvSpPr txBox="1"/>
          <p:nvPr/>
        </p:nvSpPr>
        <p:spPr>
          <a:xfrm>
            <a:off x="722750" y="3043125"/>
            <a:ext cx="21878400" cy="45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ontserrat"/>
              <a:buChar char="●"/>
            </a:pPr>
            <a:r>
              <a:rPr lang="en-US" sz="4500">
                <a:latin typeface="Montserrat"/>
                <a:ea typeface="Montserrat"/>
                <a:cs typeface="Montserrat"/>
                <a:sym typeface="Montserrat"/>
              </a:rPr>
              <a:t>Misclassified input data gain a higher weight and examples that are classified correctly lose weight.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-450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ontserrat"/>
              <a:buChar char="●"/>
            </a:pPr>
            <a:r>
              <a:rPr lang="en-US" sz="4500">
                <a:latin typeface="Montserrat"/>
                <a:ea typeface="Montserrat"/>
                <a:cs typeface="Montserrat"/>
                <a:sym typeface="Montserrat"/>
              </a:rPr>
              <a:t>Thus, future weak learners focus more on the examples that previous weak learners misclassified.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6" name="Google Shape;56;g53f13104fa_0_8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