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embeddedFontLst>
    <p:embeddedFont>
      <p:font typeface="La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  <p:embeddedFont>
      <p:font typeface="Helvetica Neue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Ooa7E3018EQvrXc8EkJfBiiEo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Poppins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bold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38" Type="http://customschemas.google.com/relationships/presentationmetadata" Target="meta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b0a95e088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9b0a95e088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0a95e088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9b0a95e088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a36763e48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9a36763e48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6448bf13f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6448bf13f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b0a95e088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g9b0a95e088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b0a95e088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9b0a95e088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b0a95e088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9b0a95e088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b0a95e088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9b0a95e088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b0a95e088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9b0a95e088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0a95e088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9b0a95e088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5f740c42a_0_38"/>
          <p:cNvSpPr txBox="1"/>
          <p:nvPr>
            <p:ph type="title"/>
          </p:nvPr>
        </p:nvSpPr>
        <p:spPr>
          <a:xfrm>
            <a:off x="1170300" y="577900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200"/>
              <a:buFont typeface="Montserrat ExtraBold"/>
              <a:buNone/>
              <a:defRPr sz="8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5f740c42a_0_4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a5f740c42a_0_4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5f740c42a_0_43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a5f740c42a_0_43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ga5f740c42a_0_43"/>
          <p:cNvSpPr txBox="1"/>
          <p:nvPr>
            <p:ph idx="2" type="body"/>
          </p:nvPr>
        </p:nvSpPr>
        <p:spPr>
          <a:xfrm>
            <a:off x="1234360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a5f740c42a_0_47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a5f740c42a_0_47"/>
          <p:cNvSpPr txBox="1"/>
          <p:nvPr>
            <p:ph idx="1" type="body"/>
          </p:nvPr>
        </p:nvSpPr>
        <p:spPr>
          <a:xfrm>
            <a:off x="1399650" y="2706600"/>
            <a:ext cx="10563000" cy="885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a5f740c42a_0_50"/>
          <p:cNvSpPr txBox="1"/>
          <p:nvPr>
            <p:ph idx="12" type="sldNum"/>
          </p:nvPr>
        </p:nvSpPr>
        <p:spPr>
          <a:xfrm>
            <a:off x="11959031" y="13081000"/>
            <a:ext cx="453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5f740c42a_0_30"/>
          <p:cNvSpPr/>
          <p:nvPr/>
        </p:nvSpPr>
        <p:spPr>
          <a:xfrm>
            <a:off x="-31532" y="11556884"/>
            <a:ext cx="24415530" cy="2160071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5f740c42a_0_30"/>
          <p:cNvSpPr/>
          <p:nvPr/>
        </p:nvSpPr>
        <p:spPr>
          <a:xfrm>
            <a:off x="0" y="12045806"/>
            <a:ext cx="24384000" cy="1669835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5f740c42a_0_30"/>
          <p:cNvSpPr/>
          <p:nvPr/>
        </p:nvSpPr>
        <p:spPr>
          <a:xfrm>
            <a:off x="0" y="12649198"/>
            <a:ext cx="24384000" cy="1067704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5f740c42a_0_30"/>
          <p:cNvSpPr/>
          <p:nvPr/>
        </p:nvSpPr>
        <p:spPr>
          <a:xfrm>
            <a:off x="693400" y="10924050"/>
            <a:ext cx="3096000" cy="207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5f740c42a_0_3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9332" y="11143506"/>
            <a:ext cx="27813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5f740c42a_0_30"/>
          <p:cNvSpPr txBox="1"/>
          <p:nvPr>
            <p:ph type="title"/>
          </p:nvPr>
        </p:nvSpPr>
        <p:spPr>
          <a:xfrm>
            <a:off x="863200" y="829050"/>
            <a:ext cx="22043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Montserrat ExtraBold"/>
              <a:buNone/>
              <a:defRPr sz="7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a5f740c42a_0_30"/>
          <p:cNvSpPr txBox="1"/>
          <p:nvPr>
            <p:ph idx="1" type="body"/>
          </p:nvPr>
        </p:nvSpPr>
        <p:spPr>
          <a:xfrm>
            <a:off x="1399650" y="2706600"/>
            <a:ext cx="21945600" cy="8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>
            <a:lvl1pPr indent="-533400" lvl="0" marL="457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1pPr>
            <a:lvl2pPr indent="-533400" lvl="1" marL="914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2pPr>
            <a:lvl3pPr indent="-533400" lvl="2" marL="1371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3pPr>
            <a:lvl4pPr indent="-533400" lvl="3" marL="1828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4pPr>
            <a:lvl5pPr indent="-533400" lvl="4" marL="22860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5pPr>
            <a:lvl6pPr indent="-533400" lvl="5" marL="27432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6pPr>
            <a:lvl7pPr indent="-533400" lvl="6" marL="32004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  <a:defRPr sz="4800">
                <a:latin typeface="Montserrat"/>
                <a:ea typeface="Montserrat"/>
                <a:cs typeface="Montserrat"/>
                <a:sym typeface="Montserrat"/>
              </a:defRPr>
            </a:lvl7pPr>
            <a:lvl8pPr indent="-533400" lvl="7" marL="36576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○"/>
              <a:defRPr sz="4800">
                <a:latin typeface="Montserrat"/>
                <a:ea typeface="Montserrat"/>
                <a:cs typeface="Montserrat"/>
                <a:sym typeface="Montserrat"/>
              </a:defRPr>
            </a:lvl8pPr>
            <a:lvl9pPr indent="-533400" lvl="8" marL="4114800" rtl="0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■"/>
              <a:defRPr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792900" y="3212000"/>
            <a:ext cx="22409400" cy="47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0"/>
              <a:buFont typeface="Poppins"/>
              <a:buNone/>
            </a:pPr>
            <a:r>
              <a:rPr b="1" lang="en-US" sz="12000">
                <a:latin typeface="Montserrat"/>
                <a:ea typeface="Montserrat"/>
                <a:cs typeface="Montserrat"/>
                <a:sym typeface="Montserrat"/>
              </a:rPr>
              <a:t>Intuition for AdaBoost and Gradient Boosting</a:t>
            </a:r>
            <a:endParaRPr b="1" i="0" sz="12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0a95e088_0_91"/>
          <p:cNvSpPr txBox="1"/>
          <p:nvPr/>
        </p:nvSpPr>
        <p:spPr>
          <a:xfrm>
            <a:off x="1231550" y="666150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Poppins"/>
                <a:ea typeface="Poppins"/>
                <a:cs typeface="Poppins"/>
                <a:sym typeface="Poppins"/>
              </a:rPr>
              <a:t>Continued...</a:t>
            </a:r>
            <a:endParaRPr b="1" i="0" sz="900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g9b0a95e088_0_91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g9b0a95e088_0_91"/>
          <p:cNvSpPr txBox="1"/>
          <p:nvPr/>
        </p:nvSpPr>
        <p:spPr>
          <a:xfrm>
            <a:off x="810900" y="3002800"/>
            <a:ext cx="21747300" cy="58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5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The predictions made by this new model are combined with the predictions of the previous.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6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Compute the new errors using this predicted and actual value.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7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Repeat the process until the error function does not change or the maximum value of the estimator is reached.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0" name="Google Shape;100;g9b0a95e088_0_9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0a95e088_0_101"/>
          <p:cNvSpPr txBox="1"/>
          <p:nvPr/>
        </p:nvSpPr>
        <p:spPr>
          <a:xfrm>
            <a:off x="1203650" y="666150"/>
            <a:ext cx="22773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Gradient Boost Parameters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g9b0a95e088_0_101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g9b0a95e088_0_101"/>
          <p:cNvSpPr txBox="1"/>
          <p:nvPr/>
        </p:nvSpPr>
        <p:spPr>
          <a:xfrm>
            <a:off x="722750" y="3174175"/>
            <a:ext cx="22639500" cy="6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Min_sample_split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: Minimum no. of observations required for splitting node.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Min_samples_leaf: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 Minimum samples required in the terminal or leaf node.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Min_weight_fraction_leaf: 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Defines a fraction of the total no. of observations.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Helvetica Neue"/>
              <a:buChar char="●"/>
            </a:pPr>
            <a:r>
              <a:rPr b="1"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Max_depth: </a:t>
            </a:r>
            <a:r>
              <a:rPr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Maximum depth of a tree. Used to control overfitting.</a:t>
            </a:r>
            <a:endParaRPr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Helvetica Neue"/>
              <a:buChar char="●"/>
            </a:pPr>
            <a:r>
              <a:rPr b="1"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Max_lead_nodes:</a:t>
            </a:r>
            <a:r>
              <a:rPr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maximum number of terminal leaves in a tree. </a:t>
            </a:r>
            <a:endParaRPr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Helvetica Neue"/>
              <a:buChar char="●"/>
            </a:pPr>
            <a:r>
              <a:rPr b="1"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Max_features: </a:t>
            </a:r>
            <a:r>
              <a:rPr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no. of features to consider while searching for the best split.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8" name="Google Shape;108;g9b0a95e088_0_101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a36763e48_0_13"/>
          <p:cNvSpPr txBox="1"/>
          <p:nvPr/>
        </p:nvSpPr>
        <p:spPr>
          <a:xfrm>
            <a:off x="1175525" y="711075"/>
            <a:ext cx="228015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Ada Boost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37;g9a36763e48_0_13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g9a36763e48_0_13"/>
          <p:cNvSpPr txBox="1"/>
          <p:nvPr/>
        </p:nvSpPr>
        <p:spPr>
          <a:xfrm>
            <a:off x="810900" y="2949775"/>
            <a:ext cx="22801500" cy="8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This algorithm uses its predecessor to correct itself by paying more attention to mistakes done by the previous model. 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weights of the training instances is increased, so that the next model focuses more on the mistakes done by previous model.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Next classifier is trained and acknowledges the updated weights and it repeats the procedure over and over again, </a:t>
            </a:r>
            <a:b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until the problem is solved.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" name="Google Shape;39;g9a36763e48_0_13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a6448bf13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650" y="869500"/>
            <a:ext cx="15917200" cy="9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a95e088_0_15"/>
          <p:cNvSpPr txBox="1"/>
          <p:nvPr/>
        </p:nvSpPr>
        <p:spPr>
          <a:xfrm>
            <a:off x="1259675" y="711075"/>
            <a:ext cx="227172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Adaboost Algorithm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" name="Google Shape;50;g9b0a95e088_0_15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g9b0a95e088_0_15"/>
          <p:cNvSpPr txBox="1"/>
          <p:nvPr/>
        </p:nvSpPr>
        <p:spPr>
          <a:xfrm>
            <a:off x="722750" y="3090025"/>
            <a:ext cx="22579500" cy="6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1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Initially assign equal weights to all observations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2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Build a model on the subset of the data.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3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Using the above model , predict the whole dataset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4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Compute the error by comparing the predictions and actual value.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5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Create the next model, assign higher weights to the data points which were predicted incorrectly.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2" name="Google Shape;52;g9b0a95e088_0_15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0a95e088_0_26"/>
          <p:cNvSpPr txBox="1"/>
          <p:nvPr/>
        </p:nvSpPr>
        <p:spPr>
          <a:xfrm>
            <a:off x="1315775" y="711075"/>
            <a:ext cx="22661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Adaboost Algorithm Continued...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g9b0a95e088_0_26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g9b0a95e088_0_26"/>
          <p:cNvSpPr txBox="1"/>
          <p:nvPr/>
        </p:nvSpPr>
        <p:spPr>
          <a:xfrm>
            <a:off x="610550" y="3090025"/>
            <a:ext cx="22309200" cy="4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"/>
              <a:buChar char="●"/>
            </a:pPr>
            <a:r>
              <a:rPr b="1"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6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Assign weights according to the error value. For instance , the higher error, the more is the weight assigned to the observation.</a:t>
            </a:r>
            <a:endParaRPr sz="4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ontserrat"/>
              <a:buChar char="●"/>
            </a:pPr>
            <a:r>
              <a:rPr b="1"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 7</a:t>
            </a:r>
            <a:r>
              <a:rPr lang="en-US" sz="4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Repeat the process until the error function doesn’t change, or the maximum limit of the number of estimators is reached.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Google Shape;60;g9b0a95e088_0_26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b0a95e088_0_36"/>
          <p:cNvSpPr txBox="1"/>
          <p:nvPr/>
        </p:nvSpPr>
        <p:spPr>
          <a:xfrm>
            <a:off x="1231625" y="711075"/>
            <a:ext cx="22745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AdaBoost Model Parameters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g9b0a95e088_0_36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g9b0a95e088_0_36"/>
          <p:cNvSpPr txBox="1"/>
          <p:nvPr/>
        </p:nvSpPr>
        <p:spPr>
          <a:xfrm>
            <a:off x="810900" y="3220275"/>
            <a:ext cx="22177200" cy="6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Base_estimators: 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specifies the algorithm to be used as a base learner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N_estimators: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 It defines the number of base estimators.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learning_rate</a:t>
            </a:r>
            <a:r>
              <a:rPr lang="en-US" sz="4500">
                <a:latin typeface="Montserrat"/>
                <a:ea typeface="Montserrat"/>
                <a:cs typeface="Montserrat"/>
                <a:sym typeface="Montserrat"/>
              </a:rPr>
              <a:t> : same impact as in gradient descent algorithm.</a:t>
            </a:r>
            <a:endParaRPr sz="4500"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Max_depth: </a:t>
            </a:r>
            <a:r>
              <a:rPr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Maximum depth of the individual estimator.</a:t>
            </a:r>
            <a:endParaRPr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N_jobs</a:t>
            </a:r>
            <a:r>
              <a:rPr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indicates the system how many processors it is allowed to use. </a:t>
            </a:r>
            <a:endParaRPr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Helvetica Neue"/>
              <a:buChar char="●"/>
            </a:pPr>
            <a:r>
              <a:rPr b="1"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random_state</a:t>
            </a:r>
            <a:r>
              <a:rPr lang="en-US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makes the model’s output replicable. 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8" name="Google Shape;68;g9b0a95e088_0_36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b0a95e088_0_56"/>
          <p:cNvSpPr txBox="1"/>
          <p:nvPr/>
        </p:nvSpPr>
        <p:spPr>
          <a:xfrm>
            <a:off x="1203575" y="666150"/>
            <a:ext cx="226050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Gradient Boosting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g9b0a95e088_0_56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g9b0a95e088_0_56"/>
          <p:cNvSpPr txBox="1"/>
          <p:nvPr/>
        </p:nvSpPr>
        <p:spPr>
          <a:xfrm>
            <a:off x="810900" y="2655700"/>
            <a:ext cx="22299000" cy="7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Gradient boosting works by sequentially adding the previous predictors under fitted predictions to the ensemble ensuring the errors made previously are corrected.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The main difference is that it tries to fit the new predictor to the residual errors made by the previous predictor.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6" name="Google Shape;76;g9b0a95e088_0_56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0a95e088_0_67"/>
          <p:cNvSpPr txBox="1"/>
          <p:nvPr/>
        </p:nvSpPr>
        <p:spPr>
          <a:xfrm>
            <a:off x="1057625" y="666150"/>
            <a:ext cx="229194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9b0a95e088_0_67"/>
          <p:cNvSpPr txBox="1"/>
          <p:nvPr/>
        </p:nvSpPr>
        <p:spPr>
          <a:xfrm>
            <a:off x="810900" y="2688850"/>
            <a:ext cx="13211100" cy="7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It is an optimization algorithm used to minimize some functions by iteratively moving in the direction of steepest descent as defined by the negative of the gradient. 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In machine learning, gradient descent is used to update the parameters of the model.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3" name="Google Shape;83;g9b0a95e088_0_67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" name="Google Shape;84;g9b0a95e088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900" y="2139438"/>
            <a:ext cx="9802625" cy="490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0a95e088_0_79"/>
          <p:cNvSpPr txBox="1"/>
          <p:nvPr/>
        </p:nvSpPr>
        <p:spPr>
          <a:xfrm>
            <a:off x="1203575" y="711075"/>
            <a:ext cx="227733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2FF"/>
              </a:buClr>
              <a:buSzPts val="9000"/>
              <a:buFont typeface="Poppins"/>
              <a:buNone/>
            </a:pPr>
            <a:r>
              <a:rPr b="1" lang="en-US" sz="9000">
                <a:latin typeface="Montserrat"/>
                <a:ea typeface="Montserrat"/>
                <a:cs typeface="Montserrat"/>
                <a:sym typeface="Montserrat"/>
              </a:rPr>
              <a:t>Gradient Boosting Algorithm</a:t>
            </a:r>
            <a:endParaRPr b="1" i="0" sz="90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9b0a95e088_0_79"/>
          <p:cNvSpPr txBox="1"/>
          <p:nvPr/>
        </p:nvSpPr>
        <p:spPr>
          <a:xfrm>
            <a:off x="722750" y="3429700"/>
            <a:ext cx="23254200" cy="5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g9b0a95e088_0_79"/>
          <p:cNvSpPr txBox="1"/>
          <p:nvPr/>
        </p:nvSpPr>
        <p:spPr>
          <a:xfrm>
            <a:off x="810900" y="2921725"/>
            <a:ext cx="22439100" cy="6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1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Deploy a model on a subset of data.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2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Using this model, make predictions for the entire dataset.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3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Compute the error by comparing the predictions and actual values.</a:t>
            </a:r>
            <a:endParaRPr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600"/>
              <a:buFont typeface="Montserrat"/>
              <a:buChar char="●"/>
            </a:pPr>
            <a:r>
              <a:rPr b="1" lang="en-US" sz="4600">
                <a:latin typeface="Montserrat"/>
                <a:ea typeface="Montserrat"/>
                <a:cs typeface="Montserrat"/>
                <a:sym typeface="Montserrat"/>
              </a:rPr>
              <a:t>Step 4</a:t>
            </a:r>
            <a:r>
              <a:rPr lang="en-US" sz="4600">
                <a:latin typeface="Montserrat"/>
                <a:ea typeface="Montserrat"/>
                <a:cs typeface="Montserrat"/>
                <a:sym typeface="Montserrat"/>
              </a:rPr>
              <a:t>: A new model is created using the errors calculated as target variables.</a:t>
            </a:r>
            <a:endParaRPr sz="4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g9b0a95e088_0_79"/>
          <p:cNvCxnSpPr/>
          <p:nvPr/>
        </p:nvCxnSpPr>
        <p:spPr>
          <a:xfrm>
            <a:off x="810900" y="771750"/>
            <a:ext cx="0" cy="12621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