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13716000" cx="24384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Montserrat"/>
      <p:regular r:id="rId11"/>
      <p:bold r:id="rId12"/>
      <p:italic r:id="rId13"/>
      <p:boldItalic r:id="rId14"/>
    </p:embeddedFont>
    <p:embeddedFont>
      <p:font typeface="Helvetica Neue"/>
      <p:regular r:id="rId15"/>
      <p:bold r:id="rId16"/>
      <p:italic r:id="rId17"/>
      <p:boldItalic r:id="rId18"/>
    </p:embeddedFont>
    <p:embeddedFont>
      <p:font typeface="Montserrat ExtraBold"/>
      <p:bold r:id="rId19"/>
      <p:boldItalic r:id="rId20"/>
    </p:embeddedFont>
    <p:embeddedFont>
      <p:font typeface="Helvetica Neue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gDfj8EuDyAawM6GOhlKrAL5KII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Italic.fntdata"/><Relationship Id="rId22" Type="http://schemas.openxmlformats.org/officeDocument/2006/relationships/font" Target="fonts/HelveticaNeueLight-bold.fntdata"/><Relationship Id="rId21" Type="http://schemas.openxmlformats.org/officeDocument/2006/relationships/font" Target="fonts/HelveticaNeueLight-regular.fntdata"/><Relationship Id="rId24" Type="http://schemas.openxmlformats.org/officeDocument/2006/relationships/font" Target="fonts/HelveticaNeueLight-boldItalic.fntdata"/><Relationship Id="rId23" Type="http://schemas.openxmlformats.org/officeDocument/2006/relationships/font" Target="fonts/HelveticaNeue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ato-italic.fntdata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Relationship Id="rId11" Type="http://schemas.openxmlformats.org/officeDocument/2006/relationships/font" Target="fonts/Montserrat-regular.fntdata"/><Relationship Id="rId10" Type="http://schemas.openxmlformats.org/officeDocument/2006/relationships/font" Target="fonts/Lato-boldItalic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5" Type="http://schemas.openxmlformats.org/officeDocument/2006/relationships/font" Target="fonts/HelveticaNeue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19" Type="http://schemas.openxmlformats.org/officeDocument/2006/relationships/font" Target="fonts/MontserratExtraBold-bold.fntdata"/><Relationship Id="rId18" Type="http://schemas.openxmlformats.org/officeDocument/2006/relationships/font" Target="fonts/HelveticaNeue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9dec8217c0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9dec8217c0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5fc4f112c_0_38"/>
          <p:cNvSpPr txBox="1"/>
          <p:nvPr>
            <p:ph type="title"/>
          </p:nvPr>
        </p:nvSpPr>
        <p:spPr>
          <a:xfrm>
            <a:off x="1170300" y="577900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200"/>
              <a:buFont typeface="Montserrat ExtraBold"/>
              <a:buNone/>
              <a:defRPr sz="8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a5fc4f112c_0_40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ga5fc4f112c_0_40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a5fc4f112c_0_43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ga5fc4f112c_0_43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ga5fc4f112c_0_43"/>
          <p:cNvSpPr txBox="1"/>
          <p:nvPr>
            <p:ph idx="2" type="body"/>
          </p:nvPr>
        </p:nvSpPr>
        <p:spPr>
          <a:xfrm>
            <a:off x="1234360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a5fc4f112c_0_47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ga5fc4f112c_0_47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a5fc4f112c_0_50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5fc4f112c_0_30"/>
          <p:cNvSpPr/>
          <p:nvPr/>
        </p:nvSpPr>
        <p:spPr>
          <a:xfrm>
            <a:off x="-31532" y="11556884"/>
            <a:ext cx="24415530" cy="2160071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a5fc4f112c_0_30"/>
          <p:cNvSpPr/>
          <p:nvPr/>
        </p:nvSpPr>
        <p:spPr>
          <a:xfrm>
            <a:off x="0" y="12045806"/>
            <a:ext cx="24384000" cy="1669835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a5fc4f112c_0_30"/>
          <p:cNvSpPr/>
          <p:nvPr/>
        </p:nvSpPr>
        <p:spPr>
          <a:xfrm>
            <a:off x="0" y="12649198"/>
            <a:ext cx="24384000" cy="1067704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a5fc4f112c_0_30"/>
          <p:cNvSpPr/>
          <p:nvPr/>
        </p:nvSpPr>
        <p:spPr>
          <a:xfrm>
            <a:off x="693400" y="10924050"/>
            <a:ext cx="3096000" cy="2075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a5fc4f112c_0_3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9332" y="11143506"/>
            <a:ext cx="278130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a5fc4f112c_0_30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a5fc4f112c_0_30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/>
        </p:nvSpPr>
        <p:spPr>
          <a:xfrm>
            <a:off x="987300" y="1052250"/>
            <a:ext cx="22409400" cy="59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Poppins"/>
              <a:buNone/>
            </a:pPr>
            <a:r>
              <a:rPr b="1" i="0" lang="en-US" sz="12000" u="none" cap="none" strike="noStrike">
                <a:latin typeface="Montserrat"/>
                <a:ea typeface="Montserrat"/>
                <a:cs typeface="Montserrat"/>
                <a:sym typeface="Montserrat"/>
              </a:rPr>
              <a:t>Implementing </a:t>
            </a:r>
            <a:r>
              <a:rPr b="1" lang="en-US" sz="12000">
                <a:latin typeface="Montserrat"/>
                <a:ea typeface="Montserrat"/>
                <a:cs typeface="Montserrat"/>
                <a:sym typeface="Montserrat"/>
              </a:rPr>
              <a:t>Gradient Boosting </a:t>
            </a:r>
            <a:r>
              <a:rPr b="1" i="0" lang="en-US" sz="12000" u="none" cap="none" strike="noStrike">
                <a:latin typeface="Montserrat"/>
                <a:ea typeface="Montserrat"/>
                <a:cs typeface="Montserrat"/>
                <a:sym typeface="Montserrat"/>
              </a:rPr>
              <a:t>using Sklearn</a:t>
            </a:r>
            <a:endParaRPr b="1" i="0" sz="12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9dec8217c0_0_5"/>
          <p:cNvSpPr txBox="1"/>
          <p:nvPr/>
        </p:nvSpPr>
        <p:spPr>
          <a:xfrm>
            <a:off x="1259675" y="635175"/>
            <a:ext cx="227172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Gradient Boosting</a:t>
            </a:r>
            <a:r>
              <a:rPr b="1" i="0" lang="en-US" sz="9000" u="none" cap="none" strike="noStrike">
                <a:latin typeface="Montserrat"/>
                <a:ea typeface="Montserrat"/>
                <a:cs typeface="Montserrat"/>
                <a:sym typeface="Montserrat"/>
              </a:rPr>
              <a:t> Parameters 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g9dec8217c0_0_5"/>
          <p:cNvSpPr txBox="1"/>
          <p:nvPr/>
        </p:nvSpPr>
        <p:spPr>
          <a:xfrm>
            <a:off x="810900" y="2878950"/>
            <a:ext cx="22408200" cy="7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ontserrat"/>
              <a:buChar char="●"/>
            </a:pPr>
            <a:r>
              <a:rPr b="1" lang="en-US" sz="4500">
                <a:latin typeface="Montserrat"/>
                <a:ea typeface="Montserrat"/>
                <a:cs typeface="Montserrat"/>
                <a:sym typeface="Montserrat"/>
              </a:rPr>
              <a:t>min_Samples_split</a:t>
            </a:r>
            <a:r>
              <a:rPr lang="en-US" sz="4500">
                <a:latin typeface="Montserrat"/>
                <a:ea typeface="Montserrat"/>
                <a:cs typeface="Montserrat"/>
                <a:sym typeface="Montserrat"/>
              </a:rPr>
              <a:t>: It defines the minimum no. of samples 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ontserrat"/>
              <a:buChar char="●"/>
            </a:pPr>
            <a:r>
              <a:rPr b="1" lang="en-US" sz="4500">
                <a:latin typeface="Montserrat"/>
                <a:ea typeface="Montserrat"/>
                <a:cs typeface="Montserrat"/>
                <a:sym typeface="Montserrat"/>
              </a:rPr>
              <a:t>max_depth</a:t>
            </a:r>
            <a:r>
              <a:rPr lang="en-US" sz="4500">
                <a:latin typeface="Montserrat"/>
                <a:ea typeface="Montserrat"/>
                <a:cs typeface="Montserrat"/>
                <a:sym typeface="Montserrat"/>
              </a:rPr>
              <a:t>: it defines the maximum depth of the tree. 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-450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ontserrat"/>
              <a:buChar char="●"/>
            </a:pPr>
            <a:r>
              <a:rPr b="1" lang="en-US" sz="4500">
                <a:latin typeface="Montserrat"/>
                <a:ea typeface="Montserrat"/>
                <a:cs typeface="Montserrat"/>
                <a:sym typeface="Montserrat"/>
              </a:rPr>
              <a:t>max_features</a:t>
            </a:r>
            <a:r>
              <a:rPr lang="en-US" sz="4500">
                <a:latin typeface="Montserrat"/>
                <a:ea typeface="Montserrat"/>
                <a:cs typeface="Montserrat"/>
                <a:sym typeface="Montserrat"/>
              </a:rPr>
              <a:t>: defines the no. of features to consider while searching for the best split.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-450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ontserrat"/>
              <a:buChar char="●"/>
            </a:pPr>
            <a:r>
              <a:rPr b="1" lang="en-US" sz="4500">
                <a:latin typeface="Montserrat"/>
                <a:ea typeface="Montserrat"/>
                <a:cs typeface="Montserrat"/>
                <a:sym typeface="Montserrat"/>
              </a:rPr>
              <a:t>Learning_rate</a:t>
            </a:r>
            <a:r>
              <a:rPr lang="en-US" sz="4500">
                <a:latin typeface="Montserrat"/>
                <a:ea typeface="Montserrat"/>
                <a:cs typeface="Montserrat"/>
                <a:sym typeface="Montserrat"/>
              </a:rPr>
              <a:t>: It determines the impact of each tree on the final outcome.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-450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ontserrat"/>
              <a:buChar char="●"/>
            </a:pPr>
            <a:r>
              <a:rPr b="1" lang="en-US" sz="4500">
                <a:latin typeface="Montserrat"/>
                <a:ea typeface="Montserrat"/>
                <a:cs typeface="Montserrat"/>
                <a:sym typeface="Montserrat"/>
              </a:rPr>
              <a:t>n_estimators</a:t>
            </a:r>
            <a:r>
              <a:rPr lang="en-US" sz="4500">
                <a:latin typeface="Montserrat"/>
                <a:ea typeface="Montserrat"/>
                <a:cs typeface="Montserrat"/>
                <a:sym typeface="Montserrat"/>
              </a:rPr>
              <a:t>: Defines the number of sequential trees to be modeled . 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-450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ontserrat"/>
              <a:buChar char="●"/>
            </a:pPr>
            <a:r>
              <a:rPr b="1" lang="en-US" sz="4500">
                <a:latin typeface="Montserrat"/>
                <a:ea typeface="Montserrat"/>
                <a:cs typeface="Montserrat"/>
                <a:sym typeface="Montserrat"/>
              </a:rPr>
              <a:t>random_state</a:t>
            </a:r>
            <a:r>
              <a:rPr lang="en-US" sz="4500">
                <a:latin typeface="Montserrat"/>
                <a:ea typeface="Montserrat"/>
                <a:cs typeface="Montserrat"/>
                <a:sym typeface="Montserrat"/>
              </a:rPr>
              <a:t>: Controls the random seed given at each iteration.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8" name="Google Shape;38;g9dec8217c0_0_5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