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13716000" cx="24384000"/>
  <p:notesSz cx="6858000" cy="9144000"/>
  <p:embeddedFontLst>
    <p:embeddedFont>
      <p:font typeface="Lato"/>
      <p:regular r:id="rId16"/>
      <p:bold r:id="rId17"/>
      <p:italic r:id="rId18"/>
      <p:boldItalic r:id="rId19"/>
    </p:embeddedFont>
    <p:embeddedFont>
      <p:font typeface="Montserrat"/>
      <p:regular r:id="rId20"/>
      <p:bold r:id="rId21"/>
      <p:italic r:id="rId22"/>
      <p:boldItalic r:id="rId23"/>
    </p:embeddedFont>
    <p:embeddedFont>
      <p:font typeface="Poppins"/>
      <p:regular r:id="rId24"/>
      <p:bold r:id="rId25"/>
      <p:italic r:id="rId26"/>
      <p:boldItalic r:id="rId27"/>
    </p:embeddedFont>
    <p:embeddedFont>
      <p:font typeface="Helvetica Neue"/>
      <p:regular r:id="rId28"/>
      <p:bold r:id="rId29"/>
      <p:italic r:id="rId30"/>
      <p:boldItalic r:id="rId31"/>
    </p:embeddedFont>
    <p:embeddedFont>
      <p:font typeface="Montserrat ExtraBold"/>
      <p:bold r:id="rId32"/>
      <p:boldItalic r:id="rId33"/>
    </p:embeddedFont>
    <p:embeddedFont>
      <p:font typeface="Helvetica Neue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iu5m3kdGWnenc5rQT9fLVKsCw0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Poppins-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HelveticaNeue-regular.fntdata"/><Relationship Id="rId27" Type="http://schemas.openxmlformats.org/officeDocument/2006/relationships/font" Target="fonts/Poppi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7.xml"/><Relationship Id="rId33" Type="http://schemas.openxmlformats.org/officeDocument/2006/relationships/font" Target="fonts/MontserratExtraBold-boldItalic.fntdata"/><Relationship Id="rId10" Type="http://schemas.openxmlformats.org/officeDocument/2006/relationships/slide" Target="slides/slide6.xml"/><Relationship Id="rId32" Type="http://schemas.openxmlformats.org/officeDocument/2006/relationships/font" Target="fonts/MontserratExtraBold-bold.fntdata"/><Relationship Id="rId13" Type="http://schemas.openxmlformats.org/officeDocument/2006/relationships/slide" Target="slides/slide9.xml"/><Relationship Id="rId35" Type="http://schemas.openxmlformats.org/officeDocument/2006/relationships/font" Target="fonts/HelveticaNeueLight-bold.fntdata"/><Relationship Id="rId12" Type="http://schemas.openxmlformats.org/officeDocument/2006/relationships/slide" Target="slides/slide8.xml"/><Relationship Id="rId34" Type="http://schemas.openxmlformats.org/officeDocument/2006/relationships/font" Target="fonts/HelveticaNeueLight-regular.fntdata"/><Relationship Id="rId15" Type="http://schemas.openxmlformats.org/officeDocument/2006/relationships/slide" Target="slides/slide11.xml"/><Relationship Id="rId37" Type="http://schemas.openxmlformats.org/officeDocument/2006/relationships/font" Target="fonts/HelveticaNeueLight-boldItalic.fntdata"/><Relationship Id="rId14" Type="http://schemas.openxmlformats.org/officeDocument/2006/relationships/slide" Target="slides/slide10.xml"/><Relationship Id="rId36" Type="http://schemas.openxmlformats.org/officeDocument/2006/relationships/font" Target="fonts/HelveticaNeueLight-italic.fntdata"/><Relationship Id="rId17" Type="http://schemas.openxmlformats.org/officeDocument/2006/relationships/font" Target="fonts/Lato-bold.fntdata"/><Relationship Id="rId16" Type="http://schemas.openxmlformats.org/officeDocument/2006/relationships/font" Target="fonts/Lato-regular.fntdata"/><Relationship Id="rId38" Type="http://customschemas.google.com/relationships/presentationmetadata" Target="meta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9" name="Google Shape;2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b13fc044a_0_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8" name="Google Shape;98;g9b13fc044a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b13fc044a_0_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6" name="Google Shape;106;g9b13fc044a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9a36763e48_0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4" name="Google Shape;34;g9a36763e48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9b0a95e088_0_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2" name="Google Shape;42;g9b0a95e088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9a5c14faf7_0_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0" name="Google Shape;50;g9a5c14faf7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b13fc044a_0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8" name="Google Shape;58;g9b13fc044a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b13fc044a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6" name="Google Shape;66;g9b13fc044a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b13fc044a_0_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4" name="Google Shape;74;g9b13fc044a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b13fc044a_0_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2" name="Google Shape;82;g9b13fc044a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b13fc044a_0_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0" name="Google Shape;90;g9b13fc044a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g9fa7f21486_0_38"/>
          <p:cNvSpPr txBox="1"/>
          <p:nvPr>
            <p:ph type="title"/>
          </p:nvPr>
        </p:nvSpPr>
        <p:spPr>
          <a:xfrm>
            <a:off x="1170300" y="5779000"/>
            <a:ext cx="22043400" cy="1341000"/>
          </a:xfrm>
          <a:prstGeom prst="rect">
            <a:avLst/>
          </a:prstGeom>
        </p:spPr>
        <p:txBody>
          <a:bodyPr anchorCtr="0" anchor="t" bIns="182850" lIns="182850" spcFirstLastPara="1" rIns="182850" wrap="square" tIns="182850">
            <a:noAutofit/>
          </a:bodyPr>
          <a:lstStyle>
            <a:lvl1pPr lvl="0" rtl="0">
              <a:spcBef>
                <a:spcPts val="0"/>
              </a:spcBef>
              <a:spcAft>
                <a:spcPts val="0"/>
              </a:spcAft>
              <a:buSzPts val="8200"/>
              <a:buFont typeface="Montserrat ExtraBold"/>
              <a:buNone/>
              <a:defRPr sz="8200">
                <a:latin typeface="Montserrat ExtraBold"/>
                <a:ea typeface="Montserrat ExtraBold"/>
                <a:cs typeface="Montserrat ExtraBold"/>
                <a:sym typeface="Montserrat ExtraBold"/>
              </a:defRPr>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1_Custom Layout">
    <p:spTree>
      <p:nvGrpSpPr>
        <p:cNvPr id="15" name="Shape 15"/>
        <p:cNvGrpSpPr/>
        <p:nvPr/>
      </p:nvGrpSpPr>
      <p:grpSpPr>
        <a:xfrm>
          <a:off x="0" y="0"/>
          <a:ext cx="0" cy="0"/>
          <a:chOff x="0" y="0"/>
          <a:chExt cx="0" cy="0"/>
        </a:xfrm>
      </p:grpSpPr>
      <p:sp>
        <p:nvSpPr>
          <p:cNvPr id="16" name="Google Shape;16;g9fa7f21486_0_40"/>
          <p:cNvSpPr txBox="1"/>
          <p:nvPr>
            <p:ph type="title"/>
          </p:nvPr>
        </p:nvSpPr>
        <p:spPr>
          <a:xfrm>
            <a:off x="863200" y="829050"/>
            <a:ext cx="22043400" cy="1341000"/>
          </a:xfrm>
          <a:prstGeom prst="rect">
            <a:avLst/>
          </a:prstGeom>
        </p:spPr>
        <p:txBody>
          <a:bodyPr anchorCtr="0" anchor="t" bIns="182850" lIns="182850" spcFirstLastPara="1" rIns="182850" wrap="square" tIns="182850">
            <a:noAutofit/>
          </a:bodyPr>
          <a:lstStyle>
            <a:lvl1pPr lvl="0" rtl="0">
              <a:spcBef>
                <a:spcPts val="0"/>
              </a:spcBef>
              <a:spcAft>
                <a:spcPts val="0"/>
              </a:spcAft>
              <a:buSzPts val="7200"/>
              <a:buFont typeface="Montserrat ExtraBold"/>
              <a:buNone/>
              <a:defRPr sz="7200">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 name="Google Shape;17;g9fa7f21486_0_40"/>
          <p:cNvSpPr txBox="1"/>
          <p:nvPr>
            <p:ph idx="1" type="body"/>
          </p:nvPr>
        </p:nvSpPr>
        <p:spPr>
          <a:xfrm>
            <a:off x="1399650" y="2706600"/>
            <a:ext cx="21945600" cy="8850000"/>
          </a:xfrm>
          <a:prstGeom prst="rect">
            <a:avLst/>
          </a:prstGeom>
        </p:spPr>
        <p:txBody>
          <a:bodyPr anchorCtr="0" anchor="t" bIns="182850" lIns="182850" spcFirstLastPara="1" rIns="182850" wrap="square" tIns="182850">
            <a:noAutofit/>
          </a:bodyPr>
          <a:lstStyle>
            <a:lvl1pPr indent="-533400" lvl="0" marL="457200" rtl="0">
              <a:spcBef>
                <a:spcPts val="0"/>
              </a:spcBef>
              <a:spcAft>
                <a:spcPts val="0"/>
              </a:spcAft>
              <a:buSzPts val="4800"/>
              <a:buFont typeface="Montserrat"/>
              <a:buChar char="●"/>
              <a:defRPr sz="4800">
                <a:latin typeface="Montserrat"/>
                <a:ea typeface="Montserrat"/>
                <a:cs typeface="Montserrat"/>
                <a:sym typeface="Montserrat"/>
              </a:defRPr>
            </a:lvl1pPr>
            <a:lvl2pPr indent="-533400" lvl="1" marL="914400" rtl="0">
              <a:spcBef>
                <a:spcPts val="0"/>
              </a:spcBef>
              <a:spcAft>
                <a:spcPts val="0"/>
              </a:spcAft>
              <a:buSzPts val="4800"/>
              <a:buFont typeface="Montserrat"/>
              <a:buChar char="○"/>
              <a:defRPr sz="4800">
                <a:latin typeface="Montserrat"/>
                <a:ea typeface="Montserrat"/>
                <a:cs typeface="Montserrat"/>
                <a:sym typeface="Montserrat"/>
              </a:defRPr>
            </a:lvl2pPr>
            <a:lvl3pPr indent="-533400" lvl="2" marL="1371600" rtl="0">
              <a:spcBef>
                <a:spcPts val="0"/>
              </a:spcBef>
              <a:spcAft>
                <a:spcPts val="0"/>
              </a:spcAft>
              <a:buSzPts val="4800"/>
              <a:buFont typeface="Montserrat"/>
              <a:buChar char="■"/>
              <a:defRPr sz="4800">
                <a:latin typeface="Montserrat"/>
                <a:ea typeface="Montserrat"/>
                <a:cs typeface="Montserrat"/>
                <a:sym typeface="Montserrat"/>
              </a:defRPr>
            </a:lvl3pPr>
            <a:lvl4pPr indent="-533400" lvl="3" marL="1828800" rtl="0">
              <a:spcBef>
                <a:spcPts val="0"/>
              </a:spcBef>
              <a:spcAft>
                <a:spcPts val="0"/>
              </a:spcAft>
              <a:buSzPts val="4800"/>
              <a:buFont typeface="Montserrat"/>
              <a:buChar char="●"/>
              <a:defRPr sz="4800">
                <a:latin typeface="Montserrat"/>
                <a:ea typeface="Montserrat"/>
                <a:cs typeface="Montserrat"/>
                <a:sym typeface="Montserrat"/>
              </a:defRPr>
            </a:lvl4pPr>
            <a:lvl5pPr indent="-533400" lvl="4" marL="2286000" rtl="0">
              <a:spcBef>
                <a:spcPts val="0"/>
              </a:spcBef>
              <a:spcAft>
                <a:spcPts val="0"/>
              </a:spcAft>
              <a:buSzPts val="4800"/>
              <a:buFont typeface="Montserrat"/>
              <a:buChar char="○"/>
              <a:defRPr sz="4800">
                <a:latin typeface="Montserrat"/>
                <a:ea typeface="Montserrat"/>
                <a:cs typeface="Montserrat"/>
                <a:sym typeface="Montserrat"/>
              </a:defRPr>
            </a:lvl5pPr>
            <a:lvl6pPr indent="-533400" lvl="5" marL="2743200" rtl="0">
              <a:spcBef>
                <a:spcPts val="0"/>
              </a:spcBef>
              <a:spcAft>
                <a:spcPts val="0"/>
              </a:spcAft>
              <a:buSzPts val="4800"/>
              <a:buFont typeface="Montserrat"/>
              <a:buChar char="■"/>
              <a:defRPr sz="4800">
                <a:latin typeface="Montserrat"/>
                <a:ea typeface="Montserrat"/>
                <a:cs typeface="Montserrat"/>
                <a:sym typeface="Montserrat"/>
              </a:defRPr>
            </a:lvl6pPr>
            <a:lvl7pPr indent="-533400" lvl="6" marL="3200400" rtl="0">
              <a:spcBef>
                <a:spcPts val="0"/>
              </a:spcBef>
              <a:spcAft>
                <a:spcPts val="0"/>
              </a:spcAft>
              <a:buSzPts val="4800"/>
              <a:buFont typeface="Montserrat"/>
              <a:buChar char="●"/>
              <a:defRPr sz="4800">
                <a:latin typeface="Montserrat"/>
                <a:ea typeface="Montserrat"/>
                <a:cs typeface="Montserrat"/>
                <a:sym typeface="Montserrat"/>
              </a:defRPr>
            </a:lvl7pPr>
            <a:lvl8pPr indent="-533400" lvl="7" marL="3657600" rtl="0">
              <a:spcBef>
                <a:spcPts val="0"/>
              </a:spcBef>
              <a:spcAft>
                <a:spcPts val="0"/>
              </a:spcAft>
              <a:buSzPts val="4800"/>
              <a:buFont typeface="Montserrat"/>
              <a:buChar char="○"/>
              <a:defRPr sz="4800">
                <a:latin typeface="Montserrat"/>
                <a:ea typeface="Montserrat"/>
                <a:cs typeface="Montserrat"/>
                <a:sym typeface="Montserrat"/>
              </a:defRPr>
            </a:lvl8pPr>
            <a:lvl9pPr indent="-533400" lvl="8" marL="4114800" rtl="0">
              <a:spcBef>
                <a:spcPts val="0"/>
              </a:spcBef>
              <a:spcAft>
                <a:spcPts val="0"/>
              </a:spcAft>
              <a:buSzPts val="4800"/>
              <a:buFont typeface="Montserrat"/>
              <a:buChar char="■"/>
              <a:defRPr sz="4800">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Column">
  <p:cSld name="1_Custom Layout_1">
    <p:spTree>
      <p:nvGrpSpPr>
        <p:cNvPr id="18" name="Shape 18"/>
        <p:cNvGrpSpPr/>
        <p:nvPr/>
      </p:nvGrpSpPr>
      <p:grpSpPr>
        <a:xfrm>
          <a:off x="0" y="0"/>
          <a:ext cx="0" cy="0"/>
          <a:chOff x="0" y="0"/>
          <a:chExt cx="0" cy="0"/>
        </a:xfrm>
      </p:grpSpPr>
      <p:sp>
        <p:nvSpPr>
          <p:cNvPr id="19" name="Google Shape;19;g9fa7f21486_0_43"/>
          <p:cNvSpPr txBox="1"/>
          <p:nvPr>
            <p:ph type="title"/>
          </p:nvPr>
        </p:nvSpPr>
        <p:spPr>
          <a:xfrm>
            <a:off x="863200" y="829050"/>
            <a:ext cx="22043400" cy="1341000"/>
          </a:xfrm>
          <a:prstGeom prst="rect">
            <a:avLst/>
          </a:prstGeom>
        </p:spPr>
        <p:txBody>
          <a:bodyPr anchorCtr="0" anchor="t" bIns="182850" lIns="182850" spcFirstLastPara="1" rIns="182850" wrap="square" tIns="182850">
            <a:noAutofit/>
          </a:bodyPr>
          <a:lstStyle>
            <a:lvl1pPr lvl="0" rtl="0">
              <a:spcBef>
                <a:spcPts val="0"/>
              </a:spcBef>
              <a:spcAft>
                <a:spcPts val="0"/>
              </a:spcAft>
              <a:buSzPts val="7200"/>
              <a:buFont typeface="Montserrat ExtraBold"/>
              <a:buNone/>
              <a:defRPr sz="7200">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g9fa7f21486_0_43"/>
          <p:cNvSpPr txBox="1"/>
          <p:nvPr>
            <p:ph idx="1" type="body"/>
          </p:nvPr>
        </p:nvSpPr>
        <p:spPr>
          <a:xfrm>
            <a:off x="1399650" y="2706600"/>
            <a:ext cx="10563000" cy="8850000"/>
          </a:xfrm>
          <a:prstGeom prst="rect">
            <a:avLst/>
          </a:prstGeom>
        </p:spPr>
        <p:txBody>
          <a:bodyPr anchorCtr="0" anchor="t" bIns="182850" lIns="182850" spcFirstLastPara="1" rIns="182850" wrap="square" tIns="182850">
            <a:noAutofit/>
          </a:bodyPr>
          <a:lstStyle>
            <a:lvl1pPr indent="-533400" lvl="0" marL="457200" rtl="0">
              <a:spcBef>
                <a:spcPts val="0"/>
              </a:spcBef>
              <a:spcAft>
                <a:spcPts val="0"/>
              </a:spcAft>
              <a:buSzPts val="4800"/>
              <a:buFont typeface="Montserrat"/>
              <a:buChar char="●"/>
              <a:defRPr sz="4800">
                <a:latin typeface="Montserrat"/>
                <a:ea typeface="Montserrat"/>
                <a:cs typeface="Montserrat"/>
                <a:sym typeface="Montserrat"/>
              </a:defRPr>
            </a:lvl1pPr>
            <a:lvl2pPr indent="-533400" lvl="1" marL="914400" rtl="0">
              <a:spcBef>
                <a:spcPts val="0"/>
              </a:spcBef>
              <a:spcAft>
                <a:spcPts val="0"/>
              </a:spcAft>
              <a:buSzPts val="4800"/>
              <a:buFont typeface="Montserrat"/>
              <a:buChar char="○"/>
              <a:defRPr sz="4800">
                <a:latin typeface="Montserrat"/>
                <a:ea typeface="Montserrat"/>
                <a:cs typeface="Montserrat"/>
                <a:sym typeface="Montserrat"/>
              </a:defRPr>
            </a:lvl2pPr>
            <a:lvl3pPr indent="-533400" lvl="2" marL="1371600" rtl="0">
              <a:spcBef>
                <a:spcPts val="0"/>
              </a:spcBef>
              <a:spcAft>
                <a:spcPts val="0"/>
              </a:spcAft>
              <a:buSzPts val="4800"/>
              <a:buFont typeface="Montserrat"/>
              <a:buChar char="■"/>
              <a:defRPr sz="4800">
                <a:latin typeface="Montserrat"/>
                <a:ea typeface="Montserrat"/>
                <a:cs typeface="Montserrat"/>
                <a:sym typeface="Montserrat"/>
              </a:defRPr>
            </a:lvl3pPr>
            <a:lvl4pPr indent="-533400" lvl="3" marL="1828800" rtl="0">
              <a:spcBef>
                <a:spcPts val="0"/>
              </a:spcBef>
              <a:spcAft>
                <a:spcPts val="0"/>
              </a:spcAft>
              <a:buSzPts val="4800"/>
              <a:buFont typeface="Montserrat"/>
              <a:buChar char="●"/>
              <a:defRPr sz="4800">
                <a:latin typeface="Montserrat"/>
                <a:ea typeface="Montserrat"/>
                <a:cs typeface="Montserrat"/>
                <a:sym typeface="Montserrat"/>
              </a:defRPr>
            </a:lvl4pPr>
            <a:lvl5pPr indent="-533400" lvl="4" marL="2286000" rtl="0">
              <a:spcBef>
                <a:spcPts val="0"/>
              </a:spcBef>
              <a:spcAft>
                <a:spcPts val="0"/>
              </a:spcAft>
              <a:buSzPts val="4800"/>
              <a:buFont typeface="Montserrat"/>
              <a:buChar char="○"/>
              <a:defRPr sz="4800">
                <a:latin typeface="Montserrat"/>
                <a:ea typeface="Montserrat"/>
                <a:cs typeface="Montserrat"/>
                <a:sym typeface="Montserrat"/>
              </a:defRPr>
            </a:lvl5pPr>
            <a:lvl6pPr indent="-533400" lvl="5" marL="2743200" rtl="0">
              <a:spcBef>
                <a:spcPts val="0"/>
              </a:spcBef>
              <a:spcAft>
                <a:spcPts val="0"/>
              </a:spcAft>
              <a:buSzPts val="4800"/>
              <a:buFont typeface="Montserrat"/>
              <a:buChar char="■"/>
              <a:defRPr sz="4800">
                <a:latin typeface="Montserrat"/>
                <a:ea typeface="Montserrat"/>
                <a:cs typeface="Montserrat"/>
                <a:sym typeface="Montserrat"/>
              </a:defRPr>
            </a:lvl6pPr>
            <a:lvl7pPr indent="-533400" lvl="6" marL="3200400" rtl="0">
              <a:spcBef>
                <a:spcPts val="0"/>
              </a:spcBef>
              <a:spcAft>
                <a:spcPts val="0"/>
              </a:spcAft>
              <a:buSzPts val="4800"/>
              <a:buFont typeface="Montserrat"/>
              <a:buChar char="●"/>
              <a:defRPr sz="4800">
                <a:latin typeface="Montserrat"/>
                <a:ea typeface="Montserrat"/>
                <a:cs typeface="Montserrat"/>
                <a:sym typeface="Montserrat"/>
              </a:defRPr>
            </a:lvl7pPr>
            <a:lvl8pPr indent="-533400" lvl="7" marL="3657600" rtl="0">
              <a:spcBef>
                <a:spcPts val="0"/>
              </a:spcBef>
              <a:spcAft>
                <a:spcPts val="0"/>
              </a:spcAft>
              <a:buSzPts val="4800"/>
              <a:buFont typeface="Montserrat"/>
              <a:buChar char="○"/>
              <a:defRPr sz="4800">
                <a:latin typeface="Montserrat"/>
                <a:ea typeface="Montserrat"/>
                <a:cs typeface="Montserrat"/>
                <a:sym typeface="Montserrat"/>
              </a:defRPr>
            </a:lvl8pPr>
            <a:lvl9pPr indent="-533400" lvl="8" marL="4114800" rtl="0">
              <a:spcBef>
                <a:spcPts val="0"/>
              </a:spcBef>
              <a:spcAft>
                <a:spcPts val="0"/>
              </a:spcAft>
              <a:buSzPts val="4800"/>
              <a:buFont typeface="Montserrat"/>
              <a:buChar char="■"/>
              <a:defRPr sz="4800">
                <a:latin typeface="Montserrat"/>
                <a:ea typeface="Montserrat"/>
                <a:cs typeface="Montserrat"/>
                <a:sym typeface="Montserrat"/>
              </a:defRPr>
            </a:lvl9pPr>
          </a:lstStyle>
          <a:p/>
        </p:txBody>
      </p:sp>
      <p:sp>
        <p:nvSpPr>
          <p:cNvPr id="21" name="Google Shape;21;g9fa7f21486_0_43"/>
          <p:cNvSpPr txBox="1"/>
          <p:nvPr>
            <p:ph idx="2" type="body"/>
          </p:nvPr>
        </p:nvSpPr>
        <p:spPr>
          <a:xfrm>
            <a:off x="12343600" y="2706600"/>
            <a:ext cx="10563000" cy="8850000"/>
          </a:xfrm>
          <a:prstGeom prst="rect">
            <a:avLst/>
          </a:prstGeom>
        </p:spPr>
        <p:txBody>
          <a:bodyPr anchorCtr="0" anchor="t" bIns="182850" lIns="182850" spcFirstLastPara="1" rIns="182850" wrap="square" tIns="182850">
            <a:noAutofit/>
          </a:bodyPr>
          <a:lstStyle>
            <a:lvl1pPr indent="-533400" lvl="0" marL="457200" rtl="0">
              <a:spcBef>
                <a:spcPts val="0"/>
              </a:spcBef>
              <a:spcAft>
                <a:spcPts val="0"/>
              </a:spcAft>
              <a:buSzPts val="4800"/>
              <a:buFont typeface="Montserrat"/>
              <a:buChar char="●"/>
              <a:defRPr sz="4800">
                <a:latin typeface="Montserrat"/>
                <a:ea typeface="Montserrat"/>
                <a:cs typeface="Montserrat"/>
                <a:sym typeface="Montserrat"/>
              </a:defRPr>
            </a:lvl1pPr>
            <a:lvl2pPr indent="-533400" lvl="1" marL="914400" rtl="0">
              <a:spcBef>
                <a:spcPts val="0"/>
              </a:spcBef>
              <a:spcAft>
                <a:spcPts val="0"/>
              </a:spcAft>
              <a:buSzPts val="4800"/>
              <a:buFont typeface="Montserrat"/>
              <a:buChar char="○"/>
              <a:defRPr sz="4800">
                <a:latin typeface="Montserrat"/>
                <a:ea typeface="Montserrat"/>
                <a:cs typeface="Montserrat"/>
                <a:sym typeface="Montserrat"/>
              </a:defRPr>
            </a:lvl2pPr>
            <a:lvl3pPr indent="-533400" lvl="2" marL="1371600" rtl="0">
              <a:spcBef>
                <a:spcPts val="0"/>
              </a:spcBef>
              <a:spcAft>
                <a:spcPts val="0"/>
              </a:spcAft>
              <a:buSzPts val="4800"/>
              <a:buFont typeface="Montserrat"/>
              <a:buChar char="■"/>
              <a:defRPr sz="4800">
                <a:latin typeface="Montserrat"/>
                <a:ea typeface="Montserrat"/>
                <a:cs typeface="Montserrat"/>
                <a:sym typeface="Montserrat"/>
              </a:defRPr>
            </a:lvl3pPr>
            <a:lvl4pPr indent="-533400" lvl="3" marL="1828800" rtl="0">
              <a:spcBef>
                <a:spcPts val="0"/>
              </a:spcBef>
              <a:spcAft>
                <a:spcPts val="0"/>
              </a:spcAft>
              <a:buSzPts val="4800"/>
              <a:buFont typeface="Montserrat"/>
              <a:buChar char="●"/>
              <a:defRPr sz="4800">
                <a:latin typeface="Montserrat"/>
                <a:ea typeface="Montserrat"/>
                <a:cs typeface="Montserrat"/>
                <a:sym typeface="Montserrat"/>
              </a:defRPr>
            </a:lvl4pPr>
            <a:lvl5pPr indent="-533400" lvl="4" marL="2286000" rtl="0">
              <a:spcBef>
                <a:spcPts val="0"/>
              </a:spcBef>
              <a:spcAft>
                <a:spcPts val="0"/>
              </a:spcAft>
              <a:buSzPts val="4800"/>
              <a:buFont typeface="Montserrat"/>
              <a:buChar char="○"/>
              <a:defRPr sz="4800">
                <a:latin typeface="Montserrat"/>
                <a:ea typeface="Montserrat"/>
                <a:cs typeface="Montserrat"/>
                <a:sym typeface="Montserrat"/>
              </a:defRPr>
            </a:lvl5pPr>
            <a:lvl6pPr indent="-533400" lvl="5" marL="2743200" rtl="0">
              <a:spcBef>
                <a:spcPts val="0"/>
              </a:spcBef>
              <a:spcAft>
                <a:spcPts val="0"/>
              </a:spcAft>
              <a:buSzPts val="4800"/>
              <a:buFont typeface="Montserrat"/>
              <a:buChar char="■"/>
              <a:defRPr sz="4800">
                <a:latin typeface="Montserrat"/>
                <a:ea typeface="Montserrat"/>
                <a:cs typeface="Montserrat"/>
                <a:sym typeface="Montserrat"/>
              </a:defRPr>
            </a:lvl6pPr>
            <a:lvl7pPr indent="-533400" lvl="6" marL="3200400" rtl="0">
              <a:spcBef>
                <a:spcPts val="0"/>
              </a:spcBef>
              <a:spcAft>
                <a:spcPts val="0"/>
              </a:spcAft>
              <a:buSzPts val="4800"/>
              <a:buFont typeface="Montserrat"/>
              <a:buChar char="●"/>
              <a:defRPr sz="4800">
                <a:latin typeface="Montserrat"/>
                <a:ea typeface="Montserrat"/>
                <a:cs typeface="Montserrat"/>
                <a:sym typeface="Montserrat"/>
              </a:defRPr>
            </a:lvl7pPr>
            <a:lvl8pPr indent="-533400" lvl="7" marL="3657600" rtl="0">
              <a:spcBef>
                <a:spcPts val="0"/>
              </a:spcBef>
              <a:spcAft>
                <a:spcPts val="0"/>
              </a:spcAft>
              <a:buSzPts val="4800"/>
              <a:buFont typeface="Montserrat"/>
              <a:buChar char="○"/>
              <a:defRPr sz="4800">
                <a:latin typeface="Montserrat"/>
                <a:ea typeface="Montserrat"/>
                <a:cs typeface="Montserrat"/>
                <a:sym typeface="Montserrat"/>
              </a:defRPr>
            </a:lvl8pPr>
            <a:lvl9pPr indent="-533400" lvl="8" marL="4114800" rtl="0">
              <a:spcBef>
                <a:spcPts val="0"/>
              </a:spcBef>
              <a:spcAft>
                <a:spcPts val="0"/>
              </a:spcAft>
              <a:buSzPts val="4800"/>
              <a:buFont typeface="Montserrat"/>
              <a:buChar char="■"/>
              <a:defRPr sz="4800">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Right Side Image">
  <p:cSld name="1_Custom Layout_1_1">
    <p:spTree>
      <p:nvGrpSpPr>
        <p:cNvPr id="22" name="Shape 22"/>
        <p:cNvGrpSpPr/>
        <p:nvPr/>
      </p:nvGrpSpPr>
      <p:grpSpPr>
        <a:xfrm>
          <a:off x="0" y="0"/>
          <a:ext cx="0" cy="0"/>
          <a:chOff x="0" y="0"/>
          <a:chExt cx="0" cy="0"/>
        </a:xfrm>
      </p:grpSpPr>
      <p:sp>
        <p:nvSpPr>
          <p:cNvPr id="23" name="Google Shape;23;g9fa7f21486_0_47"/>
          <p:cNvSpPr txBox="1"/>
          <p:nvPr>
            <p:ph type="title"/>
          </p:nvPr>
        </p:nvSpPr>
        <p:spPr>
          <a:xfrm>
            <a:off x="863200" y="829050"/>
            <a:ext cx="22043400" cy="1341000"/>
          </a:xfrm>
          <a:prstGeom prst="rect">
            <a:avLst/>
          </a:prstGeom>
        </p:spPr>
        <p:txBody>
          <a:bodyPr anchorCtr="0" anchor="t" bIns="182850" lIns="182850" spcFirstLastPara="1" rIns="182850" wrap="square" tIns="182850">
            <a:noAutofit/>
          </a:bodyPr>
          <a:lstStyle>
            <a:lvl1pPr lvl="0" rtl="0">
              <a:spcBef>
                <a:spcPts val="0"/>
              </a:spcBef>
              <a:spcAft>
                <a:spcPts val="0"/>
              </a:spcAft>
              <a:buSzPts val="7200"/>
              <a:buFont typeface="Montserrat ExtraBold"/>
              <a:buNone/>
              <a:defRPr sz="7200">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g9fa7f21486_0_47"/>
          <p:cNvSpPr txBox="1"/>
          <p:nvPr>
            <p:ph idx="1" type="body"/>
          </p:nvPr>
        </p:nvSpPr>
        <p:spPr>
          <a:xfrm>
            <a:off x="1399650" y="2706600"/>
            <a:ext cx="10563000" cy="8850000"/>
          </a:xfrm>
          <a:prstGeom prst="rect">
            <a:avLst/>
          </a:prstGeom>
        </p:spPr>
        <p:txBody>
          <a:bodyPr anchorCtr="0" anchor="t" bIns="182850" lIns="182850" spcFirstLastPara="1" rIns="182850" wrap="square" tIns="182850">
            <a:noAutofit/>
          </a:bodyPr>
          <a:lstStyle>
            <a:lvl1pPr indent="-533400" lvl="0" marL="457200" rtl="0">
              <a:spcBef>
                <a:spcPts val="0"/>
              </a:spcBef>
              <a:spcAft>
                <a:spcPts val="0"/>
              </a:spcAft>
              <a:buSzPts val="4800"/>
              <a:buFont typeface="Montserrat"/>
              <a:buChar char="●"/>
              <a:defRPr sz="4800">
                <a:latin typeface="Montserrat"/>
                <a:ea typeface="Montserrat"/>
                <a:cs typeface="Montserrat"/>
                <a:sym typeface="Montserrat"/>
              </a:defRPr>
            </a:lvl1pPr>
            <a:lvl2pPr indent="-533400" lvl="1" marL="914400" rtl="0">
              <a:spcBef>
                <a:spcPts val="0"/>
              </a:spcBef>
              <a:spcAft>
                <a:spcPts val="0"/>
              </a:spcAft>
              <a:buSzPts val="4800"/>
              <a:buFont typeface="Montserrat"/>
              <a:buChar char="○"/>
              <a:defRPr sz="4800">
                <a:latin typeface="Montserrat"/>
                <a:ea typeface="Montserrat"/>
                <a:cs typeface="Montserrat"/>
                <a:sym typeface="Montserrat"/>
              </a:defRPr>
            </a:lvl2pPr>
            <a:lvl3pPr indent="-533400" lvl="2" marL="1371600" rtl="0">
              <a:spcBef>
                <a:spcPts val="0"/>
              </a:spcBef>
              <a:spcAft>
                <a:spcPts val="0"/>
              </a:spcAft>
              <a:buSzPts val="4800"/>
              <a:buFont typeface="Montserrat"/>
              <a:buChar char="■"/>
              <a:defRPr sz="4800">
                <a:latin typeface="Montserrat"/>
                <a:ea typeface="Montserrat"/>
                <a:cs typeface="Montserrat"/>
                <a:sym typeface="Montserrat"/>
              </a:defRPr>
            </a:lvl3pPr>
            <a:lvl4pPr indent="-533400" lvl="3" marL="1828800" rtl="0">
              <a:spcBef>
                <a:spcPts val="0"/>
              </a:spcBef>
              <a:spcAft>
                <a:spcPts val="0"/>
              </a:spcAft>
              <a:buSzPts val="4800"/>
              <a:buFont typeface="Montserrat"/>
              <a:buChar char="●"/>
              <a:defRPr sz="4800">
                <a:latin typeface="Montserrat"/>
                <a:ea typeface="Montserrat"/>
                <a:cs typeface="Montserrat"/>
                <a:sym typeface="Montserrat"/>
              </a:defRPr>
            </a:lvl4pPr>
            <a:lvl5pPr indent="-533400" lvl="4" marL="2286000" rtl="0">
              <a:spcBef>
                <a:spcPts val="0"/>
              </a:spcBef>
              <a:spcAft>
                <a:spcPts val="0"/>
              </a:spcAft>
              <a:buSzPts val="4800"/>
              <a:buFont typeface="Montserrat"/>
              <a:buChar char="○"/>
              <a:defRPr sz="4800">
                <a:latin typeface="Montserrat"/>
                <a:ea typeface="Montserrat"/>
                <a:cs typeface="Montserrat"/>
                <a:sym typeface="Montserrat"/>
              </a:defRPr>
            </a:lvl5pPr>
            <a:lvl6pPr indent="-533400" lvl="5" marL="2743200" rtl="0">
              <a:spcBef>
                <a:spcPts val="0"/>
              </a:spcBef>
              <a:spcAft>
                <a:spcPts val="0"/>
              </a:spcAft>
              <a:buSzPts val="4800"/>
              <a:buFont typeface="Montserrat"/>
              <a:buChar char="■"/>
              <a:defRPr sz="4800">
                <a:latin typeface="Montserrat"/>
                <a:ea typeface="Montserrat"/>
                <a:cs typeface="Montserrat"/>
                <a:sym typeface="Montserrat"/>
              </a:defRPr>
            </a:lvl6pPr>
            <a:lvl7pPr indent="-533400" lvl="6" marL="3200400" rtl="0">
              <a:spcBef>
                <a:spcPts val="0"/>
              </a:spcBef>
              <a:spcAft>
                <a:spcPts val="0"/>
              </a:spcAft>
              <a:buSzPts val="4800"/>
              <a:buFont typeface="Montserrat"/>
              <a:buChar char="●"/>
              <a:defRPr sz="4800">
                <a:latin typeface="Montserrat"/>
                <a:ea typeface="Montserrat"/>
                <a:cs typeface="Montserrat"/>
                <a:sym typeface="Montserrat"/>
              </a:defRPr>
            </a:lvl7pPr>
            <a:lvl8pPr indent="-533400" lvl="7" marL="3657600" rtl="0">
              <a:spcBef>
                <a:spcPts val="0"/>
              </a:spcBef>
              <a:spcAft>
                <a:spcPts val="0"/>
              </a:spcAft>
              <a:buSzPts val="4800"/>
              <a:buFont typeface="Montserrat"/>
              <a:buChar char="○"/>
              <a:defRPr sz="4800">
                <a:latin typeface="Montserrat"/>
                <a:ea typeface="Montserrat"/>
                <a:cs typeface="Montserrat"/>
                <a:sym typeface="Montserrat"/>
              </a:defRPr>
            </a:lvl8pPr>
            <a:lvl9pPr indent="-533400" lvl="8" marL="4114800" rtl="0">
              <a:spcBef>
                <a:spcPts val="0"/>
              </a:spcBef>
              <a:spcAft>
                <a:spcPts val="0"/>
              </a:spcAft>
              <a:buSzPts val="4800"/>
              <a:buFont typeface="Montserrat"/>
              <a:buChar char="■"/>
              <a:defRPr sz="48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25" name="Shape 25"/>
        <p:cNvGrpSpPr/>
        <p:nvPr/>
      </p:nvGrpSpPr>
      <p:grpSpPr>
        <a:xfrm>
          <a:off x="0" y="0"/>
          <a:ext cx="0" cy="0"/>
          <a:chOff x="0" y="0"/>
          <a:chExt cx="0" cy="0"/>
        </a:xfrm>
      </p:grpSpPr>
      <p:sp>
        <p:nvSpPr>
          <p:cNvPr id="26" name="Google Shape;26;g9fa7f21486_0_50"/>
          <p:cNvSpPr txBox="1"/>
          <p:nvPr>
            <p:ph idx="12" type="sldNum"/>
          </p:nvPr>
        </p:nvSpPr>
        <p:spPr>
          <a:xfrm>
            <a:off x="11959031" y="13081000"/>
            <a:ext cx="453300" cy="4698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9fa7f21486_0_30"/>
          <p:cNvSpPr/>
          <p:nvPr/>
        </p:nvSpPr>
        <p:spPr>
          <a:xfrm>
            <a:off x="-31532" y="11556884"/>
            <a:ext cx="24415530" cy="2160071"/>
          </a:xfrm>
          <a:custGeom>
            <a:rect b="b" l="l" r="r" t="t"/>
            <a:pathLst>
              <a:path extrusionOk="0" h="516146" w="12207765">
                <a:moveTo>
                  <a:pt x="0" y="339063"/>
                </a:moveTo>
                <a:cubicBezTo>
                  <a:pt x="573578" y="232383"/>
                  <a:pt x="1157599" y="19530"/>
                  <a:pt x="2573029" y="1347"/>
                </a:cubicBezTo>
                <a:cubicBezTo>
                  <a:pt x="3988459" y="-16836"/>
                  <a:pt x="6519395" y="153759"/>
                  <a:pt x="8492578" y="229965"/>
                </a:cubicBezTo>
                <a:cubicBezTo>
                  <a:pt x="10098367" y="248207"/>
                  <a:pt x="11641576" y="56764"/>
                  <a:pt x="12207765" y="110797"/>
                </a:cubicBezTo>
                <a:lnTo>
                  <a:pt x="12207765" y="516146"/>
                </a:lnTo>
                <a:lnTo>
                  <a:pt x="15765" y="516146"/>
                </a:lnTo>
                <a:lnTo>
                  <a:pt x="0" y="339063"/>
                </a:lnTo>
                <a:close/>
              </a:path>
            </a:pathLst>
          </a:custGeom>
          <a:solidFill>
            <a:schemeClr val="accent1">
              <a:alpha val="25880"/>
            </a:schemeClr>
          </a:solidFill>
          <a:ln>
            <a:noFill/>
          </a:ln>
        </p:spPr>
        <p:txBody>
          <a:bodyPr anchorCtr="0" anchor="ctr" bIns="91400" lIns="182850" spcFirstLastPara="1" rIns="182850"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Lato"/>
              <a:ea typeface="Lato"/>
              <a:cs typeface="Lato"/>
              <a:sym typeface="Lato"/>
            </a:endParaRPr>
          </a:p>
        </p:txBody>
      </p:sp>
      <p:sp>
        <p:nvSpPr>
          <p:cNvPr id="7" name="Google Shape;7;g9fa7f21486_0_30"/>
          <p:cNvSpPr/>
          <p:nvPr/>
        </p:nvSpPr>
        <p:spPr>
          <a:xfrm>
            <a:off x="0" y="12045806"/>
            <a:ext cx="24384000" cy="1669835"/>
          </a:xfrm>
          <a:custGeom>
            <a:rect b="b" l="l" r="r" t="t"/>
            <a:pathLst>
              <a:path extrusionOk="0" h="562234" w="12192000">
                <a:moveTo>
                  <a:pt x="3881" y="404662"/>
                </a:moveTo>
                <a:cubicBezTo>
                  <a:pt x="577459" y="297982"/>
                  <a:pt x="1017322" y="99636"/>
                  <a:pt x="2492318" y="81214"/>
                </a:cubicBezTo>
                <a:cubicBezTo>
                  <a:pt x="3967314" y="62792"/>
                  <a:pt x="7239872" y="306669"/>
                  <a:pt x="8853858" y="294130"/>
                </a:cubicBezTo>
                <a:cubicBezTo>
                  <a:pt x="10467844" y="281591"/>
                  <a:pt x="11610046" y="-48054"/>
                  <a:pt x="12176235" y="5979"/>
                </a:cubicBezTo>
                <a:lnTo>
                  <a:pt x="12192000" y="562234"/>
                </a:lnTo>
                <a:lnTo>
                  <a:pt x="0" y="562234"/>
                </a:lnTo>
                <a:cubicBezTo>
                  <a:pt x="1294" y="509710"/>
                  <a:pt x="2587" y="457186"/>
                  <a:pt x="3881" y="404662"/>
                </a:cubicBezTo>
                <a:close/>
              </a:path>
            </a:pathLst>
          </a:custGeom>
          <a:solidFill>
            <a:schemeClr val="accent1">
              <a:alpha val="25880"/>
            </a:schemeClr>
          </a:solidFill>
          <a:ln>
            <a:noFill/>
          </a:ln>
        </p:spPr>
        <p:txBody>
          <a:bodyPr anchorCtr="0" anchor="ctr" bIns="91400" lIns="182850" spcFirstLastPara="1" rIns="182850"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Lato"/>
              <a:ea typeface="Lato"/>
              <a:cs typeface="Lato"/>
              <a:sym typeface="Lato"/>
            </a:endParaRPr>
          </a:p>
        </p:txBody>
      </p:sp>
      <p:sp>
        <p:nvSpPr>
          <p:cNvPr id="8" name="Google Shape;8;g9fa7f21486_0_30"/>
          <p:cNvSpPr/>
          <p:nvPr/>
        </p:nvSpPr>
        <p:spPr>
          <a:xfrm>
            <a:off x="0" y="12649198"/>
            <a:ext cx="24384000" cy="1067704"/>
          </a:xfrm>
          <a:custGeom>
            <a:rect b="b" l="l" r="r" t="t"/>
            <a:pathLst>
              <a:path extrusionOk="0" h="793832" w="12192000">
                <a:moveTo>
                  <a:pt x="0" y="438017"/>
                </a:moveTo>
                <a:cubicBezTo>
                  <a:pt x="573578" y="331337"/>
                  <a:pt x="1107753" y="101985"/>
                  <a:pt x="2573564" y="107255"/>
                </a:cubicBezTo>
                <a:cubicBezTo>
                  <a:pt x="4039375" y="112525"/>
                  <a:pt x="7191792" y="486833"/>
                  <a:pt x="8794865" y="469635"/>
                </a:cubicBezTo>
                <a:cubicBezTo>
                  <a:pt x="10397938" y="452437"/>
                  <a:pt x="11625811" y="-49969"/>
                  <a:pt x="12192000" y="4064"/>
                </a:cubicBezTo>
                <a:lnTo>
                  <a:pt x="12192000" y="793832"/>
                </a:lnTo>
                <a:lnTo>
                  <a:pt x="0" y="793832"/>
                </a:lnTo>
                <a:lnTo>
                  <a:pt x="0" y="438017"/>
                </a:lnTo>
                <a:close/>
              </a:path>
            </a:pathLst>
          </a:custGeom>
          <a:solidFill>
            <a:schemeClr val="accent1"/>
          </a:solidFill>
          <a:ln>
            <a:noFill/>
          </a:ln>
        </p:spPr>
        <p:txBody>
          <a:bodyPr anchorCtr="0" anchor="ctr" bIns="91400" lIns="182850" spcFirstLastPara="1" rIns="182850"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Lato"/>
              <a:ea typeface="Lato"/>
              <a:cs typeface="Lato"/>
              <a:sym typeface="Lato"/>
            </a:endParaRPr>
          </a:p>
        </p:txBody>
      </p:sp>
      <p:sp>
        <p:nvSpPr>
          <p:cNvPr id="9" name="Google Shape;9;g9fa7f21486_0_30"/>
          <p:cNvSpPr/>
          <p:nvPr/>
        </p:nvSpPr>
        <p:spPr>
          <a:xfrm>
            <a:off x="693400" y="10924050"/>
            <a:ext cx="3096000" cy="2075400"/>
          </a:xfrm>
          <a:prstGeom prst="ellipse">
            <a:avLst/>
          </a:prstGeom>
          <a:solidFill>
            <a:schemeClr val="lt1"/>
          </a:solidFill>
          <a:ln>
            <a:noFill/>
          </a:ln>
        </p:spPr>
        <p:txBody>
          <a:bodyPr anchorCtr="0" anchor="ctr" bIns="91400" lIns="182850" spcFirstLastPara="1" rIns="182850"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Lato"/>
              <a:ea typeface="Lato"/>
              <a:cs typeface="Lato"/>
              <a:sym typeface="Lato"/>
            </a:endParaRPr>
          </a:p>
        </p:txBody>
      </p:sp>
      <p:pic>
        <p:nvPicPr>
          <p:cNvPr id="10" name="Google Shape;10;g9fa7f21486_0_30"/>
          <p:cNvPicPr preferRelativeResize="0"/>
          <p:nvPr/>
        </p:nvPicPr>
        <p:blipFill>
          <a:blip r:embed="rId1">
            <a:alphaModFix/>
          </a:blip>
          <a:stretch>
            <a:fillRect/>
          </a:stretch>
        </p:blipFill>
        <p:spPr>
          <a:xfrm>
            <a:off x="959332" y="11143506"/>
            <a:ext cx="2781300" cy="1924050"/>
          </a:xfrm>
          <a:prstGeom prst="rect">
            <a:avLst/>
          </a:prstGeom>
          <a:noFill/>
          <a:ln>
            <a:noFill/>
          </a:ln>
        </p:spPr>
      </p:pic>
      <p:sp>
        <p:nvSpPr>
          <p:cNvPr id="11" name="Google Shape;11;g9fa7f21486_0_30"/>
          <p:cNvSpPr txBox="1"/>
          <p:nvPr>
            <p:ph type="title"/>
          </p:nvPr>
        </p:nvSpPr>
        <p:spPr>
          <a:xfrm>
            <a:off x="863200" y="829050"/>
            <a:ext cx="22043400" cy="1341000"/>
          </a:xfrm>
          <a:prstGeom prst="rect">
            <a:avLst/>
          </a:prstGeom>
          <a:noFill/>
          <a:ln>
            <a:noFill/>
          </a:ln>
        </p:spPr>
        <p:txBody>
          <a:bodyPr anchorCtr="0" anchor="t" bIns="182850" lIns="182850" spcFirstLastPara="1" rIns="182850" wrap="square" tIns="182850">
            <a:noAutofit/>
          </a:bodyPr>
          <a:lstStyle>
            <a:lvl1pPr lvl="0" rtl="0">
              <a:spcBef>
                <a:spcPts val="0"/>
              </a:spcBef>
              <a:spcAft>
                <a:spcPts val="0"/>
              </a:spcAft>
              <a:buSzPts val="7200"/>
              <a:buFont typeface="Montserrat ExtraBold"/>
              <a:buNone/>
              <a:defRPr sz="7200">
                <a:latin typeface="Montserrat ExtraBold"/>
                <a:ea typeface="Montserrat ExtraBold"/>
                <a:cs typeface="Montserrat ExtraBold"/>
                <a:sym typeface="Montserrat ExtraBold"/>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12" name="Google Shape;12;g9fa7f21486_0_30"/>
          <p:cNvSpPr txBox="1"/>
          <p:nvPr>
            <p:ph idx="1" type="body"/>
          </p:nvPr>
        </p:nvSpPr>
        <p:spPr>
          <a:xfrm>
            <a:off x="1399650" y="2706600"/>
            <a:ext cx="21945600" cy="8850000"/>
          </a:xfrm>
          <a:prstGeom prst="rect">
            <a:avLst/>
          </a:prstGeom>
          <a:noFill/>
          <a:ln>
            <a:noFill/>
          </a:ln>
        </p:spPr>
        <p:txBody>
          <a:bodyPr anchorCtr="0" anchor="t" bIns="182850" lIns="182850" spcFirstLastPara="1" rIns="182850" wrap="square" tIns="182850">
            <a:noAutofit/>
          </a:bodyPr>
          <a:lstStyle>
            <a:lvl1pPr indent="-533400" lvl="0" marL="457200" rtl="0">
              <a:spcBef>
                <a:spcPts val="0"/>
              </a:spcBef>
              <a:spcAft>
                <a:spcPts val="0"/>
              </a:spcAft>
              <a:buSzPts val="4800"/>
              <a:buFont typeface="Montserrat"/>
              <a:buChar char="●"/>
              <a:defRPr sz="4800">
                <a:latin typeface="Montserrat"/>
                <a:ea typeface="Montserrat"/>
                <a:cs typeface="Montserrat"/>
                <a:sym typeface="Montserrat"/>
              </a:defRPr>
            </a:lvl1pPr>
            <a:lvl2pPr indent="-533400" lvl="1" marL="914400" rtl="0">
              <a:spcBef>
                <a:spcPts val="0"/>
              </a:spcBef>
              <a:spcAft>
                <a:spcPts val="0"/>
              </a:spcAft>
              <a:buSzPts val="4800"/>
              <a:buFont typeface="Montserrat"/>
              <a:buChar char="○"/>
              <a:defRPr sz="4800">
                <a:latin typeface="Montserrat"/>
                <a:ea typeface="Montserrat"/>
                <a:cs typeface="Montserrat"/>
                <a:sym typeface="Montserrat"/>
              </a:defRPr>
            </a:lvl2pPr>
            <a:lvl3pPr indent="-533400" lvl="2" marL="1371600" rtl="0">
              <a:spcBef>
                <a:spcPts val="0"/>
              </a:spcBef>
              <a:spcAft>
                <a:spcPts val="0"/>
              </a:spcAft>
              <a:buSzPts val="4800"/>
              <a:buFont typeface="Montserrat"/>
              <a:buChar char="■"/>
              <a:defRPr sz="4800">
                <a:latin typeface="Montserrat"/>
                <a:ea typeface="Montserrat"/>
                <a:cs typeface="Montserrat"/>
                <a:sym typeface="Montserrat"/>
              </a:defRPr>
            </a:lvl3pPr>
            <a:lvl4pPr indent="-533400" lvl="3" marL="1828800" rtl="0">
              <a:spcBef>
                <a:spcPts val="0"/>
              </a:spcBef>
              <a:spcAft>
                <a:spcPts val="0"/>
              </a:spcAft>
              <a:buSzPts val="4800"/>
              <a:buFont typeface="Montserrat"/>
              <a:buChar char="●"/>
              <a:defRPr sz="4800">
                <a:latin typeface="Montserrat"/>
                <a:ea typeface="Montserrat"/>
                <a:cs typeface="Montserrat"/>
                <a:sym typeface="Montserrat"/>
              </a:defRPr>
            </a:lvl4pPr>
            <a:lvl5pPr indent="-533400" lvl="4" marL="2286000" rtl="0">
              <a:spcBef>
                <a:spcPts val="0"/>
              </a:spcBef>
              <a:spcAft>
                <a:spcPts val="0"/>
              </a:spcAft>
              <a:buSzPts val="4800"/>
              <a:buFont typeface="Montserrat"/>
              <a:buChar char="○"/>
              <a:defRPr sz="4800">
                <a:latin typeface="Montserrat"/>
                <a:ea typeface="Montserrat"/>
                <a:cs typeface="Montserrat"/>
                <a:sym typeface="Montserrat"/>
              </a:defRPr>
            </a:lvl5pPr>
            <a:lvl6pPr indent="-533400" lvl="5" marL="2743200" rtl="0">
              <a:spcBef>
                <a:spcPts val="0"/>
              </a:spcBef>
              <a:spcAft>
                <a:spcPts val="0"/>
              </a:spcAft>
              <a:buSzPts val="4800"/>
              <a:buFont typeface="Montserrat"/>
              <a:buChar char="■"/>
              <a:defRPr sz="4800">
                <a:latin typeface="Montserrat"/>
                <a:ea typeface="Montserrat"/>
                <a:cs typeface="Montserrat"/>
                <a:sym typeface="Montserrat"/>
              </a:defRPr>
            </a:lvl6pPr>
            <a:lvl7pPr indent="-533400" lvl="6" marL="3200400" rtl="0">
              <a:spcBef>
                <a:spcPts val="0"/>
              </a:spcBef>
              <a:spcAft>
                <a:spcPts val="0"/>
              </a:spcAft>
              <a:buSzPts val="4800"/>
              <a:buFont typeface="Montserrat"/>
              <a:buChar char="●"/>
              <a:defRPr sz="4800">
                <a:latin typeface="Montserrat"/>
                <a:ea typeface="Montserrat"/>
                <a:cs typeface="Montserrat"/>
                <a:sym typeface="Montserrat"/>
              </a:defRPr>
            </a:lvl7pPr>
            <a:lvl8pPr indent="-533400" lvl="7" marL="3657600" rtl="0">
              <a:spcBef>
                <a:spcPts val="0"/>
              </a:spcBef>
              <a:spcAft>
                <a:spcPts val="0"/>
              </a:spcAft>
              <a:buSzPts val="4800"/>
              <a:buFont typeface="Montserrat"/>
              <a:buChar char="○"/>
              <a:defRPr sz="4800">
                <a:latin typeface="Montserrat"/>
                <a:ea typeface="Montserrat"/>
                <a:cs typeface="Montserrat"/>
                <a:sym typeface="Montserrat"/>
              </a:defRPr>
            </a:lvl8pPr>
            <a:lvl9pPr indent="-533400" lvl="8" marL="4114800" rtl="0">
              <a:spcBef>
                <a:spcPts val="0"/>
              </a:spcBef>
              <a:spcAft>
                <a:spcPts val="0"/>
              </a:spcAft>
              <a:buSzPts val="4800"/>
              <a:buFont typeface="Montserrat"/>
              <a:buChar char="■"/>
              <a:defRPr sz="4800">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 name="Shape 30"/>
        <p:cNvGrpSpPr/>
        <p:nvPr/>
      </p:nvGrpSpPr>
      <p:grpSpPr>
        <a:xfrm>
          <a:off x="0" y="0"/>
          <a:ext cx="0" cy="0"/>
          <a:chOff x="0" y="0"/>
          <a:chExt cx="0" cy="0"/>
        </a:xfrm>
      </p:grpSpPr>
      <p:sp>
        <p:nvSpPr>
          <p:cNvPr id="31" name="Google Shape;31;p1"/>
          <p:cNvSpPr txBox="1"/>
          <p:nvPr/>
        </p:nvSpPr>
        <p:spPr>
          <a:xfrm>
            <a:off x="1251700" y="2979150"/>
            <a:ext cx="22409400" cy="55257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9000"/>
              <a:buFont typeface="Poppins"/>
              <a:buNone/>
            </a:pPr>
            <a:r>
              <a:rPr b="1" lang="en-US" sz="12000">
                <a:latin typeface="Montserrat"/>
                <a:ea typeface="Montserrat"/>
                <a:cs typeface="Montserrat"/>
                <a:sym typeface="Montserrat"/>
              </a:rPr>
              <a:t>Introduction to Ensembling Techniques</a:t>
            </a:r>
            <a:endParaRPr b="1" i="0" sz="12000" u="none" cap="none" strike="noStrike">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9b13fc044a_0_63"/>
          <p:cNvSpPr txBox="1"/>
          <p:nvPr/>
        </p:nvSpPr>
        <p:spPr>
          <a:xfrm>
            <a:off x="1203575" y="711075"/>
            <a:ext cx="22773300" cy="14733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lang="en-US" sz="9000">
                <a:solidFill>
                  <a:srgbClr val="00A2FF"/>
                </a:solidFill>
                <a:latin typeface="Poppins"/>
                <a:ea typeface="Poppins"/>
                <a:cs typeface="Poppins"/>
                <a:sym typeface="Poppins"/>
              </a:rPr>
              <a:t> </a:t>
            </a:r>
            <a:endParaRPr sz="9000">
              <a:solidFill>
                <a:srgbClr val="00A2FF"/>
              </a:solidFill>
              <a:latin typeface="Poppins"/>
              <a:ea typeface="Poppins"/>
              <a:cs typeface="Poppins"/>
              <a:sym typeface="Poppins"/>
            </a:endParaRPr>
          </a:p>
          <a:p>
            <a:pPr indent="0" lvl="0" marL="0" marR="0" rtl="0" algn="l">
              <a:lnSpc>
                <a:spcPct val="100000"/>
              </a:lnSpc>
              <a:spcBef>
                <a:spcPts val="0"/>
              </a:spcBef>
              <a:spcAft>
                <a:spcPts val="0"/>
              </a:spcAft>
              <a:buNone/>
            </a:pPr>
            <a:r>
              <a:rPr b="1" lang="en-US" sz="9000">
                <a:latin typeface="Montserrat"/>
                <a:ea typeface="Montserrat"/>
                <a:cs typeface="Montserrat"/>
                <a:sym typeface="Montserrat"/>
              </a:rPr>
              <a:t>AdaBoost and Gradient Boosting</a:t>
            </a:r>
            <a:endParaRPr b="1" sz="9000">
              <a:latin typeface="Montserrat"/>
              <a:ea typeface="Montserrat"/>
              <a:cs typeface="Montserrat"/>
              <a:sym typeface="Montserrat"/>
            </a:endParaRPr>
          </a:p>
          <a:p>
            <a:pPr indent="0" lvl="0" marL="0" marR="0" rtl="0" algn="l">
              <a:lnSpc>
                <a:spcPct val="100000"/>
              </a:lnSpc>
              <a:spcBef>
                <a:spcPts val="0"/>
              </a:spcBef>
              <a:spcAft>
                <a:spcPts val="0"/>
              </a:spcAft>
              <a:buClr>
                <a:srgbClr val="00A2FF"/>
              </a:buClr>
              <a:buSzPts val="9000"/>
              <a:buFont typeface="Poppins"/>
              <a:buNone/>
            </a:pPr>
            <a:r>
              <a:t/>
            </a:r>
            <a:endParaRPr sz="9000">
              <a:solidFill>
                <a:srgbClr val="00A2FF"/>
              </a:solidFill>
              <a:latin typeface="Poppins"/>
              <a:ea typeface="Poppins"/>
              <a:cs typeface="Poppins"/>
              <a:sym typeface="Poppins"/>
            </a:endParaRPr>
          </a:p>
        </p:txBody>
      </p:sp>
      <p:sp>
        <p:nvSpPr>
          <p:cNvPr id="101" name="Google Shape;101;g9b13fc044a_0_63"/>
          <p:cNvSpPr txBox="1"/>
          <p:nvPr/>
        </p:nvSpPr>
        <p:spPr>
          <a:xfrm>
            <a:off x="722750" y="3429700"/>
            <a:ext cx="23254200" cy="50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sp>
        <p:nvSpPr>
          <p:cNvPr id="102" name="Google Shape;102;g9b13fc044a_0_63"/>
          <p:cNvSpPr txBox="1"/>
          <p:nvPr/>
        </p:nvSpPr>
        <p:spPr>
          <a:xfrm>
            <a:off x="810900" y="2852925"/>
            <a:ext cx="22507500" cy="7315500"/>
          </a:xfrm>
          <a:prstGeom prst="rect">
            <a:avLst/>
          </a:prstGeom>
          <a:noFill/>
          <a:ln>
            <a:noFill/>
          </a:ln>
        </p:spPr>
        <p:txBody>
          <a:bodyPr anchorCtr="0" anchor="t" bIns="91425" lIns="91425" spcFirstLastPara="1" rIns="91425" wrap="square" tIns="91425">
            <a:noAutofit/>
          </a:bodyPr>
          <a:lstStyle/>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In </a:t>
            </a:r>
            <a:r>
              <a:rPr b="1" lang="en-US" sz="4600">
                <a:latin typeface="Montserrat"/>
                <a:ea typeface="Montserrat"/>
                <a:cs typeface="Montserrat"/>
                <a:sym typeface="Montserrat"/>
              </a:rPr>
              <a:t>Adaptive Boosting,</a:t>
            </a:r>
            <a:r>
              <a:rPr lang="en-US" sz="4600">
                <a:latin typeface="Montserrat"/>
                <a:ea typeface="Montserrat"/>
                <a:cs typeface="Montserrat"/>
                <a:sym typeface="Montserrat"/>
              </a:rPr>
              <a:t> each base learner updates the weights attached to each of the observations in the dataset. The weak learners iteratively update its weights to correct the mistakes of its predecessor using weights.</a:t>
            </a:r>
            <a:endParaRPr sz="4600">
              <a:latin typeface="Montserrat"/>
              <a:ea typeface="Montserrat"/>
              <a:cs typeface="Montserrat"/>
              <a:sym typeface="Montserrat"/>
            </a:endParaRPr>
          </a:p>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In </a:t>
            </a:r>
            <a:r>
              <a:rPr b="1" lang="en-US" sz="4600">
                <a:latin typeface="Montserrat"/>
                <a:ea typeface="Montserrat"/>
                <a:cs typeface="Montserrat"/>
                <a:sym typeface="Montserrat"/>
              </a:rPr>
              <a:t>Gradient Boosting,</a:t>
            </a:r>
            <a:r>
              <a:rPr lang="en-US" sz="4600">
                <a:latin typeface="Montserrat"/>
                <a:ea typeface="Montserrat"/>
                <a:cs typeface="Montserrat"/>
                <a:sym typeface="Montserrat"/>
              </a:rPr>
              <a:t> each base learner updates the values of the observations in the dataset. The weak learners are sequentially combined using Gradient descent. </a:t>
            </a:r>
            <a:endParaRPr sz="4600">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sz="4600">
              <a:latin typeface="Helvetica Neue"/>
              <a:ea typeface="Helvetica Neue"/>
              <a:cs typeface="Helvetica Neue"/>
              <a:sym typeface="Helvetica Neue"/>
            </a:endParaRPr>
          </a:p>
        </p:txBody>
      </p:sp>
      <p:cxnSp>
        <p:nvCxnSpPr>
          <p:cNvPr id="103" name="Google Shape;103;g9b13fc044a_0_63"/>
          <p:cNvCxnSpPr/>
          <p:nvPr/>
        </p:nvCxnSpPr>
        <p:spPr>
          <a:xfrm>
            <a:off x="810900" y="771750"/>
            <a:ext cx="0" cy="12621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1000"/>
                                        <p:tgtEl>
                                          <p:spTgt spid="1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Effect filter="fade" transition="in">
                                      <p:cBhvr>
                                        <p:cTn dur="1000"/>
                                        <p:tgtEl>
                                          <p:spTgt spid="1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9b13fc044a_0_74"/>
          <p:cNvSpPr txBox="1"/>
          <p:nvPr/>
        </p:nvSpPr>
        <p:spPr>
          <a:xfrm>
            <a:off x="1315775" y="666150"/>
            <a:ext cx="22857600" cy="14733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lang="en-US" sz="9000">
                <a:solidFill>
                  <a:srgbClr val="00A2FF"/>
                </a:solidFill>
                <a:latin typeface="Poppins"/>
                <a:ea typeface="Poppins"/>
                <a:cs typeface="Poppins"/>
                <a:sym typeface="Poppins"/>
              </a:rPr>
              <a:t> </a:t>
            </a:r>
            <a:endParaRPr sz="9000">
              <a:solidFill>
                <a:srgbClr val="00A2FF"/>
              </a:solidFill>
              <a:latin typeface="Poppins"/>
              <a:ea typeface="Poppins"/>
              <a:cs typeface="Poppins"/>
              <a:sym typeface="Poppins"/>
            </a:endParaRPr>
          </a:p>
          <a:p>
            <a:pPr indent="0" lvl="0" marL="0" marR="0" rtl="0" algn="l">
              <a:lnSpc>
                <a:spcPct val="100000"/>
              </a:lnSpc>
              <a:spcBef>
                <a:spcPts val="0"/>
              </a:spcBef>
              <a:spcAft>
                <a:spcPts val="0"/>
              </a:spcAft>
              <a:buNone/>
            </a:pPr>
            <a:r>
              <a:rPr b="1" lang="en-US" sz="9000">
                <a:latin typeface="Montserrat"/>
                <a:ea typeface="Montserrat"/>
                <a:cs typeface="Montserrat"/>
                <a:sym typeface="Montserrat"/>
              </a:rPr>
              <a:t>When to use Boosting?</a:t>
            </a:r>
            <a:endParaRPr b="1" sz="9000">
              <a:latin typeface="Montserrat"/>
              <a:ea typeface="Montserrat"/>
              <a:cs typeface="Montserrat"/>
              <a:sym typeface="Montserrat"/>
            </a:endParaRPr>
          </a:p>
          <a:p>
            <a:pPr indent="0" lvl="0" marL="0" marR="0" rtl="0" algn="l">
              <a:lnSpc>
                <a:spcPct val="100000"/>
              </a:lnSpc>
              <a:spcBef>
                <a:spcPts val="0"/>
              </a:spcBef>
              <a:spcAft>
                <a:spcPts val="0"/>
              </a:spcAft>
              <a:buClr>
                <a:srgbClr val="00A2FF"/>
              </a:buClr>
              <a:buSzPts val="9000"/>
              <a:buFont typeface="Poppins"/>
              <a:buNone/>
            </a:pPr>
            <a:r>
              <a:t/>
            </a:r>
            <a:endParaRPr sz="9000">
              <a:solidFill>
                <a:srgbClr val="00A2FF"/>
              </a:solidFill>
              <a:latin typeface="Poppins"/>
              <a:ea typeface="Poppins"/>
              <a:cs typeface="Poppins"/>
              <a:sym typeface="Poppins"/>
            </a:endParaRPr>
          </a:p>
        </p:txBody>
      </p:sp>
      <p:sp>
        <p:nvSpPr>
          <p:cNvPr id="109" name="Google Shape;109;g9b13fc044a_0_74"/>
          <p:cNvSpPr txBox="1"/>
          <p:nvPr/>
        </p:nvSpPr>
        <p:spPr>
          <a:xfrm>
            <a:off x="722750" y="3429700"/>
            <a:ext cx="23254200" cy="50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sp>
        <p:nvSpPr>
          <p:cNvPr id="110" name="Google Shape;110;g9b13fc044a_0_74"/>
          <p:cNvSpPr txBox="1"/>
          <p:nvPr/>
        </p:nvSpPr>
        <p:spPr>
          <a:xfrm>
            <a:off x="810900" y="2790175"/>
            <a:ext cx="22210200" cy="6090900"/>
          </a:xfrm>
          <a:prstGeom prst="rect">
            <a:avLst/>
          </a:prstGeom>
          <a:noFill/>
          <a:ln>
            <a:noFill/>
          </a:ln>
        </p:spPr>
        <p:txBody>
          <a:bodyPr anchorCtr="0" anchor="t" bIns="91425" lIns="91425" spcFirstLastPara="1" rIns="91425" wrap="square" tIns="91425">
            <a:noAutofit/>
          </a:bodyPr>
          <a:lstStyle/>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Models with </a:t>
            </a:r>
            <a:r>
              <a:rPr b="1" lang="en-US" sz="4600">
                <a:latin typeface="Montserrat"/>
                <a:ea typeface="Montserrat"/>
                <a:cs typeface="Montserrat"/>
                <a:sym typeface="Montserrat"/>
              </a:rPr>
              <a:t>low variance and high bias </a:t>
            </a:r>
            <a:r>
              <a:rPr lang="en-US" sz="4600">
                <a:latin typeface="Montserrat"/>
                <a:ea typeface="Montserrat"/>
                <a:cs typeface="Montserrat"/>
                <a:sym typeface="Montserrat"/>
              </a:rPr>
              <a:t>with few degrees of freedom are used, for example shallow decision trees.</a:t>
            </a:r>
            <a:endParaRPr sz="4600">
              <a:latin typeface="Montserrat"/>
              <a:ea typeface="Montserrat"/>
              <a:cs typeface="Montserrat"/>
              <a:sym typeface="Montserrat"/>
            </a:endParaRPr>
          </a:p>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Unlike bagging, the models are</a:t>
            </a:r>
            <a:r>
              <a:rPr b="1" lang="en-US" sz="4600">
                <a:latin typeface="Montserrat"/>
                <a:ea typeface="Montserrat"/>
                <a:cs typeface="Montserrat"/>
                <a:sym typeface="Montserrat"/>
              </a:rPr>
              <a:t> trained sequentially</a:t>
            </a:r>
            <a:r>
              <a:rPr lang="en-US" sz="4600">
                <a:latin typeface="Montserrat"/>
                <a:ea typeface="Montserrat"/>
                <a:cs typeface="Montserrat"/>
                <a:sym typeface="Montserrat"/>
              </a:rPr>
              <a:t> and not parallely.</a:t>
            </a:r>
            <a:endParaRPr sz="4600">
              <a:latin typeface="Montserrat"/>
              <a:ea typeface="Montserrat"/>
              <a:cs typeface="Montserrat"/>
              <a:sym typeface="Montserrat"/>
            </a:endParaRPr>
          </a:p>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Training several complex models sequentially would make it </a:t>
            </a:r>
            <a:r>
              <a:rPr b="1" lang="en-US" sz="4600">
                <a:latin typeface="Montserrat"/>
                <a:ea typeface="Montserrat"/>
                <a:cs typeface="Montserrat"/>
                <a:sym typeface="Montserrat"/>
              </a:rPr>
              <a:t>computationally expensive.</a:t>
            </a:r>
            <a:endParaRPr b="1" sz="4600">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sz="4600">
              <a:latin typeface="Helvetica Neue"/>
              <a:ea typeface="Helvetica Neue"/>
              <a:cs typeface="Helvetica Neue"/>
              <a:sym typeface="Helvetica Neue"/>
            </a:endParaRPr>
          </a:p>
        </p:txBody>
      </p:sp>
      <p:cxnSp>
        <p:nvCxnSpPr>
          <p:cNvPr id="111" name="Google Shape;111;g9b13fc044a_0_74"/>
          <p:cNvCxnSpPr/>
          <p:nvPr/>
        </p:nvCxnSpPr>
        <p:spPr>
          <a:xfrm>
            <a:off x="810900" y="771750"/>
            <a:ext cx="0" cy="12621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10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1000"/>
                                        <p:tgtEl>
                                          <p:spTgt spid="11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g9a36763e48_0_13"/>
          <p:cNvSpPr txBox="1"/>
          <p:nvPr/>
        </p:nvSpPr>
        <p:spPr>
          <a:xfrm>
            <a:off x="1203575" y="711075"/>
            <a:ext cx="11388000" cy="14733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A2FF"/>
              </a:buClr>
              <a:buSzPts val="9000"/>
              <a:buFont typeface="Poppins"/>
              <a:buNone/>
            </a:pPr>
            <a:r>
              <a:rPr b="1" lang="en-US" sz="9000">
                <a:latin typeface="Montserrat"/>
                <a:ea typeface="Montserrat"/>
                <a:cs typeface="Montserrat"/>
                <a:sym typeface="Montserrat"/>
              </a:rPr>
              <a:t>Ensemble Method</a:t>
            </a:r>
            <a:endParaRPr b="1" i="0" sz="9000" u="none" cap="none" strike="noStrike">
              <a:latin typeface="Montserrat"/>
              <a:ea typeface="Montserrat"/>
              <a:cs typeface="Montserrat"/>
              <a:sym typeface="Montserrat"/>
            </a:endParaRPr>
          </a:p>
        </p:txBody>
      </p:sp>
      <p:sp>
        <p:nvSpPr>
          <p:cNvPr id="37" name="Google Shape;37;g9a36763e48_0_13"/>
          <p:cNvSpPr txBox="1"/>
          <p:nvPr/>
        </p:nvSpPr>
        <p:spPr>
          <a:xfrm>
            <a:off x="722750" y="3429700"/>
            <a:ext cx="23254200" cy="50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sp>
        <p:nvSpPr>
          <p:cNvPr id="38" name="Google Shape;38;g9a36763e48_0_13"/>
          <p:cNvSpPr txBox="1"/>
          <p:nvPr/>
        </p:nvSpPr>
        <p:spPr>
          <a:xfrm>
            <a:off x="810900" y="2949775"/>
            <a:ext cx="22271100" cy="7106100"/>
          </a:xfrm>
          <a:prstGeom prst="rect">
            <a:avLst/>
          </a:prstGeom>
          <a:noFill/>
          <a:ln>
            <a:noFill/>
          </a:ln>
        </p:spPr>
        <p:txBody>
          <a:bodyPr anchorCtr="0" anchor="t" bIns="91425" lIns="91425" spcFirstLastPara="1" rIns="91425" wrap="square" tIns="91425">
            <a:noAutofit/>
          </a:bodyPr>
          <a:lstStyle/>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Ensemble method is where </a:t>
            </a:r>
            <a:r>
              <a:rPr b="1" lang="en-US" sz="4600">
                <a:latin typeface="Montserrat"/>
                <a:ea typeface="Montserrat"/>
                <a:cs typeface="Montserrat"/>
                <a:sym typeface="Montserrat"/>
              </a:rPr>
              <a:t>weak learners</a:t>
            </a:r>
            <a:r>
              <a:rPr lang="en-US" sz="4600">
                <a:latin typeface="Montserrat"/>
                <a:ea typeface="Montserrat"/>
                <a:cs typeface="Montserrat"/>
                <a:sym typeface="Montserrat"/>
              </a:rPr>
              <a:t> also known as  base models are strategically combined which </a:t>
            </a:r>
            <a:r>
              <a:rPr b="1" lang="en-US" sz="4600">
                <a:latin typeface="Montserrat"/>
                <a:ea typeface="Montserrat"/>
                <a:cs typeface="Montserrat"/>
                <a:sym typeface="Montserrat"/>
              </a:rPr>
              <a:t>makes for a stronger learner</a:t>
            </a:r>
            <a:r>
              <a:rPr lang="en-US" sz="4600">
                <a:latin typeface="Montserrat"/>
                <a:ea typeface="Montserrat"/>
                <a:cs typeface="Montserrat"/>
                <a:sym typeface="Montserrat"/>
              </a:rPr>
              <a:t> called the ensemble model.</a:t>
            </a:r>
            <a:endParaRPr sz="4600">
              <a:latin typeface="Montserrat"/>
              <a:ea typeface="Montserrat"/>
              <a:cs typeface="Montserrat"/>
              <a:sym typeface="Montserrat"/>
            </a:endParaRPr>
          </a:p>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 The ensemble model uses </a:t>
            </a:r>
            <a:r>
              <a:rPr b="1" lang="en-US" sz="4600">
                <a:latin typeface="Montserrat"/>
                <a:ea typeface="Montserrat"/>
                <a:cs typeface="Montserrat"/>
                <a:sym typeface="Montserrat"/>
              </a:rPr>
              <a:t>multiple learning algorithms</a:t>
            </a:r>
            <a:r>
              <a:rPr lang="en-US" sz="4600">
                <a:latin typeface="Montserrat"/>
                <a:ea typeface="Montserrat"/>
                <a:cs typeface="Montserrat"/>
                <a:sym typeface="Montserrat"/>
              </a:rPr>
              <a:t> to solve a particular classification and regression problem that cannot be learned as efficiently by any of its constituent learners alone.</a:t>
            </a:r>
            <a:endParaRPr sz="4600">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cxnSp>
        <p:nvCxnSpPr>
          <p:cNvPr id="39" name="Google Shape;39;g9a36763e48_0_13"/>
          <p:cNvCxnSpPr/>
          <p:nvPr/>
        </p:nvCxnSpPr>
        <p:spPr>
          <a:xfrm>
            <a:off x="810900" y="771750"/>
            <a:ext cx="0" cy="12621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
                                            <p:txEl>
                                              <p:pRg end="0" st="0"/>
                                            </p:txEl>
                                          </p:spTgt>
                                        </p:tgtEl>
                                        <p:attrNameLst>
                                          <p:attrName>style.visibility</p:attrName>
                                        </p:attrNameLst>
                                      </p:cBhvr>
                                      <p:to>
                                        <p:strVal val="visible"/>
                                      </p:to>
                                    </p:set>
                                    <p:animEffect filter="fade" transition="in">
                                      <p:cBhvr>
                                        <p:cTn dur="1000"/>
                                        <p:tgtEl>
                                          <p:spTgt spid="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
                                            <p:txEl>
                                              <p:pRg end="1" st="1"/>
                                            </p:txEl>
                                          </p:spTgt>
                                        </p:tgtEl>
                                        <p:attrNameLst>
                                          <p:attrName>style.visibility</p:attrName>
                                        </p:attrNameLst>
                                      </p:cBhvr>
                                      <p:to>
                                        <p:strVal val="visible"/>
                                      </p:to>
                                    </p:set>
                                    <p:animEffect filter="fade" transition="in">
                                      <p:cBhvr>
                                        <p:cTn dur="1000"/>
                                        <p:tgtEl>
                                          <p:spTgt spid="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
                                            <p:txEl>
                                              <p:pRg end="2" st="2"/>
                                            </p:txEl>
                                          </p:spTgt>
                                        </p:tgtEl>
                                        <p:attrNameLst>
                                          <p:attrName>style.visibility</p:attrName>
                                        </p:attrNameLst>
                                      </p:cBhvr>
                                      <p:to>
                                        <p:strVal val="visible"/>
                                      </p:to>
                                    </p:set>
                                    <p:animEffect filter="fade" transition="in">
                                      <p:cBhvr>
                                        <p:cTn dur="1000"/>
                                        <p:tgtEl>
                                          <p:spTgt spid="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
                                            <p:txEl>
                                              <p:pRg end="3" st="3"/>
                                            </p:txEl>
                                          </p:spTgt>
                                        </p:tgtEl>
                                        <p:attrNameLst>
                                          <p:attrName>style.visibility</p:attrName>
                                        </p:attrNameLst>
                                      </p:cBhvr>
                                      <p:to>
                                        <p:strVal val="visible"/>
                                      </p:to>
                                    </p:set>
                                    <p:animEffect filter="fade" transition="in">
                                      <p:cBhvr>
                                        <p:cTn dur="1000"/>
                                        <p:tgtEl>
                                          <p:spTgt spid="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
                                            <p:txEl>
                                              <p:pRg end="4" st="4"/>
                                            </p:txEl>
                                          </p:spTgt>
                                        </p:tgtEl>
                                        <p:attrNameLst>
                                          <p:attrName>style.visibility</p:attrName>
                                        </p:attrNameLst>
                                      </p:cBhvr>
                                      <p:to>
                                        <p:strVal val="visible"/>
                                      </p:to>
                                    </p:set>
                                    <p:animEffect filter="fade" transition="in">
                                      <p:cBhvr>
                                        <p:cTn dur="1000"/>
                                        <p:tgtEl>
                                          <p:spTgt spid="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
                                            <p:txEl>
                                              <p:pRg end="5" st="5"/>
                                            </p:txEl>
                                          </p:spTgt>
                                        </p:tgtEl>
                                        <p:attrNameLst>
                                          <p:attrName>style.visibility</p:attrName>
                                        </p:attrNameLst>
                                      </p:cBhvr>
                                      <p:to>
                                        <p:strVal val="visible"/>
                                      </p:to>
                                    </p:set>
                                    <p:animEffect filter="fade" transition="in">
                                      <p:cBhvr>
                                        <p:cTn dur="1000"/>
                                        <p:tgtEl>
                                          <p:spTgt spid="3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9b0a95e088_0_4"/>
          <p:cNvSpPr txBox="1"/>
          <p:nvPr/>
        </p:nvSpPr>
        <p:spPr>
          <a:xfrm>
            <a:off x="1119425" y="711075"/>
            <a:ext cx="22857600" cy="14733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A2FF"/>
              </a:buClr>
              <a:buSzPts val="9000"/>
              <a:buFont typeface="Poppins"/>
              <a:buNone/>
            </a:pPr>
            <a:r>
              <a:rPr b="1" lang="en-US" sz="9000">
                <a:latin typeface="Montserrat"/>
                <a:ea typeface="Montserrat"/>
                <a:cs typeface="Montserrat"/>
                <a:sym typeface="Montserrat"/>
              </a:rPr>
              <a:t>Ensemble Technique</a:t>
            </a:r>
            <a:endParaRPr b="1" i="0" sz="9000" u="none" cap="none" strike="noStrike">
              <a:latin typeface="Montserrat"/>
              <a:ea typeface="Montserrat"/>
              <a:cs typeface="Montserrat"/>
              <a:sym typeface="Montserrat"/>
            </a:endParaRPr>
          </a:p>
        </p:txBody>
      </p:sp>
      <p:sp>
        <p:nvSpPr>
          <p:cNvPr id="45" name="Google Shape;45;g9b0a95e088_0_4"/>
          <p:cNvSpPr txBox="1"/>
          <p:nvPr/>
        </p:nvSpPr>
        <p:spPr>
          <a:xfrm>
            <a:off x="722750" y="3429700"/>
            <a:ext cx="23254200" cy="50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sp>
        <p:nvSpPr>
          <p:cNvPr id="46" name="Google Shape;46;g9b0a95e088_0_4"/>
          <p:cNvSpPr txBox="1"/>
          <p:nvPr/>
        </p:nvSpPr>
        <p:spPr>
          <a:xfrm>
            <a:off x="810900" y="2725375"/>
            <a:ext cx="21878400" cy="7274400"/>
          </a:xfrm>
          <a:prstGeom prst="rect">
            <a:avLst/>
          </a:prstGeom>
          <a:noFill/>
          <a:ln>
            <a:noFill/>
          </a:ln>
        </p:spPr>
        <p:txBody>
          <a:bodyPr anchorCtr="0" anchor="t" bIns="91425" lIns="91425" spcFirstLastPara="1" rIns="91425" wrap="square" tIns="91425">
            <a:noAutofit/>
          </a:bodyPr>
          <a:lstStyle/>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The Different techniques of combining the weak learners vary with respect to how the outputs of each of these weak learners are aggregated to obtain the final output. </a:t>
            </a:r>
            <a:endParaRPr sz="4600">
              <a:latin typeface="Montserrat"/>
              <a:ea typeface="Montserrat"/>
              <a:cs typeface="Montserrat"/>
              <a:sym typeface="Montserrat"/>
            </a:endParaRPr>
          </a:p>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We will be looking at two popular techniques for achieving an ensemble model:</a:t>
            </a:r>
            <a:endParaRPr sz="4600">
              <a:latin typeface="Montserrat"/>
              <a:ea typeface="Montserrat"/>
              <a:cs typeface="Montserrat"/>
              <a:sym typeface="Montserrat"/>
            </a:endParaRPr>
          </a:p>
          <a:p>
            <a:pPr indent="-520700" lvl="1" marL="914400" marR="0" rtl="0" algn="l">
              <a:lnSpc>
                <a:spcPct val="150000"/>
              </a:lnSpc>
              <a:spcBef>
                <a:spcPts val="0"/>
              </a:spcBef>
              <a:spcAft>
                <a:spcPts val="0"/>
              </a:spcAft>
              <a:buSzPts val="4600"/>
              <a:buFont typeface="Montserrat"/>
              <a:buChar char="○"/>
            </a:pPr>
            <a:r>
              <a:rPr b="1" lang="en-US" sz="4600">
                <a:latin typeface="Montserrat"/>
                <a:ea typeface="Montserrat"/>
                <a:cs typeface="Montserrat"/>
                <a:sym typeface="Montserrat"/>
              </a:rPr>
              <a:t>Bagging</a:t>
            </a:r>
            <a:endParaRPr b="1" sz="4600">
              <a:latin typeface="Montserrat"/>
              <a:ea typeface="Montserrat"/>
              <a:cs typeface="Montserrat"/>
              <a:sym typeface="Montserrat"/>
            </a:endParaRPr>
          </a:p>
          <a:p>
            <a:pPr indent="-520700" lvl="1" marL="914400" marR="0" rtl="0" algn="l">
              <a:lnSpc>
                <a:spcPct val="150000"/>
              </a:lnSpc>
              <a:spcBef>
                <a:spcPts val="0"/>
              </a:spcBef>
              <a:spcAft>
                <a:spcPts val="0"/>
              </a:spcAft>
              <a:buSzPts val="4600"/>
              <a:buFont typeface="Montserrat"/>
              <a:buChar char="○"/>
            </a:pPr>
            <a:r>
              <a:rPr b="1" lang="en-US" sz="4600">
                <a:latin typeface="Montserrat"/>
                <a:ea typeface="Montserrat"/>
                <a:cs typeface="Montserrat"/>
                <a:sym typeface="Montserrat"/>
              </a:rPr>
              <a:t>Boosting</a:t>
            </a:r>
            <a:endParaRPr b="0" i="0" sz="4600" u="none" cap="none" strike="noStrike">
              <a:solidFill>
                <a:srgbClr val="000000"/>
              </a:solidFill>
              <a:latin typeface="Helvetica Neue"/>
              <a:ea typeface="Helvetica Neue"/>
              <a:cs typeface="Helvetica Neue"/>
              <a:sym typeface="Helvetica Neue"/>
            </a:endParaRPr>
          </a:p>
        </p:txBody>
      </p:sp>
      <p:cxnSp>
        <p:nvCxnSpPr>
          <p:cNvPr id="47" name="Google Shape;47;g9b0a95e088_0_4"/>
          <p:cNvCxnSpPr/>
          <p:nvPr/>
        </p:nvCxnSpPr>
        <p:spPr>
          <a:xfrm>
            <a:off x="810900" y="771750"/>
            <a:ext cx="0" cy="12621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xEl>
                                              <p:pRg end="0" st="0"/>
                                            </p:txEl>
                                          </p:spTgt>
                                        </p:tgtEl>
                                        <p:attrNameLst>
                                          <p:attrName>style.visibility</p:attrName>
                                        </p:attrNameLst>
                                      </p:cBhvr>
                                      <p:to>
                                        <p:strVal val="visible"/>
                                      </p:to>
                                    </p:set>
                                    <p:animEffect filter="fade" transition="in">
                                      <p:cBhvr>
                                        <p:cTn dur="1000"/>
                                        <p:tgtEl>
                                          <p:spTgt spid="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xEl>
                                              <p:pRg end="1" st="1"/>
                                            </p:txEl>
                                          </p:spTgt>
                                        </p:tgtEl>
                                        <p:attrNameLst>
                                          <p:attrName>style.visibility</p:attrName>
                                        </p:attrNameLst>
                                      </p:cBhvr>
                                      <p:to>
                                        <p:strVal val="visible"/>
                                      </p:to>
                                    </p:set>
                                    <p:animEffect filter="fade" transition="in">
                                      <p:cBhvr>
                                        <p:cTn dur="1000"/>
                                        <p:tgtEl>
                                          <p:spTgt spid="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xEl>
                                              <p:pRg end="2" st="2"/>
                                            </p:txEl>
                                          </p:spTgt>
                                        </p:tgtEl>
                                        <p:attrNameLst>
                                          <p:attrName>style.visibility</p:attrName>
                                        </p:attrNameLst>
                                      </p:cBhvr>
                                      <p:to>
                                        <p:strVal val="visible"/>
                                      </p:to>
                                    </p:set>
                                    <p:animEffect filter="fade" transition="in">
                                      <p:cBhvr>
                                        <p:cTn dur="1000"/>
                                        <p:tgtEl>
                                          <p:spTgt spid="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xEl>
                                              <p:pRg end="3" st="3"/>
                                            </p:txEl>
                                          </p:spTgt>
                                        </p:tgtEl>
                                        <p:attrNameLst>
                                          <p:attrName>style.visibility</p:attrName>
                                        </p:attrNameLst>
                                      </p:cBhvr>
                                      <p:to>
                                        <p:strVal val="visible"/>
                                      </p:to>
                                    </p:set>
                                    <p:animEffect filter="fade" transition="in">
                                      <p:cBhvr>
                                        <p:cTn dur="1000"/>
                                        <p:tgtEl>
                                          <p:spTgt spid="4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9a5c14faf7_0_4"/>
          <p:cNvSpPr txBox="1"/>
          <p:nvPr/>
        </p:nvSpPr>
        <p:spPr>
          <a:xfrm>
            <a:off x="1175525" y="666150"/>
            <a:ext cx="22801500" cy="14733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A2FF"/>
              </a:buClr>
              <a:buSzPts val="9000"/>
              <a:buFont typeface="Poppins"/>
              <a:buNone/>
            </a:pPr>
            <a:r>
              <a:rPr b="1" lang="en-US" sz="9000">
                <a:latin typeface="Montserrat"/>
                <a:ea typeface="Montserrat"/>
                <a:cs typeface="Montserrat"/>
                <a:sym typeface="Montserrat"/>
              </a:rPr>
              <a:t>Bias and Variance</a:t>
            </a:r>
            <a:endParaRPr b="1" i="0" sz="9000" u="none" cap="none" strike="noStrike">
              <a:latin typeface="Montserrat"/>
              <a:ea typeface="Montserrat"/>
              <a:cs typeface="Montserrat"/>
              <a:sym typeface="Montserrat"/>
            </a:endParaRPr>
          </a:p>
        </p:txBody>
      </p:sp>
      <p:sp>
        <p:nvSpPr>
          <p:cNvPr id="53" name="Google Shape;53;g9a5c14faf7_0_4"/>
          <p:cNvSpPr txBox="1"/>
          <p:nvPr/>
        </p:nvSpPr>
        <p:spPr>
          <a:xfrm>
            <a:off x="722750" y="3429700"/>
            <a:ext cx="23254200" cy="50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sp>
        <p:nvSpPr>
          <p:cNvPr id="54" name="Google Shape;54;g9a5c14faf7_0_4"/>
          <p:cNvSpPr txBox="1"/>
          <p:nvPr/>
        </p:nvSpPr>
        <p:spPr>
          <a:xfrm>
            <a:off x="810900" y="2809525"/>
            <a:ext cx="22018500" cy="71808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Bias is an error that arises from the erroneous assumptions made by the algorithm.</a:t>
            </a:r>
            <a:endParaRPr sz="4600">
              <a:latin typeface="Montserrat"/>
              <a:ea typeface="Montserrat"/>
              <a:cs typeface="Montserrat"/>
              <a:sym typeface="Montserrat"/>
            </a:endParaRPr>
          </a:p>
          <a:p>
            <a:pPr indent="-4572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Variance is an error caused by sensitivity of small fluctuations in the training data. Leds to learn from noise and cause overfitting.</a:t>
            </a:r>
            <a:endParaRPr sz="4600">
              <a:latin typeface="Montserrat"/>
              <a:ea typeface="Montserrat"/>
              <a:cs typeface="Montserrat"/>
              <a:sym typeface="Montserrat"/>
            </a:endParaRPr>
          </a:p>
          <a:p>
            <a:pPr indent="-457200" lvl="0" marL="457200" marR="0" rtl="0" algn="l">
              <a:lnSpc>
                <a:spcPct val="150000"/>
              </a:lnSpc>
              <a:spcBef>
                <a:spcPts val="0"/>
              </a:spcBef>
              <a:spcAft>
                <a:spcPts val="0"/>
              </a:spcAft>
              <a:buSzPts val="4600"/>
              <a:buFont typeface="Montserrat"/>
              <a:buChar char="●"/>
            </a:pPr>
            <a:r>
              <a:rPr b="1" lang="en-US" sz="4600">
                <a:latin typeface="Montserrat"/>
                <a:ea typeface="Montserrat"/>
                <a:cs typeface="Montserrat"/>
                <a:sym typeface="Montserrat"/>
              </a:rPr>
              <a:t>Ensemble method</a:t>
            </a:r>
            <a:r>
              <a:rPr lang="en-US" sz="4600">
                <a:latin typeface="Montserrat"/>
                <a:ea typeface="Montserrat"/>
                <a:cs typeface="Montserrat"/>
                <a:sym typeface="Montserrat"/>
              </a:rPr>
              <a:t>s are thus used to cater for </a:t>
            </a:r>
            <a:r>
              <a:rPr b="1" lang="en-US" sz="4600">
                <a:latin typeface="Montserrat"/>
                <a:ea typeface="Montserrat"/>
                <a:cs typeface="Montserrat"/>
                <a:sym typeface="Montserrat"/>
              </a:rPr>
              <a:t>reducing</a:t>
            </a:r>
            <a:r>
              <a:rPr lang="en-US" sz="4600">
                <a:latin typeface="Montserrat"/>
                <a:ea typeface="Montserrat"/>
                <a:cs typeface="Montserrat"/>
                <a:sym typeface="Montserrat"/>
              </a:rPr>
              <a:t> either the</a:t>
            </a:r>
            <a:r>
              <a:rPr b="1" lang="en-US" sz="4600">
                <a:latin typeface="Montserrat"/>
                <a:ea typeface="Montserrat"/>
                <a:cs typeface="Montserrat"/>
                <a:sym typeface="Montserrat"/>
              </a:rPr>
              <a:t> bias or the variance</a:t>
            </a:r>
            <a:r>
              <a:rPr lang="en-US" sz="4600">
                <a:latin typeface="Montserrat"/>
                <a:ea typeface="Montserrat"/>
                <a:cs typeface="Montserrat"/>
                <a:sym typeface="Montserrat"/>
              </a:rPr>
              <a:t> depending on the weakness of the mode</a:t>
            </a:r>
            <a:r>
              <a:rPr lang="en-US" sz="4600">
                <a:latin typeface="Montserrat"/>
                <a:ea typeface="Montserrat"/>
                <a:cs typeface="Montserrat"/>
                <a:sym typeface="Montserrat"/>
              </a:rPr>
              <a:t>ls.</a:t>
            </a:r>
            <a:endParaRPr b="0" i="0" sz="4600" u="none" cap="none" strike="noStrike">
              <a:solidFill>
                <a:srgbClr val="000000"/>
              </a:solidFill>
              <a:latin typeface="Helvetica Neue"/>
              <a:ea typeface="Helvetica Neue"/>
              <a:cs typeface="Helvetica Neue"/>
              <a:sym typeface="Helvetica Neue"/>
            </a:endParaRPr>
          </a:p>
        </p:txBody>
      </p:sp>
      <p:cxnSp>
        <p:nvCxnSpPr>
          <p:cNvPr id="55" name="Google Shape;55;g9a5c14faf7_0_4"/>
          <p:cNvCxnSpPr/>
          <p:nvPr/>
        </p:nvCxnSpPr>
        <p:spPr>
          <a:xfrm>
            <a:off x="810900" y="771750"/>
            <a:ext cx="0" cy="12621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0" st="0"/>
                                            </p:txEl>
                                          </p:spTgt>
                                        </p:tgtEl>
                                        <p:attrNameLst>
                                          <p:attrName>style.visibility</p:attrName>
                                        </p:attrNameLst>
                                      </p:cBhvr>
                                      <p:to>
                                        <p:strVal val="visible"/>
                                      </p:to>
                                    </p:set>
                                    <p:animEffect filter="fade" transition="in">
                                      <p:cBhvr>
                                        <p:cTn dur="1000"/>
                                        <p:tgtEl>
                                          <p:spTgt spid="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1" st="1"/>
                                            </p:txEl>
                                          </p:spTgt>
                                        </p:tgtEl>
                                        <p:attrNameLst>
                                          <p:attrName>style.visibility</p:attrName>
                                        </p:attrNameLst>
                                      </p:cBhvr>
                                      <p:to>
                                        <p:strVal val="visible"/>
                                      </p:to>
                                    </p:set>
                                    <p:animEffect filter="fade" transition="in">
                                      <p:cBhvr>
                                        <p:cTn dur="1000"/>
                                        <p:tgtEl>
                                          <p:spTgt spid="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2" st="2"/>
                                            </p:txEl>
                                          </p:spTgt>
                                        </p:tgtEl>
                                        <p:attrNameLst>
                                          <p:attrName>style.visibility</p:attrName>
                                        </p:attrNameLst>
                                      </p:cBhvr>
                                      <p:to>
                                        <p:strVal val="visible"/>
                                      </p:to>
                                    </p:set>
                                    <p:animEffect filter="fade" transition="in">
                                      <p:cBhvr>
                                        <p:cTn dur="1000"/>
                                        <p:tgtEl>
                                          <p:spTgt spid="5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9b13fc044a_0_6"/>
          <p:cNvSpPr txBox="1"/>
          <p:nvPr/>
        </p:nvSpPr>
        <p:spPr>
          <a:xfrm>
            <a:off x="1119425" y="711075"/>
            <a:ext cx="22857600" cy="14733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A2FF"/>
              </a:buClr>
              <a:buSzPts val="9000"/>
              <a:buFont typeface="Poppins"/>
              <a:buNone/>
            </a:pPr>
            <a:r>
              <a:rPr b="1" lang="en-US" sz="9000">
                <a:latin typeface="Montserrat"/>
                <a:ea typeface="Montserrat"/>
                <a:cs typeface="Montserrat"/>
                <a:sym typeface="Montserrat"/>
              </a:rPr>
              <a:t>Concept Bagging</a:t>
            </a:r>
            <a:endParaRPr b="1" i="0" sz="9000" u="none" cap="none" strike="noStrike">
              <a:latin typeface="Montserrat"/>
              <a:ea typeface="Montserrat"/>
              <a:cs typeface="Montserrat"/>
              <a:sym typeface="Montserrat"/>
            </a:endParaRPr>
          </a:p>
        </p:txBody>
      </p:sp>
      <p:sp>
        <p:nvSpPr>
          <p:cNvPr id="61" name="Google Shape;61;g9b13fc044a_0_6"/>
          <p:cNvSpPr txBox="1"/>
          <p:nvPr/>
        </p:nvSpPr>
        <p:spPr>
          <a:xfrm>
            <a:off x="722750" y="3429700"/>
            <a:ext cx="23254200" cy="50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sp>
        <p:nvSpPr>
          <p:cNvPr id="62" name="Google Shape;62;g9b13fc044a_0_6"/>
          <p:cNvSpPr txBox="1"/>
          <p:nvPr/>
        </p:nvSpPr>
        <p:spPr>
          <a:xfrm>
            <a:off x="765800" y="2865625"/>
            <a:ext cx="22736700" cy="6376800"/>
          </a:xfrm>
          <a:prstGeom prst="rect">
            <a:avLst/>
          </a:prstGeom>
          <a:noFill/>
          <a:ln>
            <a:noFill/>
          </a:ln>
        </p:spPr>
        <p:txBody>
          <a:bodyPr anchorCtr="0" anchor="t" bIns="91425" lIns="91425" spcFirstLastPara="1" rIns="91425" wrap="square" tIns="91425">
            <a:noAutofit/>
          </a:bodyPr>
          <a:lstStyle/>
          <a:p>
            <a:pPr indent="-520700" lvl="0" marL="457200" marR="0" rtl="0" algn="l">
              <a:lnSpc>
                <a:spcPct val="115000"/>
              </a:lnSpc>
              <a:spcBef>
                <a:spcPts val="0"/>
              </a:spcBef>
              <a:spcAft>
                <a:spcPts val="0"/>
              </a:spcAft>
              <a:buSzPts val="4600"/>
              <a:buFont typeface="Montserrat"/>
              <a:buChar char="●"/>
            </a:pPr>
            <a:r>
              <a:rPr lang="en-US" sz="4600">
                <a:latin typeface="Montserrat"/>
                <a:ea typeface="Montserrat"/>
                <a:cs typeface="Montserrat"/>
                <a:sym typeface="Montserrat"/>
              </a:rPr>
              <a:t>Bagging involves training a weak learning model on different sets of training data in parallel and combining the results of these models using some averaging method.</a:t>
            </a:r>
            <a:endParaRPr sz="4600">
              <a:latin typeface="Montserrat"/>
              <a:ea typeface="Montserrat"/>
              <a:cs typeface="Montserrat"/>
              <a:sym typeface="Montserrat"/>
            </a:endParaRPr>
          </a:p>
          <a:p>
            <a:pPr indent="-520700" lvl="0" marL="457200" marR="0" rtl="0" algn="l">
              <a:lnSpc>
                <a:spcPct val="115000"/>
              </a:lnSpc>
              <a:spcBef>
                <a:spcPts val="0"/>
              </a:spcBef>
              <a:spcAft>
                <a:spcPts val="0"/>
              </a:spcAft>
              <a:buSzPts val="4600"/>
              <a:buFont typeface="Montserrat"/>
              <a:buChar char="●"/>
            </a:pPr>
            <a:r>
              <a:t/>
            </a:r>
            <a:endParaRPr sz="4600">
              <a:latin typeface="Montserrat"/>
              <a:ea typeface="Montserrat"/>
              <a:cs typeface="Montserrat"/>
              <a:sym typeface="Montserrat"/>
            </a:endParaRPr>
          </a:p>
          <a:p>
            <a:pPr indent="-520700" lvl="0" marL="457200" marR="0" rtl="0" algn="l">
              <a:lnSpc>
                <a:spcPct val="115000"/>
              </a:lnSpc>
              <a:spcBef>
                <a:spcPts val="0"/>
              </a:spcBef>
              <a:spcAft>
                <a:spcPts val="0"/>
              </a:spcAft>
              <a:buSzPts val="4600"/>
              <a:buFont typeface="Montserrat"/>
              <a:buChar char="●"/>
            </a:pPr>
            <a:r>
              <a:rPr lang="en-US" sz="4600">
                <a:latin typeface="Montserrat"/>
                <a:ea typeface="Montserrat"/>
                <a:cs typeface="Montserrat"/>
                <a:sym typeface="Montserrat"/>
              </a:rPr>
              <a:t>There are two concepts here : </a:t>
            </a:r>
            <a:endParaRPr sz="4600">
              <a:latin typeface="Montserrat"/>
              <a:ea typeface="Montserrat"/>
              <a:cs typeface="Montserrat"/>
              <a:sym typeface="Montserrat"/>
            </a:endParaRPr>
          </a:p>
          <a:p>
            <a:pPr indent="-520700" lvl="1" marL="914400" marR="0" rtl="0" algn="l">
              <a:lnSpc>
                <a:spcPct val="150000"/>
              </a:lnSpc>
              <a:spcBef>
                <a:spcPts val="0"/>
              </a:spcBef>
              <a:spcAft>
                <a:spcPts val="0"/>
              </a:spcAft>
              <a:buSzPts val="4600"/>
              <a:buFont typeface="Montserrat"/>
              <a:buChar char="○"/>
            </a:pPr>
            <a:r>
              <a:rPr b="1" lang="en-US" sz="4600">
                <a:latin typeface="Montserrat"/>
                <a:ea typeface="Montserrat"/>
                <a:cs typeface="Montserrat"/>
                <a:sym typeface="Montserrat"/>
              </a:rPr>
              <a:t>Hard Voting</a:t>
            </a:r>
            <a:endParaRPr b="1" sz="4600">
              <a:latin typeface="Montserrat"/>
              <a:ea typeface="Montserrat"/>
              <a:cs typeface="Montserrat"/>
              <a:sym typeface="Montserrat"/>
            </a:endParaRPr>
          </a:p>
          <a:p>
            <a:pPr indent="-520700" lvl="1" marL="914400" marR="0" rtl="0" algn="l">
              <a:lnSpc>
                <a:spcPct val="150000"/>
              </a:lnSpc>
              <a:spcBef>
                <a:spcPts val="0"/>
              </a:spcBef>
              <a:spcAft>
                <a:spcPts val="0"/>
              </a:spcAft>
              <a:buSzPts val="4600"/>
              <a:buFont typeface="Montserrat"/>
              <a:buChar char="○"/>
            </a:pPr>
            <a:r>
              <a:rPr b="1" lang="en-US" sz="4600">
                <a:latin typeface="Montserrat"/>
                <a:ea typeface="Montserrat"/>
                <a:cs typeface="Montserrat"/>
                <a:sym typeface="Montserrat"/>
              </a:rPr>
              <a:t>Soft Voting</a:t>
            </a:r>
            <a:endParaRPr b="0" i="0" sz="4600" u="none" cap="none" strike="noStrike">
              <a:solidFill>
                <a:srgbClr val="000000"/>
              </a:solidFill>
              <a:latin typeface="Helvetica Neue"/>
              <a:ea typeface="Helvetica Neue"/>
              <a:cs typeface="Helvetica Neue"/>
              <a:sym typeface="Helvetica Neue"/>
            </a:endParaRPr>
          </a:p>
        </p:txBody>
      </p:sp>
      <p:cxnSp>
        <p:nvCxnSpPr>
          <p:cNvPr id="63" name="Google Shape;63;g9b13fc044a_0_6"/>
          <p:cNvCxnSpPr/>
          <p:nvPr/>
        </p:nvCxnSpPr>
        <p:spPr>
          <a:xfrm>
            <a:off x="810900" y="771750"/>
            <a:ext cx="0" cy="12621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animEffect filter="fade" transition="in">
                                      <p:cBhvr>
                                        <p:cTn dur="1000"/>
                                        <p:tgtEl>
                                          <p:spTgt spid="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animEffect filter="fade" transition="in">
                                      <p:cBhvr>
                                        <p:cTn dur="1000"/>
                                        <p:tgtEl>
                                          <p:spTgt spid="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animEffect filter="fade" transition="in">
                                      <p:cBhvr>
                                        <p:cTn dur="1000"/>
                                        <p:tgtEl>
                                          <p:spTgt spid="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animEffect filter="fade" transition="in">
                                      <p:cBhvr>
                                        <p:cTn dur="1000"/>
                                        <p:tgtEl>
                                          <p:spTgt spid="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animEffect filter="fade" transition="in">
                                      <p:cBhvr>
                                        <p:cTn dur="1000"/>
                                        <p:tgtEl>
                                          <p:spTgt spid="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9b13fc044a_0_17"/>
          <p:cNvSpPr txBox="1"/>
          <p:nvPr/>
        </p:nvSpPr>
        <p:spPr>
          <a:xfrm>
            <a:off x="1203575" y="666150"/>
            <a:ext cx="22773300" cy="14733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A2FF"/>
              </a:buClr>
              <a:buSzPts val="9000"/>
              <a:buFont typeface="Poppins"/>
              <a:buNone/>
            </a:pPr>
            <a:r>
              <a:rPr b="1" lang="en-US" sz="9000">
                <a:latin typeface="Montserrat"/>
                <a:ea typeface="Montserrat"/>
                <a:cs typeface="Montserrat"/>
                <a:sym typeface="Montserrat"/>
              </a:rPr>
              <a:t>Concept of Hard Voting</a:t>
            </a:r>
            <a:endParaRPr b="1" i="0" sz="9000" u="none" cap="none" strike="noStrike">
              <a:latin typeface="Montserrat"/>
              <a:ea typeface="Montserrat"/>
              <a:cs typeface="Montserrat"/>
              <a:sym typeface="Montserrat"/>
            </a:endParaRPr>
          </a:p>
        </p:txBody>
      </p:sp>
      <p:sp>
        <p:nvSpPr>
          <p:cNvPr id="69" name="Google Shape;69;g9b13fc044a_0_17"/>
          <p:cNvSpPr txBox="1"/>
          <p:nvPr/>
        </p:nvSpPr>
        <p:spPr>
          <a:xfrm>
            <a:off x="722750" y="3429700"/>
            <a:ext cx="23254200" cy="50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sp>
        <p:nvSpPr>
          <p:cNvPr id="70" name="Google Shape;70;g9b13fc044a_0_17"/>
          <p:cNvSpPr txBox="1"/>
          <p:nvPr/>
        </p:nvSpPr>
        <p:spPr>
          <a:xfrm>
            <a:off x="810900" y="2781475"/>
            <a:ext cx="21978600" cy="5815800"/>
          </a:xfrm>
          <a:prstGeom prst="rect">
            <a:avLst/>
          </a:prstGeom>
          <a:noFill/>
          <a:ln>
            <a:noFill/>
          </a:ln>
        </p:spPr>
        <p:txBody>
          <a:bodyPr anchorCtr="0" anchor="t" bIns="91425" lIns="91425" spcFirstLastPara="1" rIns="91425" wrap="square" tIns="91425">
            <a:noAutofit/>
          </a:bodyPr>
          <a:lstStyle/>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In hard voting, the predicted output class is a</a:t>
            </a:r>
            <a:r>
              <a:rPr b="1" lang="en-US" sz="4600">
                <a:latin typeface="Montserrat"/>
                <a:ea typeface="Montserrat"/>
                <a:cs typeface="Montserrat"/>
                <a:sym typeface="Montserrat"/>
              </a:rPr>
              <a:t> class with the highest majority of votes.</a:t>
            </a:r>
            <a:endParaRPr b="1" sz="4600">
              <a:latin typeface="Montserrat"/>
              <a:ea typeface="Montserrat"/>
              <a:cs typeface="Montserrat"/>
              <a:sym typeface="Montserrat"/>
            </a:endParaRPr>
          </a:p>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Suppose three classifiers predicted the output class</a:t>
            </a:r>
            <a:r>
              <a:rPr b="1" lang="en-US" sz="4600">
                <a:latin typeface="Montserrat"/>
                <a:ea typeface="Montserrat"/>
                <a:cs typeface="Montserrat"/>
                <a:sym typeface="Montserrat"/>
              </a:rPr>
              <a:t>(A, A, B)</a:t>
            </a:r>
            <a:r>
              <a:rPr lang="en-US" sz="4600">
                <a:latin typeface="Montserrat"/>
                <a:ea typeface="Montserrat"/>
                <a:cs typeface="Montserrat"/>
                <a:sym typeface="Montserrat"/>
              </a:rPr>
              <a:t>, so here the majority predicted</a:t>
            </a:r>
            <a:r>
              <a:rPr b="1" lang="en-US" sz="4600">
                <a:latin typeface="Montserrat"/>
                <a:ea typeface="Montserrat"/>
                <a:cs typeface="Montserrat"/>
                <a:sym typeface="Montserrat"/>
              </a:rPr>
              <a:t> A</a:t>
            </a:r>
            <a:r>
              <a:rPr lang="en-US" sz="4600">
                <a:latin typeface="Montserrat"/>
                <a:ea typeface="Montserrat"/>
                <a:cs typeface="Montserrat"/>
                <a:sym typeface="Montserrat"/>
              </a:rPr>
              <a:t> as output. Hence A will be the final prediction.</a:t>
            </a:r>
            <a:endParaRPr sz="4600">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rPr lang="en-US" sz="4600">
                <a:latin typeface="Helvetica Neue"/>
                <a:ea typeface="Helvetica Neue"/>
                <a:cs typeface="Helvetica Neue"/>
                <a:sym typeface="Helvetica Neue"/>
              </a:rPr>
              <a:t>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9144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cxnSp>
        <p:nvCxnSpPr>
          <p:cNvPr id="71" name="Google Shape;71;g9b13fc044a_0_17"/>
          <p:cNvCxnSpPr/>
          <p:nvPr/>
        </p:nvCxnSpPr>
        <p:spPr>
          <a:xfrm>
            <a:off x="810900" y="771750"/>
            <a:ext cx="0" cy="12621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Effect filter="fade" transition="in">
                                      <p:cBhvr>
                                        <p:cTn dur="1000"/>
                                        <p:tgtEl>
                                          <p:spTgt spid="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Effect filter="fade" transition="in">
                                      <p:cBhvr>
                                        <p:cTn dur="1000"/>
                                        <p:tgtEl>
                                          <p:spTgt spid="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Effect filter="fade" transition="in">
                                      <p:cBhvr>
                                        <p:cTn dur="1000"/>
                                        <p:tgtEl>
                                          <p:spTgt spid="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animEffect filter="fade" transition="in">
                                      <p:cBhvr>
                                        <p:cTn dur="1000"/>
                                        <p:tgtEl>
                                          <p:spTgt spid="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8" st="8"/>
                                            </p:txEl>
                                          </p:spTgt>
                                        </p:tgtEl>
                                        <p:attrNameLst>
                                          <p:attrName>style.visibility</p:attrName>
                                        </p:attrNameLst>
                                      </p:cBhvr>
                                      <p:to>
                                        <p:strVal val="visible"/>
                                      </p:to>
                                    </p:set>
                                    <p:animEffect filter="fade" transition="in">
                                      <p:cBhvr>
                                        <p:cTn dur="1000"/>
                                        <p:tgtEl>
                                          <p:spTgt spid="7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9" st="9"/>
                                            </p:txEl>
                                          </p:spTgt>
                                        </p:tgtEl>
                                        <p:attrNameLst>
                                          <p:attrName>style.visibility</p:attrName>
                                        </p:attrNameLst>
                                      </p:cBhvr>
                                      <p:to>
                                        <p:strVal val="visible"/>
                                      </p:to>
                                    </p:set>
                                    <p:animEffect filter="fade" transition="in">
                                      <p:cBhvr>
                                        <p:cTn dur="1000"/>
                                        <p:tgtEl>
                                          <p:spTgt spid="7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0" st="10"/>
                                            </p:txEl>
                                          </p:spTgt>
                                        </p:tgtEl>
                                        <p:attrNameLst>
                                          <p:attrName>style.visibility</p:attrName>
                                        </p:attrNameLst>
                                      </p:cBhvr>
                                      <p:to>
                                        <p:strVal val="visible"/>
                                      </p:to>
                                    </p:set>
                                    <p:animEffect filter="fade" transition="in">
                                      <p:cBhvr>
                                        <p:cTn dur="1000"/>
                                        <p:tgtEl>
                                          <p:spTgt spid="7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1" st="11"/>
                                            </p:txEl>
                                          </p:spTgt>
                                        </p:tgtEl>
                                        <p:attrNameLst>
                                          <p:attrName>style.visibility</p:attrName>
                                        </p:attrNameLst>
                                      </p:cBhvr>
                                      <p:to>
                                        <p:strVal val="visible"/>
                                      </p:to>
                                    </p:set>
                                    <p:animEffect filter="fade" transition="in">
                                      <p:cBhvr>
                                        <p:cTn dur="1000"/>
                                        <p:tgtEl>
                                          <p:spTgt spid="7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2" st="12"/>
                                            </p:txEl>
                                          </p:spTgt>
                                        </p:tgtEl>
                                        <p:attrNameLst>
                                          <p:attrName>style.visibility</p:attrName>
                                        </p:attrNameLst>
                                      </p:cBhvr>
                                      <p:to>
                                        <p:strVal val="visible"/>
                                      </p:to>
                                    </p:set>
                                    <p:animEffect filter="fade" transition="in">
                                      <p:cBhvr>
                                        <p:cTn dur="1000"/>
                                        <p:tgtEl>
                                          <p:spTgt spid="7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3" st="13"/>
                                            </p:txEl>
                                          </p:spTgt>
                                        </p:tgtEl>
                                        <p:attrNameLst>
                                          <p:attrName>style.visibility</p:attrName>
                                        </p:attrNameLst>
                                      </p:cBhvr>
                                      <p:to>
                                        <p:strVal val="visible"/>
                                      </p:to>
                                    </p:set>
                                    <p:animEffect filter="fade" transition="in">
                                      <p:cBhvr>
                                        <p:cTn dur="1000"/>
                                        <p:tgtEl>
                                          <p:spTgt spid="7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4" st="14"/>
                                            </p:txEl>
                                          </p:spTgt>
                                        </p:tgtEl>
                                        <p:attrNameLst>
                                          <p:attrName>style.visibility</p:attrName>
                                        </p:attrNameLst>
                                      </p:cBhvr>
                                      <p:to>
                                        <p:strVal val="visible"/>
                                      </p:to>
                                    </p:set>
                                    <p:animEffect filter="fade" transition="in">
                                      <p:cBhvr>
                                        <p:cTn dur="1000"/>
                                        <p:tgtEl>
                                          <p:spTgt spid="7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5" st="15"/>
                                            </p:txEl>
                                          </p:spTgt>
                                        </p:tgtEl>
                                        <p:attrNameLst>
                                          <p:attrName>style.visibility</p:attrName>
                                        </p:attrNameLst>
                                      </p:cBhvr>
                                      <p:to>
                                        <p:strVal val="visible"/>
                                      </p:to>
                                    </p:set>
                                    <p:animEffect filter="fade" transition="in">
                                      <p:cBhvr>
                                        <p:cTn dur="1000"/>
                                        <p:tgtEl>
                                          <p:spTgt spid="7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6" st="16"/>
                                            </p:txEl>
                                          </p:spTgt>
                                        </p:tgtEl>
                                        <p:attrNameLst>
                                          <p:attrName>style.visibility</p:attrName>
                                        </p:attrNameLst>
                                      </p:cBhvr>
                                      <p:to>
                                        <p:strVal val="visible"/>
                                      </p:to>
                                    </p:set>
                                    <p:animEffect filter="fade" transition="in">
                                      <p:cBhvr>
                                        <p:cTn dur="1000"/>
                                        <p:tgtEl>
                                          <p:spTgt spid="70">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7" st="17"/>
                                            </p:txEl>
                                          </p:spTgt>
                                        </p:tgtEl>
                                        <p:attrNameLst>
                                          <p:attrName>style.visibility</p:attrName>
                                        </p:attrNameLst>
                                      </p:cBhvr>
                                      <p:to>
                                        <p:strVal val="visible"/>
                                      </p:to>
                                    </p:set>
                                    <p:animEffect filter="fade" transition="in">
                                      <p:cBhvr>
                                        <p:cTn dur="1000"/>
                                        <p:tgtEl>
                                          <p:spTgt spid="70">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9b13fc044a_0_28"/>
          <p:cNvSpPr txBox="1"/>
          <p:nvPr/>
        </p:nvSpPr>
        <p:spPr>
          <a:xfrm>
            <a:off x="1231550" y="666150"/>
            <a:ext cx="22745400" cy="14733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A2FF"/>
              </a:buClr>
              <a:buSzPts val="9000"/>
              <a:buFont typeface="Poppins"/>
              <a:buNone/>
            </a:pPr>
            <a:r>
              <a:rPr b="1" lang="en-US" sz="8000">
                <a:latin typeface="Montserrat"/>
                <a:ea typeface="Montserrat"/>
                <a:cs typeface="Montserrat"/>
                <a:sym typeface="Montserrat"/>
              </a:rPr>
              <a:t>Concept of Soft </a:t>
            </a:r>
            <a:r>
              <a:rPr b="1" lang="en-US" sz="8000">
                <a:latin typeface="Montserrat"/>
                <a:ea typeface="Montserrat"/>
                <a:cs typeface="Montserrat"/>
                <a:sym typeface="Montserrat"/>
              </a:rPr>
              <a:t>Voting</a:t>
            </a:r>
            <a:endParaRPr b="1" i="0" sz="8000" u="none" cap="none" strike="noStrike">
              <a:latin typeface="Montserrat"/>
              <a:ea typeface="Montserrat"/>
              <a:cs typeface="Montserrat"/>
              <a:sym typeface="Montserrat"/>
            </a:endParaRPr>
          </a:p>
        </p:txBody>
      </p:sp>
      <p:sp>
        <p:nvSpPr>
          <p:cNvPr id="77" name="Google Shape;77;g9b13fc044a_0_28"/>
          <p:cNvSpPr txBox="1"/>
          <p:nvPr/>
        </p:nvSpPr>
        <p:spPr>
          <a:xfrm>
            <a:off x="722750" y="3429700"/>
            <a:ext cx="23254200" cy="50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sp>
        <p:nvSpPr>
          <p:cNvPr id="78" name="Google Shape;78;g9b13fc044a_0_28"/>
          <p:cNvSpPr txBox="1"/>
          <p:nvPr/>
        </p:nvSpPr>
        <p:spPr>
          <a:xfrm>
            <a:off x="810900" y="2809525"/>
            <a:ext cx="22044600" cy="6489000"/>
          </a:xfrm>
          <a:prstGeom prst="rect">
            <a:avLst/>
          </a:prstGeom>
          <a:noFill/>
          <a:ln>
            <a:noFill/>
          </a:ln>
        </p:spPr>
        <p:txBody>
          <a:bodyPr anchorCtr="0" anchor="t" bIns="91425" lIns="91425" spcFirstLastPara="1" rIns="91425" wrap="square" tIns="91425">
            <a:noAutofit/>
          </a:bodyPr>
          <a:lstStyle/>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In Soft voting, the output class is the prediction based on the average of probability given to that class. </a:t>
            </a:r>
            <a:endParaRPr sz="4600">
              <a:latin typeface="Montserrat"/>
              <a:ea typeface="Montserrat"/>
              <a:cs typeface="Montserrat"/>
              <a:sym typeface="Montserrat"/>
            </a:endParaRPr>
          </a:p>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Suppose given some input to three models, the prediction probability for class A = (0.30, 0.47, 0.53) B = (0.20, 0.32, 0.40).</a:t>
            </a:r>
            <a:endParaRPr sz="4600">
              <a:latin typeface="Montserrat"/>
              <a:ea typeface="Montserrat"/>
              <a:cs typeface="Montserrat"/>
              <a:sym typeface="Montserrat"/>
            </a:endParaRPr>
          </a:p>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So the average for class</a:t>
            </a:r>
            <a:r>
              <a:rPr b="1" lang="en-US" sz="4600">
                <a:latin typeface="Montserrat"/>
                <a:ea typeface="Montserrat"/>
                <a:cs typeface="Montserrat"/>
                <a:sym typeface="Montserrat"/>
              </a:rPr>
              <a:t> A is 0.4333 and B is 0.3067,</a:t>
            </a:r>
            <a:r>
              <a:rPr lang="en-US" sz="4600">
                <a:latin typeface="Montserrat"/>
                <a:ea typeface="Montserrat"/>
                <a:cs typeface="Montserrat"/>
                <a:sym typeface="Montserrat"/>
              </a:rPr>
              <a:t> </a:t>
            </a:r>
            <a:r>
              <a:rPr b="1" lang="en-US" sz="4600">
                <a:latin typeface="Montserrat"/>
                <a:ea typeface="Montserrat"/>
                <a:cs typeface="Montserrat"/>
                <a:sym typeface="Montserrat"/>
              </a:rPr>
              <a:t>the winner is clearly class A</a:t>
            </a:r>
            <a:r>
              <a:rPr lang="en-US" sz="4600">
                <a:latin typeface="Montserrat"/>
                <a:ea typeface="Montserrat"/>
                <a:cs typeface="Montserrat"/>
                <a:sym typeface="Montserrat"/>
              </a:rPr>
              <a:t>.</a:t>
            </a:r>
            <a:endParaRPr sz="4600">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rPr lang="en-US" sz="4600">
                <a:latin typeface="Helvetica Neue"/>
                <a:ea typeface="Helvetica Neue"/>
                <a:cs typeface="Helvetica Neue"/>
                <a:sym typeface="Helvetica Neue"/>
              </a:rPr>
              <a:t>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9144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cxnSp>
        <p:nvCxnSpPr>
          <p:cNvPr id="79" name="Google Shape;79;g9b13fc044a_0_28"/>
          <p:cNvCxnSpPr/>
          <p:nvPr/>
        </p:nvCxnSpPr>
        <p:spPr>
          <a:xfrm>
            <a:off x="810900" y="771750"/>
            <a:ext cx="0" cy="12621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1000"/>
                                        <p:tgtEl>
                                          <p:spTgt spid="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Effect filter="fade" transition="in">
                                      <p:cBhvr>
                                        <p:cTn dur="1000"/>
                                        <p:tgtEl>
                                          <p:spTgt spid="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animEffect filter="fade" transition="in">
                                      <p:cBhvr>
                                        <p:cTn dur="1000"/>
                                        <p:tgtEl>
                                          <p:spTgt spid="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animEffect filter="fade" transition="in">
                                      <p:cBhvr>
                                        <p:cTn dur="1000"/>
                                        <p:tgtEl>
                                          <p:spTgt spid="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8" st="8"/>
                                            </p:txEl>
                                          </p:spTgt>
                                        </p:tgtEl>
                                        <p:attrNameLst>
                                          <p:attrName>style.visibility</p:attrName>
                                        </p:attrNameLst>
                                      </p:cBhvr>
                                      <p:to>
                                        <p:strVal val="visible"/>
                                      </p:to>
                                    </p:set>
                                    <p:animEffect filter="fade" transition="in">
                                      <p:cBhvr>
                                        <p:cTn dur="1000"/>
                                        <p:tgtEl>
                                          <p:spTgt spid="7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9" st="9"/>
                                            </p:txEl>
                                          </p:spTgt>
                                        </p:tgtEl>
                                        <p:attrNameLst>
                                          <p:attrName>style.visibility</p:attrName>
                                        </p:attrNameLst>
                                      </p:cBhvr>
                                      <p:to>
                                        <p:strVal val="visible"/>
                                      </p:to>
                                    </p:set>
                                    <p:animEffect filter="fade" transition="in">
                                      <p:cBhvr>
                                        <p:cTn dur="1000"/>
                                        <p:tgtEl>
                                          <p:spTgt spid="7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0" st="10"/>
                                            </p:txEl>
                                          </p:spTgt>
                                        </p:tgtEl>
                                        <p:attrNameLst>
                                          <p:attrName>style.visibility</p:attrName>
                                        </p:attrNameLst>
                                      </p:cBhvr>
                                      <p:to>
                                        <p:strVal val="visible"/>
                                      </p:to>
                                    </p:set>
                                    <p:animEffect filter="fade" transition="in">
                                      <p:cBhvr>
                                        <p:cTn dur="1000"/>
                                        <p:tgtEl>
                                          <p:spTgt spid="7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1" st="11"/>
                                            </p:txEl>
                                          </p:spTgt>
                                        </p:tgtEl>
                                        <p:attrNameLst>
                                          <p:attrName>style.visibility</p:attrName>
                                        </p:attrNameLst>
                                      </p:cBhvr>
                                      <p:to>
                                        <p:strVal val="visible"/>
                                      </p:to>
                                    </p:set>
                                    <p:animEffect filter="fade" transition="in">
                                      <p:cBhvr>
                                        <p:cTn dur="1000"/>
                                        <p:tgtEl>
                                          <p:spTgt spid="7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2" st="12"/>
                                            </p:txEl>
                                          </p:spTgt>
                                        </p:tgtEl>
                                        <p:attrNameLst>
                                          <p:attrName>style.visibility</p:attrName>
                                        </p:attrNameLst>
                                      </p:cBhvr>
                                      <p:to>
                                        <p:strVal val="visible"/>
                                      </p:to>
                                    </p:set>
                                    <p:animEffect filter="fade" transition="in">
                                      <p:cBhvr>
                                        <p:cTn dur="1000"/>
                                        <p:tgtEl>
                                          <p:spTgt spid="7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3" st="13"/>
                                            </p:txEl>
                                          </p:spTgt>
                                        </p:tgtEl>
                                        <p:attrNameLst>
                                          <p:attrName>style.visibility</p:attrName>
                                        </p:attrNameLst>
                                      </p:cBhvr>
                                      <p:to>
                                        <p:strVal val="visible"/>
                                      </p:to>
                                    </p:set>
                                    <p:animEffect filter="fade" transition="in">
                                      <p:cBhvr>
                                        <p:cTn dur="1000"/>
                                        <p:tgtEl>
                                          <p:spTgt spid="7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4" st="14"/>
                                            </p:txEl>
                                          </p:spTgt>
                                        </p:tgtEl>
                                        <p:attrNameLst>
                                          <p:attrName>style.visibility</p:attrName>
                                        </p:attrNameLst>
                                      </p:cBhvr>
                                      <p:to>
                                        <p:strVal val="visible"/>
                                      </p:to>
                                    </p:set>
                                    <p:animEffect filter="fade" transition="in">
                                      <p:cBhvr>
                                        <p:cTn dur="1000"/>
                                        <p:tgtEl>
                                          <p:spTgt spid="7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5" st="15"/>
                                            </p:txEl>
                                          </p:spTgt>
                                        </p:tgtEl>
                                        <p:attrNameLst>
                                          <p:attrName>style.visibility</p:attrName>
                                        </p:attrNameLst>
                                      </p:cBhvr>
                                      <p:to>
                                        <p:strVal val="visible"/>
                                      </p:to>
                                    </p:set>
                                    <p:animEffect filter="fade" transition="in">
                                      <p:cBhvr>
                                        <p:cTn dur="1000"/>
                                        <p:tgtEl>
                                          <p:spTgt spid="7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6" st="16"/>
                                            </p:txEl>
                                          </p:spTgt>
                                        </p:tgtEl>
                                        <p:attrNameLst>
                                          <p:attrName>style.visibility</p:attrName>
                                        </p:attrNameLst>
                                      </p:cBhvr>
                                      <p:to>
                                        <p:strVal val="visible"/>
                                      </p:to>
                                    </p:set>
                                    <p:animEffect filter="fade" transition="in">
                                      <p:cBhvr>
                                        <p:cTn dur="1000"/>
                                        <p:tgtEl>
                                          <p:spTgt spid="7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7" st="17"/>
                                            </p:txEl>
                                          </p:spTgt>
                                        </p:tgtEl>
                                        <p:attrNameLst>
                                          <p:attrName>style.visibility</p:attrName>
                                        </p:attrNameLst>
                                      </p:cBhvr>
                                      <p:to>
                                        <p:strVal val="visible"/>
                                      </p:to>
                                    </p:set>
                                    <p:animEffect filter="fade" transition="in">
                                      <p:cBhvr>
                                        <p:cTn dur="1000"/>
                                        <p:tgtEl>
                                          <p:spTgt spid="7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8" st="18"/>
                                            </p:txEl>
                                          </p:spTgt>
                                        </p:tgtEl>
                                        <p:attrNameLst>
                                          <p:attrName>style.visibility</p:attrName>
                                        </p:attrNameLst>
                                      </p:cBhvr>
                                      <p:to>
                                        <p:strVal val="visible"/>
                                      </p:to>
                                    </p:set>
                                    <p:animEffect filter="fade" transition="in">
                                      <p:cBhvr>
                                        <p:cTn dur="1000"/>
                                        <p:tgtEl>
                                          <p:spTgt spid="78">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9b13fc044a_0_38"/>
          <p:cNvSpPr txBox="1"/>
          <p:nvPr/>
        </p:nvSpPr>
        <p:spPr>
          <a:xfrm>
            <a:off x="1259750" y="666150"/>
            <a:ext cx="22717200" cy="14733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A2FF"/>
              </a:buClr>
              <a:buSzPts val="9000"/>
              <a:buFont typeface="Poppins"/>
              <a:buNone/>
            </a:pPr>
            <a:r>
              <a:rPr b="1" lang="en-US" sz="9000">
                <a:latin typeface="Montserrat"/>
                <a:ea typeface="Montserrat"/>
                <a:cs typeface="Montserrat"/>
                <a:sym typeface="Montserrat"/>
              </a:rPr>
              <a:t>When to use Bagging?</a:t>
            </a:r>
            <a:endParaRPr b="1" i="0" sz="9000" u="none" cap="none" strike="noStrike">
              <a:latin typeface="Montserrat"/>
              <a:ea typeface="Montserrat"/>
              <a:cs typeface="Montserrat"/>
              <a:sym typeface="Montserrat"/>
            </a:endParaRPr>
          </a:p>
        </p:txBody>
      </p:sp>
      <p:sp>
        <p:nvSpPr>
          <p:cNvPr id="85" name="Google Shape;85;g9b13fc044a_0_38"/>
          <p:cNvSpPr txBox="1"/>
          <p:nvPr/>
        </p:nvSpPr>
        <p:spPr>
          <a:xfrm>
            <a:off x="722750" y="3429700"/>
            <a:ext cx="23254200" cy="50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sp>
        <p:nvSpPr>
          <p:cNvPr id="86" name="Google Shape;86;g9b13fc044a_0_38"/>
          <p:cNvSpPr txBox="1"/>
          <p:nvPr/>
        </p:nvSpPr>
        <p:spPr>
          <a:xfrm>
            <a:off x="722750" y="3146100"/>
            <a:ext cx="21912600" cy="4385400"/>
          </a:xfrm>
          <a:prstGeom prst="rect">
            <a:avLst/>
          </a:prstGeom>
          <a:noFill/>
          <a:ln>
            <a:noFill/>
          </a:ln>
        </p:spPr>
        <p:txBody>
          <a:bodyPr anchorCtr="0" anchor="t" bIns="91425" lIns="91425" spcFirstLastPara="1" rIns="91425" wrap="square" tIns="91425">
            <a:noAutofit/>
          </a:bodyPr>
          <a:lstStyle/>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Bagging mostly focuses on reducing the variance, not affecting the bias.</a:t>
            </a:r>
            <a:endParaRPr sz="4600">
              <a:latin typeface="Montserrat"/>
              <a:ea typeface="Montserrat"/>
              <a:cs typeface="Montserrat"/>
              <a:sym typeface="Montserrat"/>
            </a:endParaRPr>
          </a:p>
          <a:p>
            <a:pPr indent="-520700" lvl="0" marL="457200" marR="0" rtl="0" algn="l">
              <a:lnSpc>
                <a:spcPct val="150000"/>
              </a:lnSpc>
              <a:spcBef>
                <a:spcPts val="0"/>
              </a:spcBef>
              <a:spcAft>
                <a:spcPts val="0"/>
              </a:spcAft>
              <a:buSzPts val="4600"/>
              <a:buFont typeface="Montserrat"/>
              <a:buChar char="●"/>
            </a:pPr>
            <a:r>
              <a:rPr b="1" lang="en-US" sz="4600">
                <a:latin typeface="Montserrat"/>
                <a:ea typeface="Montserrat"/>
                <a:cs typeface="Montserrat"/>
                <a:sym typeface="Montserrat"/>
              </a:rPr>
              <a:t>Bagging is not suitable for models with high bias and low variance </a:t>
            </a:r>
            <a:r>
              <a:rPr lang="en-US" sz="4600">
                <a:latin typeface="Montserrat"/>
                <a:ea typeface="Montserrat"/>
                <a:cs typeface="Montserrat"/>
                <a:sym typeface="Montserrat"/>
              </a:rPr>
              <a:t>because combining the results of base models that do not fit well on the training data will not change the result on aggregation.</a:t>
            </a:r>
            <a:endParaRPr sz="4600">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rPr lang="en-US" sz="4600">
                <a:latin typeface="Helvetica Neue"/>
                <a:ea typeface="Helvetica Neue"/>
                <a:cs typeface="Helvetica Neue"/>
                <a:sym typeface="Helvetica Neue"/>
              </a:rPr>
              <a:t>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9144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cxnSp>
        <p:nvCxnSpPr>
          <p:cNvPr id="87" name="Google Shape;87;g9b13fc044a_0_38"/>
          <p:cNvCxnSpPr/>
          <p:nvPr/>
        </p:nvCxnSpPr>
        <p:spPr>
          <a:xfrm>
            <a:off x="810900" y="771750"/>
            <a:ext cx="0" cy="12621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0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000"/>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1000"/>
                                        <p:tgtEl>
                                          <p:spTgt spid="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Effect filter="fade" transition="in">
                                      <p:cBhvr>
                                        <p:cTn dur="1000"/>
                                        <p:tgtEl>
                                          <p:spTgt spid="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Effect filter="fade" transition="in">
                                      <p:cBhvr>
                                        <p:cTn dur="1000"/>
                                        <p:tgtEl>
                                          <p:spTgt spid="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animEffect filter="fade" transition="in">
                                      <p:cBhvr>
                                        <p:cTn dur="1000"/>
                                        <p:tgtEl>
                                          <p:spTgt spid="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animEffect filter="fade" transition="in">
                                      <p:cBhvr>
                                        <p:cTn dur="1000"/>
                                        <p:tgtEl>
                                          <p:spTgt spid="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9" st="9"/>
                                            </p:txEl>
                                          </p:spTgt>
                                        </p:tgtEl>
                                        <p:attrNameLst>
                                          <p:attrName>style.visibility</p:attrName>
                                        </p:attrNameLst>
                                      </p:cBhvr>
                                      <p:to>
                                        <p:strVal val="visible"/>
                                      </p:to>
                                    </p:set>
                                    <p:animEffect filter="fade" transition="in">
                                      <p:cBhvr>
                                        <p:cTn dur="1000"/>
                                        <p:tgtEl>
                                          <p:spTgt spid="8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0" st="10"/>
                                            </p:txEl>
                                          </p:spTgt>
                                        </p:tgtEl>
                                        <p:attrNameLst>
                                          <p:attrName>style.visibility</p:attrName>
                                        </p:attrNameLst>
                                      </p:cBhvr>
                                      <p:to>
                                        <p:strVal val="visible"/>
                                      </p:to>
                                    </p:set>
                                    <p:animEffect filter="fade" transition="in">
                                      <p:cBhvr>
                                        <p:cTn dur="1000"/>
                                        <p:tgtEl>
                                          <p:spTgt spid="8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1" st="11"/>
                                            </p:txEl>
                                          </p:spTgt>
                                        </p:tgtEl>
                                        <p:attrNameLst>
                                          <p:attrName>style.visibility</p:attrName>
                                        </p:attrNameLst>
                                      </p:cBhvr>
                                      <p:to>
                                        <p:strVal val="visible"/>
                                      </p:to>
                                    </p:set>
                                    <p:animEffect filter="fade" transition="in">
                                      <p:cBhvr>
                                        <p:cTn dur="1000"/>
                                        <p:tgtEl>
                                          <p:spTgt spid="8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2" st="12"/>
                                            </p:txEl>
                                          </p:spTgt>
                                        </p:tgtEl>
                                        <p:attrNameLst>
                                          <p:attrName>style.visibility</p:attrName>
                                        </p:attrNameLst>
                                      </p:cBhvr>
                                      <p:to>
                                        <p:strVal val="visible"/>
                                      </p:to>
                                    </p:set>
                                    <p:animEffect filter="fade" transition="in">
                                      <p:cBhvr>
                                        <p:cTn dur="1000"/>
                                        <p:tgtEl>
                                          <p:spTgt spid="8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3" st="13"/>
                                            </p:txEl>
                                          </p:spTgt>
                                        </p:tgtEl>
                                        <p:attrNameLst>
                                          <p:attrName>style.visibility</p:attrName>
                                        </p:attrNameLst>
                                      </p:cBhvr>
                                      <p:to>
                                        <p:strVal val="visible"/>
                                      </p:to>
                                    </p:set>
                                    <p:animEffect filter="fade" transition="in">
                                      <p:cBhvr>
                                        <p:cTn dur="1000"/>
                                        <p:tgtEl>
                                          <p:spTgt spid="8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4" st="14"/>
                                            </p:txEl>
                                          </p:spTgt>
                                        </p:tgtEl>
                                        <p:attrNameLst>
                                          <p:attrName>style.visibility</p:attrName>
                                        </p:attrNameLst>
                                      </p:cBhvr>
                                      <p:to>
                                        <p:strVal val="visible"/>
                                      </p:to>
                                    </p:set>
                                    <p:animEffect filter="fade" transition="in">
                                      <p:cBhvr>
                                        <p:cTn dur="1000"/>
                                        <p:tgtEl>
                                          <p:spTgt spid="8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5" st="15"/>
                                            </p:txEl>
                                          </p:spTgt>
                                        </p:tgtEl>
                                        <p:attrNameLst>
                                          <p:attrName>style.visibility</p:attrName>
                                        </p:attrNameLst>
                                      </p:cBhvr>
                                      <p:to>
                                        <p:strVal val="visible"/>
                                      </p:to>
                                    </p:set>
                                    <p:animEffect filter="fade" transition="in">
                                      <p:cBhvr>
                                        <p:cTn dur="1000"/>
                                        <p:tgtEl>
                                          <p:spTgt spid="8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6" st="16"/>
                                            </p:txEl>
                                          </p:spTgt>
                                        </p:tgtEl>
                                        <p:attrNameLst>
                                          <p:attrName>style.visibility</p:attrName>
                                        </p:attrNameLst>
                                      </p:cBhvr>
                                      <p:to>
                                        <p:strVal val="visible"/>
                                      </p:to>
                                    </p:set>
                                    <p:animEffect filter="fade" transition="in">
                                      <p:cBhvr>
                                        <p:cTn dur="1000"/>
                                        <p:tgtEl>
                                          <p:spTgt spid="8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7" st="17"/>
                                            </p:txEl>
                                          </p:spTgt>
                                        </p:tgtEl>
                                        <p:attrNameLst>
                                          <p:attrName>style.visibility</p:attrName>
                                        </p:attrNameLst>
                                      </p:cBhvr>
                                      <p:to>
                                        <p:strVal val="visible"/>
                                      </p:to>
                                    </p:set>
                                    <p:animEffect filter="fade" transition="in">
                                      <p:cBhvr>
                                        <p:cTn dur="1000"/>
                                        <p:tgtEl>
                                          <p:spTgt spid="8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8" st="18"/>
                                            </p:txEl>
                                          </p:spTgt>
                                        </p:tgtEl>
                                        <p:attrNameLst>
                                          <p:attrName>style.visibility</p:attrName>
                                        </p:attrNameLst>
                                      </p:cBhvr>
                                      <p:to>
                                        <p:strVal val="visible"/>
                                      </p:to>
                                    </p:set>
                                    <p:animEffect filter="fade" transition="in">
                                      <p:cBhvr>
                                        <p:cTn dur="1000"/>
                                        <p:tgtEl>
                                          <p:spTgt spid="8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9" st="19"/>
                                            </p:txEl>
                                          </p:spTgt>
                                        </p:tgtEl>
                                        <p:attrNameLst>
                                          <p:attrName>style.visibility</p:attrName>
                                        </p:attrNameLst>
                                      </p:cBhvr>
                                      <p:to>
                                        <p:strVal val="visible"/>
                                      </p:to>
                                    </p:set>
                                    <p:animEffect filter="fade" transition="in">
                                      <p:cBhvr>
                                        <p:cTn dur="1000"/>
                                        <p:tgtEl>
                                          <p:spTgt spid="8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0" st="20"/>
                                            </p:txEl>
                                          </p:spTgt>
                                        </p:tgtEl>
                                        <p:attrNameLst>
                                          <p:attrName>style.visibility</p:attrName>
                                        </p:attrNameLst>
                                      </p:cBhvr>
                                      <p:to>
                                        <p:strVal val="visible"/>
                                      </p:to>
                                    </p:set>
                                    <p:animEffect filter="fade" transition="in">
                                      <p:cBhvr>
                                        <p:cTn dur="1000"/>
                                        <p:tgtEl>
                                          <p:spTgt spid="86">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9b13fc044a_0_52"/>
          <p:cNvSpPr txBox="1"/>
          <p:nvPr/>
        </p:nvSpPr>
        <p:spPr>
          <a:xfrm>
            <a:off x="1024575" y="711075"/>
            <a:ext cx="22952400" cy="14733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lang="en-US" sz="9000">
                <a:solidFill>
                  <a:srgbClr val="00A2FF"/>
                </a:solidFill>
                <a:latin typeface="Poppins"/>
                <a:ea typeface="Poppins"/>
                <a:cs typeface="Poppins"/>
                <a:sym typeface="Poppins"/>
              </a:rPr>
              <a:t> </a:t>
            </a:r>
            <a:endParaRPr sz="9000">
              <a:solidFill>
                <a:srgbClr val="00A2FF"/>
              </a:solidFill>
              <a:latin typeface="Poppins"/>
              <a:ea typeface="Poppins"/>
              <a:cs typeface="Poppins"/>
              <a:sym typeface="Poppins"/>
            </a:endParaRPr>
          </a:p>
          <a:p>
            <a:pPr indent="0" lvl="0" marL="0" marR="0" rtl="0" algn="l">
              <a:lnSpc>
                <a:spcPct val="100000"/>
              </a:lnSpc>
              <a:spcBef>
                <a:spcPts val="0"/>
              </a:spcBef>
              <a:spcAft>
                <a:spcPts val="0"/>
              </a:spcAft>
              <a:buNone/>
            </a:pPr>
            <a:r>
              <a:rPr b="1" lang="en-US" sz="9000">
                <a:latin typeface="Montserrat"/>
                <a:ea typeface="Montserrat"/>
                <a:cs typeface="Montserrat"/>
                <a:sym typeface="Montserrat"/>
              </a:rPr>
              <a:t> Concept of Boosting</a:t>
            </a:r>
            <a:endParaRPr b="1" sz="9000">
              <a:latin typeface="Montserrat"/>
              <a:ea typeface="Montserrat"/>
              <a:cs typeface="Montserrat"/>
              <a:sym typeface="Montserrat"/>
            </a:endParaRPr>
          </a:p>
          <a:p>
            <a:pPr indent="0" lvl="0" marL="0" marR="0" rtl="0" algn="l">
              <a:lnSpc>
                <a:spcPct val="100000"/>
              </a:lnSpc>
              <a:spcBef>
                <a:spcPts val="0"/>
              </a:spcBef>
              <a:spcAft>
                <a:spcPts val="0"/>
              </a:spcAft>
              <a:buClr>
                <a:srgbClr val="00A2FF"/>
              </a:buClr>
              <a:buSzPts val="9000"/>
              <a:buFont typeface="Poppins"/>
              <a:buNone/>
            </a:pPr>
            <a:r>
              <a:t/>
            </a:r>
            <a:endParaRPr sz="9000">
              <a:solidFill>
                <a:srgbClr val="00A2FF"/>
              </a:solidFill>
              <a:latin typeface="Poppins"/>
              <a:ea typeface="Poppins"/>
              <a:cs typeface="Poppins"/>
              <a:sym typeface="Poppins"/>
            </a:endParaRPr>
          </a:p>
        </p:txBody>
      </p:sp>
      <p:sp>
        <p:nvSpPr>
          <p:cNvPr id="93" name="Google Shape;93;g9b13fc044a_0_52"/>
          <p:cNvSpPr txBox="1"/>
          <p:nvPr/>
        </p:nvSpPr>
        <p:spPr>
          <a:xfrm>
            <a:off x="722750" y="3429700"/>
            <a:ext cx="23254200" cy="50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sp>
        <p:nvSpPr>
          <p:cNvPr id="94" name="Google Shape;94;g9b13fc044a_0_52"/>
          <p:cNvSpPr txBox="1"/>
          <p:nvPr/>
        </p:nvSpPr>
        <p:spPr>
          <a:xfrm>
            <a:off x="810900" y="2854275"/>
            <a:ext cx="22299000" cy="6749700"/>
          </a:xfrm>
          <a:prstGeom prst="rect">
            <a:avLst/>
          </a:prstGeom>
          <a:noFill/>
          <a:ln>
            <a:noFill/>
          </a:ln>
        </p:spPr>
        <p:txBody>
          <a:bodyPr anchorCtr="0" anchor="t" bIns="91425" lIns="91425" spcFirstLastPara="1" rIns="91425" wrap="square" tIns="91425">
            <a:noAutofit/>
          </a:bodyPr>
          <a:lstStyle/>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Boosting involves</a:t>
            </a:r>
            <a:r>
              <a:rPr b="1" lang="en-US" sz="4600">
                <a:latin typeface="Montserrat"/>
                <a:ea typeface="Montserrat"/>
                <a:cs typeface="Montserrat"/>
                <a:sym typeface="Montserrat"/>
              </a:rPr>
              <a:t> training a weak learner progressively</a:t>
            </a:r>
            <a:r>
              <a:rPr lang="en-US" sz="4600">
                <a:latin typeface="Montserrat"/>
                <a:ea typeface="Montserrat"/>
                <a:cs typeface="Montserrat"/>
                <a:sym typeface="Montserrat"/>
              </a:rPr>
              <a:t> where each time, the model intuitively focuses its efforts on the observations that were hard to </a:t>
            </a:r>
            <a:r>
              <a:rPr b="1" lang="en-US" sz="4600">
                <a:latin typeface="Montserrat"/>
                <a:ea typeface="Montserrat"/>
                <a:cs typeface="Montserrat"/>
                <a:sym typeface="Montserrat"/>
              </a:rPr>
              <a:t>learn by its predecessor.</a:t>
            </a:r>
            <a:endParaRPr b="1" sz="4600">
              <a:latin typeface="Montserrat"/>
              <a:ea typeface="Montserrat"/>
              <a:cs typeface="Montserrat"/>
              <a:sym typeface="Montserrat"/>
            </a:endParaRPr>
          </a:p>
          <a:p>
            <a:pPr indent="-520700" lvl="0" marL="457200" marR="0" rtl="0" algn="l">
              <a:lnSpc>
                <a:spcPct val="150000"/>
              </a:lnSpc>
              <a:spcBef>
                <a:spcPts val="0"/>
              </a:spcBef>
              <a:spcAft>
                <a:spcPts val="0"/>
              </a:spcAft>
              <a:buSzPts val="4600"/>
              <a:buFont typeface="Montserrat"/>
              <a:buChar char="●"/>
            </a:pPr>
            <a:r>
              <a:rPr lang="en-US" sz="4600">
                <a:latin typeface="Montserrat"/>
                <a:ea typeface="Montserrat"/>
                <a:cs typeface="Montserrat"/>
                <a:sym typeface="Montserrat"/>
              </a:rPr>
              <a:t>The base models are combined in a very adaptive manner to form the ensemble model. The ensemble model is the weighted sum of the constituent base models.</a:t>
            </a:r>
            <a:endParaRPr sz="4600">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rPr lang="en-US" sz="4600">
                <a:latin typeface="Helvetica Neue"/>
                <a:ea typeface="Helvetica Neue"/>
                <a:cs typeface="Helvetica Neue"/>
                <a:sym typeface="Helvetica Neue"/>
              </a:rPr>
              <a:t>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4600">
              <a:latin typeface="Helvetica Neue"/>
              <a:ea typeface="Helvetica Neue"/>
              <a:cs typeface="Helvetica Neue"/>
              <a:sym typeface="Helvetica Neue"/>
            </a:endParaRPr>
          </a:p>
          <a:p>
            <a:pPr indent="0" lvl="0" marL="9144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4600"/>
              <a:buFont typeface="Arial"/>
              <a:buNone/>
            </a:pPr>
            <a:r>
              <a:t/>
            </a:r>
            <a:endParaRPr b="0" i="0" sz="4600" u="none" cap="none" strike="noStrike">
              <a:solidFill>
                <a:srgbClr val="000000"/>
              </a:solidFill>
              <a:latin typeface="Helvetica Neue"/>
              <a:ea typeface="Helvetica Neue"/>
              <a:cs typeface="Helvetica Neue"/>
              <a:sym typeface="Helvetica Neue"/>
            </a:endParaRPr>
          </a:p>
        </p:txBody>
      </p:sp>
      <p:cxnSp>
        <p:nvCxnSpPr>
          <p:cNvPr id="95" name="Google Shape;95;g9b13fc044a_0_52"/>
          <p:cNvCxnSpPr/>
          <p:nvPr/>
        </p:nvCxnSpPr>
        <p:spPr>
          <a:xfrm>
            <a:off x="810900" y="771750"/>
            <a:ext cx="0" cy="12621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0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000"/>
                                        <p:tgtEl>
                                          <p:spTgt spid="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animEffect filter="fade" transition="in">
                                      <p:cBhvr>
                                        <p:cTn dur="1000"/>
                                        <p:tgtEl>
                                          <p:spTgt spid="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7" st="7"/>
                                            </p:txEl>
                                          </p:spTgt>
                                        </p:tgtEl>
                                        <p:attrNameLst>
                                          <p:attrName>style.visibility</p:attrName>
                                        </p:attrNameLst>
                                      </p:cBhvr>
                                      <p:to>
                                        <p:strVal val="visible"/>
                                      </p:to>
                                    </p:set>
                                    <p:animEffect filter="fade" transition="in">
                                      <p:cBhvr>
                                        <p:cTn dur="1000"/>
                                        <p:tgtEl>
                                          <p:spTgt spid="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8" st="8"/>
                                            </p:txEl>
                                          </p:spTgt>
                                        </p:tgtEl>
                                        <p:attrNameLst>
                                          <p:attrName>style.visibility</p:attrName>
                                        </p:attrNameLst>
                                      </p:cBhvr>
                                      <p:to>
                                        <p:strVal val="visible"/>
                                      </p:to>
                                    </p:set>
                                    <p:animEffect filter="fade" transition="in">
                                      <p:cBhvr>
                                        <p:cTn dur="1000"/>
                                        <p:tgtEl>
                                          <p:spTgt spid="9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9" st="9"/>
                                            </p:txEl>
                                          </p:spTgt>
                                        </p:tgtEl>
                                        <p:attrNameLst>
                                          <p:attrName>style.visibility</p:attrName>
                                        </p:attrNameLst>
                                      </p:cBhvr>
                                      <p:to>
                                        <p:strVal val="visible"/>
                                      </p:to>
                                    </p:set>
                                    <p:animEffect filter="fade" transition="in">
                                      <p:cBhvr>
                                        <p:cTn dur="1000"/>
                                        <p:tgtEl>
                                          <p:spTgt spid="9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0" st="10"/>
                                            </p:txEl>
                                          </p:spTgt>
                                        </p:tgtEl>
                                        <p:attrNameLst>
                                          <p:attrName>style.visibility</p:attrName>
                                        </p:attrNameLst>
                                      </p:cBhvr>
                                      <p:to>
                                        <p:strVal val="visible"/>
                                      </p:to>
                                    </p:set>
                                    <p:animEffect filter="fade" transition="in">
                                      <p:cBhvr>
                                        <p:cTn dur="1000"/>
                                        <p:tgtEl>
                                          <p:spTgt spid="9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1" st="11"/>
                                            </p:txEl>
                                          </p:spTgt>
                                        </p:tgtEl>
                                        <p:attrNameLst>
                                          <p:attrName>style.visibility</p:attrName>
                                        </p:attrNameLst>
                                      </p:cBhvr>
                                      <p:to>
                                        <p:strVal val="visible"/>
                                      </p:to>
                                    </p:set>
                                    <p:animEffect filter="fade" transition="in">
                                      <p:cBhvr>
                                        <p:cTn dur="1000"/>
                                        <p:tgtEl>
                                          <p:spTgt spid="9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2" st="12"/>
                                            </p:txEl>
                                          </p:spTgt>
                                        </p:tgtEl>
                                        <p:attrNameLst>
                                          <p:attrName>style.visibility</p:attrName>
                                        </p:attrNameLst>
                                      </p:cBhvr>
                                      <p:to>
                                        <p:strVal val="visible"/>
                                      </p:to>
                                    </p:set>
                                    <p:animEffect filter="fade" transition="in">
                                      <p:cBhvr>
                                        <p:cTn dur="1000"/>
                                        <p:tgtEl>
                                          <p:spTgt spid="9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3" st="13"/>
                                            </p:txEl>
                                          </p:spTgt>
                                        </p:tgtEl>
                                        <p:attrNameLst>
                                          <p:attrName>style.visibility</p:attrName>
                                        </p:attrNameLst>
                                      </p:cBhvr>
                                      <p:to>
                                        <p:strVal val="visible"/>
                                      </p:to>
                                    </p:set>
                                    <p:animEffect filter="fade" transition="in">
                                      <p:cBhvr>
                                        <p:cTn dur="1000"/>
                                        <p:tgtEl>
                                          <p:spTgt spid="9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4" st="14"/>
                                            </p:txEl>
                                          </p:spTgt>
                                        </p:tgtEl>
                                        <p:attrNameLst>
                                          <p:attrName>style.visibility</p:attrName>
                                        </p:attrNameLst>
                                      </p:cBhvr>
                                      <p:to>
                                        <p:strVal val="visible"/>
                                      </p:to>
                                    </p:set>
                                    <p:animEffect filter="fade" transition="in">
                                      <p:cBhvr>
                                        <p:cTn dur="1000"/>
                                        <p:tgtEl>
                                          <p:spTgt spid="9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5" st="15"/>
                                            </p:txEl>
                                          </p:spTgt>
                                        </p:tgtEl>
                                        <p:attrNameLst>
                                          <p:attrName>style.visibility</p:attrName>
                                        </p:attrNameLst>
                                      </p:cBhvr>
                                      <p:to>
                                        <p:strVal val="visible"/>
                                      </p:to>
                                    </p:set>
                                    <p:animEffect filter="fade" transition="in">
                                      <p:cBhvr>
                                        <p:cTn dur="1000"/>
                                        <p:tgtEl>
                                          <p:spTgt spid="9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6" st="16"/>
                                            </p:txEl>
                                          </p:spTgt>
                                        </p:tgtEl>
                                        <p:attrNameLst>
                                          <p:attrName>style.visibility</p:attrName>
                                        </p:attrNameLst>
                                      </p:cBhvr>
                                      <p:to>
                                        <p:strVal val="visible"/>
                                      </p:to>
                                    </p:set>
                                    <p:animEffect filter="fade" transition="in">
                                      <p:cBhvr>
                                        <p:cTn dur="1000"/>
                                        <p:tgtEl>
                                          <p:spTgt spid="9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7" st="17"/>
                                            </p:txEl>
                                          </p:spTgt>
                                        </p:tgtEl>
                                        <p:attrNameLst>
                                          <p:attrName>style.visibility</p:attrName>
                                        </p:attrNameLst>
                                      </p:cBhvr>
                                      <p:to>
                                        <p:strVal val="visible"/>
                                      </p:to>
                                    </p:set>
                                    <p:animEffect filter="fade" transition="in">
                                      <p:cBhvr>
                                        <p:cTn dur="1000"/>
                                        <p:tgtEl>
                                          <p:spTgt spid="94">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8" st="18"/>
                                            </p:txEl>
                                          </p:spTgt>
                                        </p:tgtEl>
                                        <p:attrNameLst>
                                          <p:attrName>style.visibility</p:attrName>
                                        </p:attrNameLst>
                                      </p:cBhvr>
                                      <p:to>
                                        <p:strVal val="visible"/>
                                      </p:to>
                                    </p:set>
                                    <p:animEffect filter="fade" transition="in">
                                      <p:cBhvr>
                                        <p:cTn dur="1000"/>
                                        <p:tgtEl>
                                          <p:spTgt spid="94">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9" st="19"/>
                                            </p:txEl>
                                          </p:spTgt>
                                        </p:tgtEl>
                                        <p:attrNameLst>
                                          <p:attrName>style.visibility</p:attrName>
                                        </p:attrNameLst>
                                      </p:cBhvr>
                                      <p:to>
                                        <p:strVal val="visible"/>
                                      </p:to>
                                    </p:set>
                                    <p:animEffect filter="fade" transition="in">
                                      <p:cBhvr>
                                        <p:cTn dur="1000"/>
                                        <p:tgtEl>
                                          <p:spTgt spid="94">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0" st="20"/>
                                            </p:txEl>
                                          </p:spTgt>
                                        </p:tgtEl>
                                        <p:attrNameLst>
                                          <p:attrName>style.visibility</p:attrName>
                                        </p:attrNameLst>
                                      </p:cBhvr>
                                      <p:to>
                                        <p:strVal val="visible"/>
                                      </p:to>
                                    </p:set>
                                    <p:animEffect filter="fade" transition="in">
                                      <p:cBhvr>
                                        <p:cTn dur="1000"/>
                                        <p:tgtEl>
                                          <p:spTgt spid="94">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1" st="21"/>
                                            </p:txEl>
                                          </p:spTgt>
                                        </p:tgtEl>
                                        <p:attrNameLst>
                                          <p:attrName>style.visibility</p:attrName>
                                        </p:attrNameLst>
                                      </p:cBhvr>
                                      <p:to>
                                        <p:strVal val="visible"/>
                                      </p:to>
                                    </p:set>
                                    <p:animEffect filter="fade" transition="in">
                                      <p:cBhvr>
                                        <p:cTn dur="1000"/>
                                        <p:tgtEl>
                                          <p:spTgt spid="94">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2" st="22"/>
                                            </p:txEl>
                                          </p:spTgt>
                                        </p:tgtEl>
                                        <p:attrNameLst>
                                          <p:attrName>style.visibility</p:attrName>
                                        </p:attrNameLst>
                                      </p:cBhvr>
                                      <p:to>
                                        <p:strVal val="visible"/>
                                      </p:to>
                                    </p:set>
                                    <p:animEffect filter="fade" transition="in">
                                      <p:cBhvr>
                                        <p:cTn dur="1000"/>
                                        <p:tgtEl>
                                          <p:spTgt spid="94">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3" st="23"/>
                                            </p:txEl>
                                          </p:spTgt>
                                        </p:tgtEl>
                                        <p:attrNameLst>
                                          <p:attrName>style.visibility</p:attrName>
                                        </p:attrNameLst>
                                      </p:cBhvr>
                                      <p:to>
                                        <p:strVal val="visible"/>
                                      </p:to>
                                    </p:set>
                                    <p:animEffect filter="fade" transition="in">
                                      <p:cBhvr>
                                        <p:cTn dur="1000"/>
                                        <p:tgtEl>
                                          <p:spTgt spid="94">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4" st="24"/>
                                            </p:txEl>
                                          </p:spTgt>
                                        </p:tgtEl>
                                        <p:attrNameLst>
                                          <p:attrName>style.visibility</p:attrName>
                                        </p:attrNameLst>
                                      </p:cBhvr>
                                      <p:to>
                                        <p:strVal val="visible"/>
                                      </p:to>
                                    </p:set>
                                    <p:animEffect filter="fade" transition="in">
                                      <p:cBhvr>
                                        <p:cTn dur="1000"/>
                                        <p:tgtEl>
                                          <p:spTgt spid="94">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5" st="25"/>
                                            </p:txEl>
                                          </p:spTgt>
                                        </p:tgtEl>
                                        <p:attrNameLst>
                                          <p:attrName>style.visibility</p:attrName>
                                        </p:attrNameLst>
                                      </p:cBhvr>
                                      <p:to>
                                        <p:strVal val="visible"/>
                                      </p:to>
                                    </p:set>
                                    <p:animEffect filter="fade" transition="in">
                                      <p:cBhvr>
                                        <p:cTn dur="1000"/>
                                        <p:tgtEl>
                                          <p:spTgt spid="94">
                                            <p:txEl>
                                              <p:pRg end="25" st="2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