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Lato"/>
      <p:regular r:id="rId35"/>
      <p:bold r:id="rId36"/>
      <p:italic r:id="rId37"/>
      <p:boldItalic r:id="rId38"/>
    </p:embeddedFont>
    <p:embeddedFont>
      <p:font typeface="Montserrat"/>
      <p:regular r:id="rId39"/>
      <p:bold r:id="rId40"/>
      <p:italic r:id="rId41"/>
      <p:boldItalic r:id="rId42"/>
    </p:embeddedFont>
    <p:embeddedFont>
      <p:font typeface="Montserrat Medium"/>
      <p:regular r:id="rId43"/>
      <p:bold r:id="rId44"/>
      <p:italic r:id="rId45"/>
      <p:boldItalic r:id="rId46"/>
    </p:embeddedFont>
    <p:embeddedFont>
      <p:font typeface="Montserrat ExtraBold"/>
      <p:bold r:id="rId47"/>
      <p:boldItalic r:id="rId48"/>
    </p:embeddedFont>
    <p:embeddedFont>
      <p:font typeface="Helvetica Neue Light"/>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53" roundtripDataSignature="AMtx7mhA/G5/byCZslB3hp4+o4FF3vK8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42" Type="http://schemas.openxmlformats.org/officeDocument/2006/relationships/font" Target="fonts/Montserrat-boldItalic.fntdata"/><Relationship Id="rId41" Type="http://schemas.openxmlformats.org/officeDocument/2006/relationships/font" Target="fonts/Montserrat-italic.fntdata"/><Relationship Id="rId44" Type="http://schemas.openxmlformats.org/officeDocument/2006/relationships/font" Target="fonts/MontserratMedium-bold.fntdata"/><Relationship Id="rId43" Type="http://schemas.openxmlformats.org/officeDocument/2006/relationships/font" Target="fonts/MontserratMedium-regular.fntdata"/><Relationship Id="rId46" Type="http://schemas.openxmlformats.org/officeDocument/2006/relationships/font" Target="fonts/MontserratMedium-boldItalic.fntdata"/><Relationship Id="rId45" Type="http://schemas.openxmlformats.org/officeDocument/2006/relationships/font" Target="fonts/Montserrat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ExtraBold-boldItalic.fntdata"/><Relationship Id="rId47" Type="http://schemas.openxmlformats.org/officeDocument/2006/relationships/font" Target="fonts/MontserratExtraBold-bold.fntdata"/><Relationship Id="rId49" Type="http://schemas.openxmlformats.org/officeDocument/2006/relationships/font" Target="fonts/HelveticaNeueLigh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Lato-regular.fntdata"/><Relationship Id="rId34" Type="http://schemas.openxmlformats.org/officeDocument/2006/relationships/slide" Target="slides/slide29.xml"/><Relationship Id="rId37" Type="http://schemas.openxmlformats.org/officeDocument/2006/relationships/font" Target="fonts/Lato-italic.fntdata"/><Relationship Id="rId36" Type="http://schemas.openxmlformats.org/officeDocument/2006/relationships/font" Target="fonts/Lato-bold.fntdata"/><Relationship Id="rId39" Type="http://schemas.openxmlformats.org/officeDocument/2006/relationships/font" Target="fonts/Montserrat-regular.fntdata"/><Relationship Id="rId38"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Light-italic.fntdata"/><Relationship Id="rId50" Type="http://schemas.openxmlformats.org/officeDocument/2006/relationships/font" Target="fonts/HelveticaNeueLight-bold.fntdata"/><Relationship Id="rId53" Type="http://customschemas.google.com/relationships/presentationmetadata" Target="metadata"/><Relationship Id="rId52" Type="http://schemas.openxmlformats.org/officeDocument/2006/relationships/font" Target="fonts/HelveticaNeue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gacdb6d217b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 name="Google Shape;29;gacdb6d217b_0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98e5e686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b98e5e6864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98e5e6864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b98e5e6864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98e5e6864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b98e5e6864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98e5e6864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b98e5e6864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98e5e6864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b98e5e6864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997995e9e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b997995e9e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997995e9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b997995e9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997995e9e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b997995e9e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98e5e6864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b98e5e6864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9df97d46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b9df97d46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b98e5e686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 name="Google Shape;34;gb98e5e686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9df97d46c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b9df97d46c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9df97d46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b9df97d46c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9df97d46c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b9df97d46c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9df97d46c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b9df97d46c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9df97d46c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b9df97d46c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9df97d46c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b9df97d46c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9df97d46c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b9df97d46c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9df97d46c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b9df97d46c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9df97d46c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b9df97d46c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9df97d46c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b9df97d46c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b3647f164c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 name="Google Shape;41;gb3647f164c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78a9122a85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g78a9122a85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b98e5e686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 name="Google Shape;55;gb98e5e686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98e5e686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b98e5e686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98e5e6864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b98e5e686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98e5e6864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b98e5e686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98e5e6864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b98e5e6864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sp>
        <p:nvSpPr>
          <p:cNvPr id="14" name="Google Shape;14;p4"/>
          <p:cNvSpPr txBox="1"/>
          <p:nvPr>
            <p:ph type="title"/>
          </p:nvPr>
        </p:nvSpPr>
        <p:spPr>
          <a:xfrm>
            <a:off x="585150" y="2889500"/>
            <a:ext cx="11021700" cy="67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100"/>
              <a:buFont typeface="Montserrat ExtraBold"/>
              <a:buNone/>
              <a:defRPr b="1" sz="4100">
                <a:latin typeface="Montserrat ExtraBold"/>
                <a:ea typeface="Montserrat ExtraBold"/>
                <a:cs typeface="Montserrat ExtraBold"/>
                <a:sym typeface="Montserrat ExtraBold"/>
              </a:defRPr>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Right Side Image">
  <p:cSld name="1_Custom Layout_1_1">
    <p:spTree>
      <p:nvGrpSpPr>
        <p:cNvPr id="15" name="Shape 15"/>
        <p:cNvGrpSpPr/>
        <p:nvPr/>
      </p:nvGrpSpPr>
      <p:grpSpPr>
        <a:xfrm>
          <a:off x="0" y="0"/>
          <a:ext cx="0" cy="0"/>
          <a:chOff x="0" y="0"/>
          <a:chExt cx="0" cy="0"/>
        </a:xfrm>
      </p:grpSpPr>
      <p:sp>
        <p:nvSpPr>
          <p:cNvPr id="16" name="Google Shape;16;p5"/>
          <p:cNvSpPr txBox="1"/>
          <p:nvPr>
            <p:ph type="title"/>
          </p:nvPr>
        </p:nvSpPr>
        <p:spPr>
          <a:xfrm>
            <a:off x="431600" y="414525"/>
            <a:ext cx="11021700" cy="67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Font typeface="Montserrat ExtraBold"/>
              <a:buNone/>
              <a:defRPr b="1" sz="3600">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
          <p:cNvSpPr txBox="1"/>
          <p:nvPr>
            <p:ph idx="1" type="body"/>
          </p:nvPr>
        </p:nvSpPr>
        <p:spPr>
          <a:xfrm>
            <a:off x="699825" y="1353300"/>
            <a:ext cx="5281500" cy="44250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1pPr>
            <a:lvl2pPr indent="-381000" lvl="1" marL="914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algn="l">
              <a:lnSpc>
                <a:spcPct val="100000"/>
              </a:lnSpc>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18" name="Shape 18"/>
        <p:cNvGrpSpPr/>
        <p:nvPr/>
      </p:nvGrpSpPr>
      <p:grpSpPr>
        <a:xfrm>
          <a:off x="0" y="0"/>
          <a:ext cx="0" cy="0"/>
          <a:chOff x="0" y="0"/>
          <a:chExt cx="0" cy="0"/>
        </a:xfrm>
      </p:grpSpPr>
      <p:sp>
        <p:nvSpPr>
          <p:cNvPr id="19" name="Google Shape;19;gacdb6d217b_0_65"/>
          <p:cNvSpPr txBox="1"/>
          <p:nvPr>
            <p:ph idx="12" type="sldNum"/>
          </p:nvPr>
        </p:nvSpPr>
        <p:spPr>
          <a:xfrm>
            <a:off x="5979516" y="6540500"/>
            <a:ext cx="226800" cy="234900"/>
          </a:xfrm>
          <a:prstGeom prst="rect">
            <a:avLst/>
          </a:prstGeom>
          <a:noFill/>
          <a:ln>
            <a:noFill/>
          </a:ln>
        </p:spPr>
        <p:txBody>
          <a:bodyPr anchorCtr="0" anchor="t" bIns="25400" lIns="25400" spcFirstLastPara="1" rIns="25400" wrap="square" tIns="25400">
            <a:noAutofit/>
          </a:bodyPr>
          <a:lstStyle>
            <a:lvl1pPr indent="0" lvl="0"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sz="700">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1_Custom Layout">
    <p:spTree>
      <p:nvGrpSpPr>
        <p:cNvPr id="20" name="Shape 20"/>
        <p:cNvGrpSpPr/>
        <p:nvPr/>
      </p:nvGrpSpPr>
      <p:grpSpPr>
        <a:xfrm>
          <a:off x="0" y="0"/>
          <a:ext cx="0" cy="0"/>
          <a:chOff x="0" y="0"/>
          <a:chExt cx="0" cy="0"/>
        </a:xfrm>
      </p:grpSpPr>
      <p:sp>
        <p:nvSpPr>
          <p:cNvPr id="21" name="Google Shape;21;p6"/>
          <p:cNvSpPr txBox="1"/>
          <p:nvPr>
            <p:ph type="title"/>
          </p:nvPr>
        </p:nvSpPr>
        <p:spPr>
          <a:xfrm>
            <a:off x="431600" y="414525"/>
            <a:ext cx="11021700" cy="67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Font typeface="Montserrat ExtraBold"/>
              <a:buNone/>
              <a:defRPr b="1" sz="3600">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6"/>
          <p:cNvSpPr txBox="1"/>
          <p:nvPr>
            <p:ph idx="1" type="body"/>
          </p:nvPr>
        </p:nvSpPr>
        <p:spPr>
          <a:xfrm>
            <a:off x="699825" y="1353300"/>
            <a:ext cx="10972800" cy="44250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1pPr>
            <a:lvl2pPr indent="-381000" lvl="1" marL="914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algn="l">
              <a:lnSpc>
                <a:spcPct val="100000"/>
              </a:lnSpc>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2 Column">
  <p:cSld name="1_Custom Layout_1">
    <p:spTree>
      <p:nvGrpSpPr>
        <p:cNvPr id="23" name="Shape 23"/>
        <p:cNvGrpSpPr/>
        <p:nvPr/>
      </p:nvGrpSpPr>
      <p:grpSpPr>
        <a:xfrm>
          <a:off x="0" y="0"/>
          <a:ext cx="0" cy="0"/>
          <a:chOff x="0" y="0"/>
          <a:chExt cx="0" cy="0"/>
        </a:xfrm>
      </p:grpSpPr>
      <p:sp>
        <p:nvSpPr>
          <p:cNvPr id="24" name="Google Shape;24;p7"/>
          <p:cNvSpPr txBox="1"/>
          <p:nvPr>
            <p:ph type="title"/>
          </p:nvPr>
        </p:nvSpPr>
        <p:spPr>
          <a:xfrm>
            <a:off x="431600" y="414525"/>
            <a:ext cx="11021700" cy="67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Font typeface="Montserrat ExtraBold"/>
              <a:buNone/>
              <a:defRPr b="1" sz="3600">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 type="body"/>
          </p:nvPr>
        </p:nvSpPr>
        <p:spPr>
          <a:xfrm>
            <a:off x="699825" y="1353300"/>
            <a:ext cx="5281500" cy="44250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1pPr>
            <a:lvl2pPr indent="-381000" lvl="1" marL="914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algn="l">
              <a:lnSpc>
                <a:spcPct val="100000"/>
              </a:lnSpc>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26" name="Google Shape;26;p7"/>
          <p:cNvSpPr txBox="1"/>
          <p:nvPr>
            <p:ph idx="2" type="body"/>
          </p:nvPr>
        </p:nvSpPr>
        <p:spPr>
          <a:xfrm>
            <a:off x="6171800" y="1353300"/>
            <a:ext cx="5281500" cy="44250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1pPr>
            <a:lvl2pPr indent="-381000" lvl="1" marL="914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algn="l">
              <a:lnSpc>
                <a:spcPct val="100000"/>
              </a:lnSpc>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p:nvPr/>
        </p:nvSpPr>
        <p:spPr>
          <a:xfrm>
            <a:off x="-15766" y="5778442"/>
            <a:ext cx="12207765" cy="1079557"/>
          </a:xfrm>
          <a:custGeom>
            <a:rect b="b" l="l" r="r" t="t"/>
            <a:pathLst>
              <a:path extrusionOk="0" h="516146" w="12207765">
                <a:moveTo>
                  <a:pt x="0" y="339063"/>
                </a:moveTo>
                <a:cubicBezTo>
                  <a:pt x="573578" y="232383"/>
                  <a:pt x="1157599" y="19530"/>
                  <a:pt x="2573029" y="1347"/>
                </a:cubicBezTo>
                <a:cubicBezTo>
                  <a:pt x="3988459" y="-16836"/>
                  <a:pt x="6519395" y="153759"/>
                  <a:pt x="8492578" y="229965"/>
                </a:cubicBezTo>
                <a:cubicBezTo>
                  <a:pt x="10098367" y="248207"/>
                  <a:pt x="11641576" y="56764"/>
                  <a:pt x="12207765" y="110797"/>
                </a:cubicBezTo>
                <a:lnTo>
                  <a:pt x="12207765" y="516146"/>
                </a:lnTo>
                <a:lnTo>
                  <a:pt x="15765" y="516146"/>
                </a:lnTo>
                <a:lnTo>
                  <a:pt x="0" y="339063"/>
                </a:lnTo>
                <a:close/>
              </a:path>
            </a:pathLst>
          </a:custGeom>
          <a:solidFill>
            <a:schemeClr val="accent1">
              <a:alpha val="2156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p:txBody>
      </p:sp>
      <p:sp>
        <p:nvSpPr>
          <p:cNvPr id="7" name="Google Shape;7;p3"/>
          <p:cNvSpPr/>
          <p:nvPr/>
        </p:nvSpPr>
        <p:spPr>
          <a:xfrm>
            <a:off x="0" y="6022903"/>
            <a:ext cx="12192000" cy="835096"/>
          </a:xfrm>
          <a:custGeom>
            <a:rect b="b" l="l" r="r" t="t"/>
            <a:pathLst>
              <a:path extrusionOk="0" h="562234" w="12192000">
                <a:moveTo>
                  <a:pt x="3881" y="404662"/>
                </a:moveTo>
                <a:cubicBezTo>
                  <a:pt x="577459" y="297982"/>
                  <a:pt x="1017322" y="99636"/>
                  <a:pt x="2492318" y="81214"/>
                </a:cubicBezTo>
                <a:cubicBezTo>
                  <a:pt x="3967314" y="62792"/>
                  <a:pt x="7239872" y="306669"/>
                  <a:pt x="8853858" y="294130"/>
                </a:cubicBezTo>
                <a:cubicBezTo>
                  <a:pt x="10467844" y="281591"/>
                  <a:pt x="11610046" y="-48054"/>
                  <a:pt x="12176235" y="5979"/>
                </a:cubicBezTo>
                <a:lnTo>
                  <a:pt x="12192000" y="562234"/>
                </a:lnTo>
                <a:lnTo>
                  <a:pt x="0" y="562234"/>
                </a:lnTo>
                <a:cubicBezTo>
                  <a:pt x="1294" y="509710"/>
                  <a:pt x="2587" y="457186"/>
                  <a:pt x="3881" y="404662"/>
                </a:cubicBezTo>
                <a:close/>
              </a:path>
            </a:pathLst>
          </a:custGeom>
          <a:solidFill>
            <a:schemeClr val="accent1">
              <a:alpha val="2156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p:txBody>
      </p:sp>
      <p:sp>
        <p:nvSpPr>
          <p:cNvPr id="8" name="Google Shape;8;p3"/>
          <p:cNvSpPr/>
          <p:nvPr/>
        </p:nvSpPr>
        <p:spPr>
          <a:xfrm>
            <a:off x="0" y="6324599"/>
            <a:ext cx="12192000" cy="533399"/>
          </a:xfrm>
          <a:custGeom>
            <a:rect b="b" l="l" r="r" t="t"/>
            <a:pathLst>
              <a:path extrusionOk="0" h="793832" w="12192000">
                <a:moveTo>
                  <a:pt x="0" y="438017"/>
                </a:moveTo>
                <a:cubicBezTo>
                  <a:pt x="573578" y="331337"/>
                  <a:pt x="1107753" y="101985"/>
                  <a:pt x="2573564" y="107255"/>
                </a:cubicBezTo>
                <a:cubicBezTo>
                  <a:pt x="4039375" y="112525"/>
                  <a:pt x="7191792" y="486833"/>
                  <a:pt x="8794865" y="469635"/>
                </a:cubicBezTo>
                <a:cubicBezTo>
                  <a:pt x="10397938" y="452437"/>
                  <a:pt x="11625811" y="-49969"/>
                  <a:pt x="12192000" y="4064"/>
                </a:cubicBezTo>
                <a:lnTo>
                  <a:pt x="12192000" y="793832"/>
                </a:lnTo>
                <a:lnTo>
                  <a:pt x="0" y="793832"/>
                </a:lnTo>
                <a:lnTo>
                  <a:pt x="0" y="43801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p:txBody>
      </p:sp>
      <p:sp>
        <p:nvSpPr>
          <p:cNvPr id="9" name="Google Shape;9;p3"/>
          <p:cNvSpPr/>
          <p:nvPr/>
        </p:nvSpPr>
        <p:spPr>
          <a:xfrm>
            <a:off x="346700" y="5462025"/>
            <a:ext cx="1548000" cy="10377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p:txBody>
      </p:sp>
      <p:pic>
        <p:nvPicPr>
          <p:cNvPr id="10" name="Google Shape;10;p3"/>
          <p:cNvPicPr preferRelativeResize="0"/>
          <p:nvPr/>
        </p:nvPicPr>
        <p:blipFill rotWithShape="1">
          <a:blip r:embed="rId1">
            <a:alphaModFix/>
          </a:blip>
          <a:srcRect b="0" l="0" r="0" t="0"/>
          <a:stretch/>
        </p:blipFill>
        <p:spPr>
          <a:xfrm>
            <a:off x="479666" y="5571753"/>
            <a:ext cx="1390650" cy="962025"/>
          </a:xfrm>
          <a:prstGeom prst="rect">
            <a:avLst/>
          </a:prstGeom>
          <a:noFill/>
          <a:ln>
            <a:noFill/>
          </a:ln>
        </p:spPr>
      </p:pic>
      <p:sp>
        <p:nvSpPr>
          <p:cNvPr id="11" name="Google Shape;11;p3"/>
          <p:cNvSpPr txBox="1"/>
          <p:nvPr>
            <p:ph type="title"/>
          </p:nvPr>
        </p:nvSpPr>
        <p:spPr>
          <a:xfrm>
            <a:off x="431600" y="414525"/>
            <a:ext cx="11021700" cy="670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600"/>
              <a:buFont typeface="Montserrat ExtraBold"/>
              <a:buNone/>
              <a:defRPr b="1" i="0" sz="3600" u="none" cap="none" strike="noStrike">
                <a:solidFill>
                  <a:srgbClr val="000000"/>
                </a:solidFill>
                <a:latin typeface="Montserrat ExtraBold"/>
                <a:ea typeface="Montserrat ExtraBold"/>
                <a:cs typeface="Montserrat ExtraBold"/>
                <a:sym typeface="Montserrat ExtraBol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3"/>
          <p:cNvSpPr txBox="1"/>
          <p:nvPr>
            <p:ph idx="1" type="body"/>
          </p:nvPr>
        </p:nvSpPr>
        <p:spPr>
          <a:xfrm>
            <a:off x="699825" y="1353300"/>
            <a:ext cx="10972800" cy="44250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0"/>
              </a:spcBef>
              <a:spcAft>
                <a:spcPts val="0"/>
              </a:spcAft>
              <a:buClr>
                <a:srgbClr val="000000"/>
              </a:buClr>
              <a:buSzPts val="2400"/>
              <a:buFont typeface="Montserrat"/>
              <a:buChar char="●"/>
              <a:defRPr b="0" i="0" sz="2400" u="none" cap="none" strike="noStrike">
                <a:solidFill>
                  <a:srgbClr val="000000"/>
                </a:solidFill>
                <a:latin typeface="Montserrat"/>
                <a:ea typeface="Montserrat"/>
                <a:cs typeface="Montserrat"/>
                <a:sym typeface="Montserrat"/>
              </a:defRPr>
            </a:lvl1pPr>
            <a:lvl2pPr indent="-381000" lvl="1" marL="914400" marR="0" rtl="0" algn="l">
              <a:lnSpc>
                <a:spcPct val="100000"/>
              </a:lnSpc>
              <a:spcBef>
                <a:spcPts val="0"/>
              </a:spcBef>
              <a:spcAft>
                <a:spcPts val="0"/>
              </a:spcAft>
              <a:buClr>
                <a:srgbClr val="000000"/>
              </a:buClr>
              <a:buSzPts val="2400"/>
              <a:buFont typeface="Montserrat"/>
              <a:buChar char="○"/>
              <a:defRPr b="0" i="0" sz="2400" u="none" cap="none" strike="noStrike">
                <a:solidFill>
                  <a:srgbClr val="000000"/>
                </a:solidFill>
                <a:latin typeface="Montserrat"/>
                <a:ea typeface="Montserrat"/>
                <a:cs typeface="Montserrat"/>
                <a:sym typeface="Montserrat"/>
              </a:defRPr>
            </a:lvl2pPr>
            <a:lvl3pPr indent="-381000" lvl="2" marL="1371600" marR="0" rtl="0" algn="l">
              <a:lnSpc>
                <a:spcPct val="100000"/>
              </a:lnSpc>
              <a:spcBef>
                <a:spcPts val="0"/>
              </a:spcBef>
              <a:spcAft>
                <a:spcPts val="0"/>
              </a:spcAft>
              <a:buClr>
                <a:srgbClr val="000000"/>
              </a:buClr>
              <a:buSzPts val="2400"/>
              <a:buFont typeface="Montserrat"/>
              <a:buChar char="■"/>
              <a:defRPr b="0" i="0" sz="2400" u="none" cap="none" strike="noStrike">
                <a:solidFill>
                  <a:srgbClr val="000000"/>
                </a:solidFill>
                <a:latin typeface="Montserrat"/>
                <a:ea typeface="Montserrat"/>
                <a:cs typeface="Montserrat"/>
                <a:sym typeface="Montserrat"/>
              </a:defRPr>
            </a:lvl3pPr>
            <a:lvl4pPr indent="-381000" lvl="3" marL="1828800" marR="0" rtl="0" algn="l">
              <a:lnSpc>
                <a:spcPct val="100000"/>
              </a:lnSpc>
              <a:spcBef>
                <a:spcPts val="0"/>
              </a:spcBef>
              <a:spcAft>
                <a:spcPts val="0"/>
              </a:spcAft>
              <a:buClr>
                <a:srgbClr val="000000"/>
              </a:buClr>
              <a:buSzPts val="2400"/>
              <a:buFont typeface="Montserrat"/>
              <a:buChar char="●"/>
              <a:defRPr b="0" i="0" sz="2400" u="none" cap="none" strike="noStrike">
                <a:solidFill>
                  <a:srgbClr val="000000"/>
                </a:solidFill>
                <a:latin typeface="Montserrat"/>
                <a:ea typeface="Montserrat"/>
                <a:cs typeface="Montserrat"/>
                <a:sym typeface="Montserrat"/>
              </a:defRPr>
            </a:lvl4pPr>
            <a:lvl5pPr indent="-381000" lvl="4" marL="2286000" marR="0" rtl="0" algn="l">
              <a:lnSpc>
                <a:spcPct val="100000"/>
              </a:lnSpc>
              <a:spcBef>
                <a:spcPts val="0"/>
              </a:spcBef>
              <a:spcAft>
                <a:spcPts val="0"/>
              </a:spcAft>
              <a:buClr>
                <a:srgbClr val="000000"/>
              </a:buClr>
              <a:buSzPts val="2400"/>
              <a:buFont typeface="Montserrat"/>
              <a:buChar char="○"/>
              <a:defRPr b="0" i="0" sz="2400" u="none" cap="none" strike="noStrike">
                <a:solidFill>
                  <a:srgbClr val="000000"/>
                </a:solidFill>
                <a:latin typeface="Montserrat"/>
                <a:ea typeface="Montserrat"/>
                <a:cs typeface="Montserrat"/>
                <a:sym typeface="Montserrat"/>
              </a:defRPr>
            </a:lvl5pPr>
            <a:lvl6pPr indent="-381000" lvl="5" marL="2743200" marR="0" rtl="0" algn="l">
              <a:lnSpc>
                <a:spcPct val="100000"/>
              </a:lnSpc>
              <a:spcBef>
                <a:spcPts val="0"/>
              </a:spcBef>
              <a:spcAft>
                <a:spcPts val="0"/>
              </a:spcAft>
              <a:buClr>
                <a:srgbClr val="000000"/>
              </a:buClr>
              <a:buSzPts val="2400"/>
              <a:buFont typeface="Montserrat"/>
              <a:buChar char="■"/>
              <a:defRPr b="0" i="0" sz="2400" u="none" cap="none" strike="noStrike">
                <a:solidFill>
                  <a:srgbClr val="000000"/>
                </a:solidFill>
                <a:latin typeface="Montserrat"/>
                <a:ea typeface="Montserrat"/>
                <a:cs typeface="Montserrat"/>
                <a:sym typeface="Montserrat"/>
              </a:defRPr>
            </a:lvl6pPr>
            <a:lvl7pPr indent="-381000" lvl="6" marL="3200400" marR="0" rtl="0" algn="l">
              <a:lnSpc>
                <a:spcPct val="100000"/>
              </a:lnSpc>
              <a:spcBef>
                <a:spcPts val="0"/>
              </a:spcBef>
              <a:spcAft>
                <a:spcPts val="0"/>
              </a:spcAft>
              <a:buClr>
                <a:srgbClr val="000000"/>
              </a:buClr>
              <a:buSzPts val="2400"/>
              <a:buFont typeface="Montserrat"/>
              <a:buChar char="●"/>
              <a:defRPr b="0" i="0" sz="2400" u="none" cap="none" strike="noStrike">
                <a:solidFill>
                  <a:srgbClr val="000000"/>
                </a:solidFill>
                <a:latin typeface="Montserrat"/>
                <a:ea typeface="Montserrat"/>
                <a:cs typeface="Montserrat"/>
                <a:sym typeface="Montserrat"/>
              </a:defRPr>
            </a:lvl7pPr>
            <a:lvl8pPr indent="-381000" lvl="7" marL="3657600" marR="0" rtl="0" algn="l">
              <a:lnSpc>
                <a:spcPct val="100000"/>
              </a:lnSpc>
              <a:spcBef>
                <a:spcPts val="0"/>
              </a:spcBef>
              <a:spcAft>
                <a:spcPts val="0"/>
              </a:spcAft>
              <a:buClr>
                <a:srgbClr val="000000"/>
              </a:buClr>
              <a:buSzPts val="2400"/>
              <a:buFont typeface="Montserrat"/>
              <a:buChar char="○"/>
              <a:defRPr b="0" i="0" sz="2400" u="none" cap="none" strike="noStrike">
                <a:solidFill>
                  <a:srgbClr val="000000"/>
                </a:solidFill>
                <a:latin typeface="Montserrat"/>
                <a:ea typeface="Montserrat"/>
                <a:cs typeface="Montserrat"/>
                <a:sym typeface="Montserrat"/>
              </a:defRPr>
            </a:lvl8pPr>
            <a:lvl9pPr indent="-381000" lvl="8" marL="4114800" marR="0" rtl="0" algn="l">
              <a:lnSpc>
                <a:spcPct val="100000"/>
              </a:lnSpc>
              <a:spcBef>
                <a:spcPts val="0"/>
              </a:spcBef>
              <a:spcAft>
                <a:spcPts val="0"/>
              </a:spcAft>
              <a:buClr>
                <a:srgbClr val="000000"/>
              </a:buClr>
              <a:buSzPts val="2400"/>
              <a:buFont typeface="Montserrat"/>
              <a:buChar char="■"/>
              <a:defRPr b="0" i="0" sz="2400" u="none" cap="none" strike="noStrike">
                <a:solidFill>
                  <a:srgbClr val="000000"/>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gacdb6d217b_0_200"/>
          <p:cNvSpPr txBox="1"/>
          <p:nvPr/>
        </p:nvSpPr>
        <p:spPr>
          <a:xfrm>
            <a:off x="822750" y="1163900"/>
            <a:ext cx="10546500" cy="23610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n-US" sz="9500">
                <a:solidFill>
                  <a:schemeClr val="dk1"/>
                </a:solidFill>
                <a:latin typeface="Montserrat ExtraBold"/>
                <a:ea typeface="Montserrat ExtraBold"/>
                <a:cs typeface="Montserrat ExtraBold"/>
                <a:sym typeface="Montserrat ExtraBold"/>
              </a:rPr>
              <a:t>Use Cases</a:t>
            </a:r>
            <a:endParaRPr b="0" i="0" sz="9500" u="none" cap="none" strike="noStrike">
              <a:solidFill>
                <a:schemeClr val="dk1"/>
              </a:solidFill>
              <a:latin typeface="Montserrat ExtraBold"/>
              <a:ea typeface="Montserrat ExtraBold"/>
              <a:cs typeface="Montserrat ExtraBold"/>
              <a:sym typeface="Montserrat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b98e5e6864_0_28"/>
          <p:cNvSpPr txBox="1"/>
          <p:nvPr/>
        </p:nvSpPr>
        <p:spPr>
          <a:xfrm>
            <a:off x="482550" y="1396675"/>
            <a:ext cx="11245800" cy="2918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sz="9500">
                <a:solidFill>
                  <a:schemeClr val="dk1"/>
                </a:solidFill>
                <a:latin typeface="Montserrat"/>
                <a:ea typeface="Montserrat"/>
                <a:cs typeface="Montserrat"/>
                <a:sym typeface="Montserrat"/>
              </a:rPr>
              <a:t>Evaluation Metrics</a:t>
            </a:r>
            <a:endParaRPr b="1" sz="9500">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b98e5e6864_0_32"/>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US" sz="4200">
                <a:solidFill>
                  <a:schemeClr val="dk1"/>
                </a:solidFill>
              </a:rPr>
              <a:t>Evaluation Metrics</a:t>
            </a:r>
            <a:endParaRPr b="0" sz="4200"/>
          </a:p>
        </p:txBody>
      </p:sp>
      <p:sp>
        <p:nvSpPr>
          <p:cNvPr id="96" name="Google Shape;96;gb98e5e6864_0_32"/>
          <p:cNvSpPr txBox="1"/>
          <p:nvPr>
            <p:ph idx="1" type="body"/>
          </p:nvPr>
        </p:nvSpPr>
        <p:spPr>
          <a:xfrm>
            <a:off x="231750" y="1421175"/>
            <a:ext cx="10690800" cy="334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US" sz="2500">
                <a:latin typeface="Montserrat Medium"/>
                <a:ea typeface="Montserrat Medium"/>
                <a:cs typeface="Montserrat Medium"/>
                <a:sym typeface="Montserrat Medium"/>
              </a:rPr>
              <a:t>There are many evaluation metrics for Recommender systems but we are going to discuss only four of them.</a:t>
            </a:r>
            <a:endParaRPr sz="2500">
              <a:latin typeface="Montserrat Medium"/>
              <a:ea typeface="Montserrat Medium"/>
              <a:cs typeface="Montserrat Medium"/>
              <a:sym typeface="Montserrat Medium"/>
            </a:endParaRPr>
          </a:p>
          <a:p>
            <a:pPr indent="-387350" lvl="0" marL="914400" rtl="0" algn="l">
              <a:lnSpc>
                <a:spcPct val="150000"/>
              </a:lnSpc>
              <a:spcBef>
                <a:spcPts val="0"/>
              </a:spcBef>
              <a:spcAft>
                <a:spcPts val="0"/>
              </a:spcAft>
              <a:buSzPts val="2500"/>
              <a:buFont typeface="Montserrat Medium"/>
              <a:buAutoNum type="arabicPeriod"/>
            </a:pPr>
            <a:r>
              <a:rPr lang="en-US" sz="2500">
                <a:latin typeface="Montserrat Medium"/>
                <a:ea typeface="Montserrat Medium"/>
                <a:cs typeface="Montserrat Medium"/>
                <a:sym typeface="Montserrat Medium"/>
              </a:rPr>
              <a:t>Mean average precision at K.</a:t>
            </a:r>
            <a:endParaRPr sz="2500">
              <a:latin typeface="Montserrat Medium"/>
              <a:ea typeface="Montserrat Medium"/>
              <a:cs typeface="Montserrat Medium"/>
              <a:sym typeface="Montserrat Medium"/>
            </a:endParaRPr>
          </a:p>
          <a:p>
            <a:pPr indent="-387350" lvl="0" marL="914400" rtl="0" algn="l">
              <a:lnSpc>
                <a:spcPct val="150000"/>
              </a:lnSpc>
              <a:spcBef>
                <a:spcPts val="0"/>
              </a:spcBef>
              <a:spcAft>
                <a:spcPts val="0"/>
              </a:spcAft>
              <a:buSzPts val="2500"/>
              <a:buFont typeface="Montserrat Medium"/>
              <a:buAutoNum type="arabicPeriod"/>
            </a:pPr>
            <a:r>
              <a:rPr lang="en-US" sz="2500">
                <a:latin typeface="Montserrat Medium"/>
                <a:ea typeface="Montserrat Medium"/>
                <a:cs typeface="Montserrat Medium"/>
                <a:sym typeface="Montserrat Medium"/>
              </a:rPr>
              <a:t>Coverage.</a:t>
            </a:r>
            <a:endParaRPr sz="2500">
              <a:latin typeface="Montserrat Medium"/>
              <a:ea typeface="Montserrat Medium"/>
              <a:cs typeface="Montserrat Medium"/>
              <a:sym typeface="Montserrat Medium"/>
            </a:endParaRPr>
          </a:p>
          <a:p>
            <a:pPr indent="-387350" lvl="0" marL="914400" rtl="0" algn="l">
              <a:lnSpc>
                <a:spcPct val="150000"/>
              </a:lnSpc>
              <a:spcBef>
                <a:spcPts val="0"/>
              </a:spcBef>
              <a:spcAft>
                <a:spcPts val="0"/>
              </a:spcAft>
              <a:buSzPts val="2500"/>
              <a:buFont typeface="Montserrat Medium"/>
              <a:buAutoNum type="arabicPeriod"/>
            </a:pPr>
            <a:r>
              <a:rPr lang="en-US" sz="2500">
                <a:latin typeface="Montserrat Medium"/>
                <a:ea typeface="Montserrat Medium"/>
                <a:cs typeface="Montserrat Medium"/>
                <a:sym typeface="Montserrat Medium"/>
              </a:rPr>
              <a:t>Personalisation.</a:t>
            </a:r>
            <a:endParaRPr sz="2500">
              <a:latin typeface="Montserrat Medium"/>
              <a:ea typeface="Montserrat Medium"/>
              <a:cs typeface="Montserrat Medium"/>
              <a:sym typeface="Montserrat Medium"/>
            </a:endParaRPr>
          </a:p>
          <a:p>
            <a:pPr indent="-387350" lvl="0" marL="914400" rtl="0" algn="l">
              <a:lnSpc>
                <a:spcPct val="150000"/>
              </a:lnSpc>
              <a:spcBef>
                <a:spcPts val="0"/>
              </a:spcBef>
              <a:spcAft>
                <a:spcPts val="0"/>
              </a:spcAft>
              <a:buSzPts val="2500"/>
              <a:buFont typeface="Montserrat Medium"/>
              <a:buAutoNum type="arabicPeriod"/>
            </a:pPr>
            <a:r>
              <a:rPr lang="en-US" sz="2500">
                <a:latin typeface="Montserrat Medium"/>
                <a:ea typeface="Montserrat Medium"/>
                <a:cs typeface="Montserrat Medium"/>
                <a:sym typeface="Montserrat Medium"/>
              </a:rPr>
              <a:t>Intralist similarity.</a:t>
            </a:r>
            <a:endParaRPr sz="2500">
              <a:latin typeface="Montserrat Medium"/>
              <a:ea typeface="Montserrat Medium"/>
              <a:cs typeface="Montserrat Medium"/>
              <a:sym typeface="Montserrat Medium"/>
            </a:endParaRPr>
          </a:p>
        </p:txBody>
      </p:sp>
      <p:cxnSp>
        <p:nvCxnSpPr>
          <p:cNvPr id="97" name="Google Shape;97;gb98e5e6864_0_32"/>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1000"/>
                                        <p:tgtEl>
                                          <p:spTgt spid="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Effect filter="fade" transition="in">
                                      <p:cBhvr>
                                        <p:cTn dur="1000"/>
                                        <p:tgtEl>
                                          <p:spTgt spid="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Effect filter="fade" transition="in">
                                      <p:cBhvr>
                                        <p:cTn dur="1000"/>
                                        <p:tgtEl>
                                          <p:spTgt spid="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animEffect filter="fade" transition="in">
                                      <p:cBhvr>
                                        <p:cTn dur="1000"/>
                                        <p:tgtEl>
                                          <p:spTgt spid="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animEffect filter="fade" transition="in">
                                      <p:cBhvr>
                                        <p:cTn dur="1000"/>
                                        <p:tgtEl>
                                          <p:spTgt spid="9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b98e5e6864_0_63"/>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0" lang="en-US" sz="4200">
                <a:solidFill>
                  <a:schemeClr val="dk1"/>
                </a:solidFill>
              </a:rPr>
              <a:t>Mean average Precision at K</a:t>
            </a:r>
            <a:endParaRPr b="0" sz="4200"/>
          </a:p>
        </p:txBody>
      </p:sp>
      <p:sp>
        <p:nvSpPr>
          <p:cNvPr id="103" name="Google Shape;103;gb98e5e6864_0_63"/>
          <p:cNvSpPr txBox="1"/>
          <p:nvPr>
            <p:ph idx="1" type="body"/>
          </p:nvPr>
        </p:nvSpPr>
        <p:spPr>
          <a:xfrm>
            <a:off x="231750" y="1569900"/>
            <a:ext cx="11236800" cy="28761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SzPts val="2500"/>
              <a:buFont typeface="Montserrat Medium"/>
              <a:buChar char="●"/>
            </a:pPr>
            <a:r>
              <a:rPr lang="en-US" sz="2500">
                <a:latin typeface="Montserrat Medium"/>
                <a:ea typeface="Montserrat Medium"/>
                <a:cs typeface="Montserrat Medium"/>
                <a:sym typeface="Montserrat Medium"/>
              </a:rPr>
              <a:t>This evaluation metric gives an insight over how relevant the list of recommended items are.</a:t>
            </a:r>
            <a:endParaRPr sz="2500">
              <a:latin typeface="Montserrat Medium"/>
              <a:ea typeface="Montserrat Medium"/>
              <a:cs typeface="Montserrat Medium"/>
              <a:sym typeface="Montserrat Medium"/>
            </a:endParaRPr>
          </a:p>
          <a:p>
            <a:pPr indent="-387350" lvl="0" marL="457200" rtl="0" algn="l">
              <a:lnSpc>
                <a:spcPct val="150000"/>
              </a:lnSpc>
              <a:spcBef>
                <a:spcPts val="0"/>
              </a:spcBef>
              <a:spcAft>
                <a:spcPts val="0"/>
              </a:spcAft>
              <a:buSzPts val="2500"/>
              <a:buFont typeface="Montserrat Medium"/>
              <a:buChar char="●"/>
            </a:pPr>
            <a:r>
              <a:rPr lang="en-US" sz="2500">
                <a:latin typeface="Montserrat Medium"/>
                <a:ea typeface="Montserrat Medium"/>
                <a:cs typeface="Montserrat Medium"/>
                <a:sym typeface="Montserrat Medium"/>
              </a:rPr>
              <a:t>Precision at k is the proportion of recommended items in the top-k set that are relevant.</a:t>
            </a:r>
            <a:endParaRPr sz="2500">
              <a:latin typeface="Montserrat Medium"/>
              <a:ea typeface="Montserrat Medium"/>
              <a:cs typeface="Montserrat Medium"/>
              <a:sym typeface="Montserrat Medium"/>
            </a:endParaRPr>
          </a:p>
          <a:p>
            <a:pPr indent="-387350" lvl="0" marL="457200" rtl="0" algn="l">
              <a:lnSpc>
                <a:spcPct val="150000"/>
              </a:lnSpc>
              <a:spcBef>
                <a:spcPts val="0"/>
              </a:spcBef>
              <a:spcAft>
                <a:spcPts val="0"/>
              </a:spcAft>
              <a:buSzPts val="2500"/>
              <a:buFont typeface="Montserrat Medium"/>
              <a:buChar char="●"/>
            </a:pPr>
            <a:r>
              <a:rPr lang="en-US" sz="2500">
                <a:latin typeface="Montserrat Medium"/>
                <a:ea typeface="Montserrat Medium"/>
                <a:cs typeface="Montserrat Medium"/>
                <a:sym typeface="Montserrat Medium"/>
              </a:rPr>
              <a:t>This metric is available in the ML metrics library.</a:t>
            </a:r>
            <a:endParaRPr sz="2500">
              <a:latin typeface="Montserrat Medium"/>
              <a:ea typeface="Montserrat Medium"/>
              <a:cs typeface="Montserrat Medium"/>
              <a:sym typeface="Montserrat Medium"/>
            </a:endParaRPr>
          </a:p>
        </p:txBody>
      </p:sp>
      <p:cxnSp>
        <p:nvCxnSpPr>
          <p:cNvPr id="104" name="Google Shape;104;gb98e5e6864_0_63"/>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000"/>
                                        <p:tgtEl>
                                          <p:spTgt spid="10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b98e5e6864_0_38"/>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0" lang="en-US" sz="4200">
                <a:solidFill>
                  <a:schemeClr val="dk1"/>
                </a:solidFill>
              </a:rPr>
              <a:t>Coverage</a:t>
            </a:r>
            <a:endParaRPr b="0" sz="4200">
              <a:solidFill>
                <a:schemeClr val="dk1"/>
              </a:solidFill>
            </a:endParaRPr>
          </a:p>
        </p:txBody>
      </p:sp>
      <p:sp>
        <p:nvSpPr>
          <p:cNvPr id="110" name="Google Shape;110;gb98e5e6864_0_38"/>
          <p:cNvSpPr txBox="1"/>
          <p:nvPr>
            <p:ph idx="1" type="body"/>
          </p:nvPr>
        </p:nvSpPr>
        <p:spPr>
          <a:xfrm>
            <a:off x="213850" y="1385375"/>
            <a:ext cx="10990200" cy="28761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SzPts val="2500"/>
              <a:buFont typeface="Montserrat Medium"/>
              <a:buChar char="●"/>
            </a:pPr>
            <a:r>
              <a:rPr lang="en-US" sz="2500">
                <a:latin typeface="Montserrat Medium"/>
                <a:ea typeface="Montserrat Medium"/>
                <a:cs typeface="Montserrat Medium"/>
                <a:sym typeface="Montserrat Medium"/>
              </a:rPr>
              <a:t>Coverage is the percentage of items in the training data the model is able to recommend on a test set.</a:t>
            </a:r>
            <a:endParaRPr sz="2500">
              <a:latin typeface="Montserrat Medium"/>
              <a:ea typeface="Montserrat Medium"/>
              <a:cs typeface="Montserrat Medium"/>
              <a:sym typeface="Montserrat Medium"/>
            </a:endParaRPr>
          </a:p>
          <a:p>
            <a:pPr indent="-387350" lvl="0" marL="457200" rtl="0" algn="l">
              <a:lnSpc>
                <a:spcPct val="150000"/>
              </a:lnSpc>
              <a:spcBef>
                <a:spcPts val="0"/>
              </a:spcBef>
              <a:spcAft>
                <a:spcPts val="0"/>
              </a:spcAft>
              <a:buSzPts val="2500"/>
              <a:buFont typeface="Montserrat Medium"/>
              <a:buChar char="●"/>
            </a:pPr>
            <a:r>
              <a:rPr lang="en-US" sz="2500">
                <a:latin typeface="Montserrat Medium"/>
                <a:ea typeface="Montserrat Medium"/>
                <a:cs typeface="Montserrat Medium"/>
                <a:sym typeface="Montserrat Medium"/>
              </a:rPr>
              <a:t>It is the percentage of possible recommendations that the system can predict.</a:t>
            </a:r>
            <a:endParaRPr sz="2500">
              <a:latin typeface="Montserrat Medium"/>
              <a:ea typeface="Montserrat Medium"/>
              <a:cs typeface="Montserrat Medium"/>
              <a:sym typeface="Montserrat Medium"/>
            </a:endParaRPr>
          </a:p>
        </p:txBody>
      </p:sp>
      <p:cxnSp>
        <p:nvCxnSpPr>
          <p:cNvPr id="111" name="Google Shape;111;gb98e5e6864_0_38"/>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10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1000"/>
                                        <p:tgtEl>
                                          <p:spTgt spid="11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b98e5e6864_0_44"/>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US" sz="4200">
                <a:solidFill>
                  <a:srgbClr val="292929"/>
                </a:solidFill>
              </a:rPr>
              <a:t>Personalization</a:t>
            </a:r>
            <a:endParaRPr b="0" sz="4200"/>
          </a:p>
        </p:txBody>
      </p:sp>
      <p:sp>
        <p:nvSpPr>
          <p:cNvPr id="117" name="Google Shape;117;gb98e5e6864_0_44"/>
          <p:cNvSpPr txBox="1"/>
          <p:nvPr>
            <p:ph idx="1" type="body"/>
          </p:nvPr>
        </p:nvSpPr>
        <p:spPr>
          <a:xfrm>
            <a:off x="231750" y="1421175"/>
            <a:ext cx="10774200" cy="28761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rgbClr val="292929"/>
              </a:buClr>
              <a:buSzPts val="2500"/>
              <a:buFont typeface="Montserrat Medium"/>
              <a:buChar char="●"/>
            </a:pPr>
            <a:r>
              <a:rPr lang="en-US" sz="2500">
                <a:solidFill>
                  <a:srgbClr val="292929"/>
                </a:solidFill>
                <a:latin typeface="Montserrat Medium"/>
                <a:ea typeface="Montserrat Medium"/>
                <a:cs typeface="Montserrat Medium"/>
                <a:sym typeface="Montserrat Medium"/>
              </a:rPr>
              <a:t>Personalization is a great way to assess if a model recommends many of the same items to different users. </a:t>
            </a:r>
            <a:endParaRPr sz="2500">
              <a:solidFill>
                <a:srgbClr val="292929"/>
              </a:solidFill>
              <a:latin typeface="Montserrat Medium"/>
              <a:ea typeface="Montserrat Medium"/>
              <a:cs typeface="Montserrat Medium"/>
              <a:sym typeface="Montserrat Medium"/>
            </a:endParaRPr>
          </a:p>
          <a:p>
            <a:pPr indent="-387350" lvl="0" marL="457200" rtl="0" algn="l">
              <a:lnSpc>
                <a:spcPct val="150000"/>
              </a:lnSpc>
              <a:spcBef>
                <a:spcPts val="0"/>
              </a:spcBef>
              <a:spcAft>
                <a:spcPts val="0"/>
              </a:spcAft>
              <a:buClr>
                <a:srgbClr val="292929"/>
              </a:buClr>
              <a:buSzPts val="2500"/>
              <a:buFont typeface="Montserrat Medium"/>
              <a:buChar char="●"/>
            </a:pPr>
            <a:r>
              <a:rPr lang="en-US" sz="2500">
                <a:solidFill>
                  <a:srgbClr val="292929"/>
                </a:solidFill>
                <a:latin typeface="Montserrat Medium"/>
                <a:ea typeface="Montserrat Medium"/>
                <a:cs typeface="Montserrat Medium"/>
                <a:sym typeface="Montserrat Medium"/>
              </a:rPr>
              <a:t>It is the dissimilarity (1- cosine similarity) between user’s lists of recommendations.</a:t>
            </a:r>
            <a:endParaRPr sz="2500">
              <a:solidFill>
                <a:schemeClr val="dk1"/>
              </a:solidFill>
              <a:latin typeface="Montserrat Medium"/>
              <a:ea typeface="Montserrat Medium"/>
              <a:cs typeface="Montserrat Medium"/>
              <a:sym typeface="Montserrat Medium"/>
            </a:endParaRPr>
          </a:p>
        </p:txBody>
      </p:sp>
      <p:cxnSp>
        <p:nvCxnSpPr>
          <p:cNvPr id="118" name="Google Shape;118;gb98e5e6864_0_44"/>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10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1000"/>
                                        <p:tgtEl>
                                          <p:spTgt spid="11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b997995e9e_0_4"/>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0" lang="en-US" sz="4200">
                <a:solidFill>
                  <a:srgbClr val="292929"/>
                </a:solidFill>
              </a:rPr>
              <a:t>Intralist similarity</a:t>
            </a:r>
            <a:endParaRPr b="0" sz="4200"/>
          </a:p>
        </p:txBody>
      </p:sp>
      <p:sp>
        <p:nvSpPr>
          <p:cNvPr id="124" name="Google Shape;124;gb997995e9e_0_4"/>
          <p:cNvSpPr txBox="1"/>
          <p:nvPr>
            <p:ph idx="1" type="body"/>
          </p:nvPr>
        </p:nvSpPr>
        <p:spPr>
          <a:xfrm>
            <a:off x="231750" y="1421175"/>
            <a:ext cx="10690800" cy="28761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rgbClr val="292929"/>
              </a:buClr>
              <a:buSzPts val="2500"/>
              <a:buFont typeface="Montserrat Medium"/>
              <a:buChar char="●"/>
            </a:pPr>
            <a:r>
              <a:rPr lang="en-US" sz="2500">
                <a:solidFill>
                  <a:srgbClr val="292929"/>
                </a:solidFill>
                <a:latin typeface="Montserrat Medium"/>
                <a:ea typeface="Montserrat Medium"/>
                <a:cs typeface="Montserrat Medium"/>
                <a:sym typeface="Montserrat Medium"/>
              </a:rPr>
              <a:t>Intralist similarity is the average cosine similarity of all items in a list of recommendations. </a:t>
            </a:r>
            <a:endParaRPr sz="2500">
              <a:solidFill>
                <a:srgbClr val="292929"/>
              </a:solidFill>
              <a:latin typeface="Montserrat Medium"/>
              <a:ea typeface="Montserrat Medium"/>
              <a:cs typeface="Montserrat Medium"/>
              <a:sym typeface="Montserrat Medium"/>
            </a:endParaRPr>
          </a:p>
          <a:p>
            <a:pPr indent="-387350" lvl="0" marL="457200" rtl="0" algn="l">
              <a:lnSpc>
                <a:spcPct val="150000"/>
              </a:lnSpc>
              <a:spcBef>
                <a:spcPts val="0"/>
              </a:spcBef>
              <a:spcAft>
                <a:spcPts val="0"/>
              </a:spcAft>
              <a:buClr>
                <a:srgbClr val="292929"/>
              </a:buClr>
              <a:buSzPts val="2500"/>
              <a:buFont typeface="Montserrat Medium"/>
              <a:buChar char="●"/>
            </a:pPr>
            <a:r>
              <a:rPr lang="en-US" sz="2500">
                <a:solidFill>
                  <a:srgbClr val="292929"/>
                </a:solidFill>
                <a:latin typeface="Montserrat Medium"/>
                <a:ea typeface="Montserrat Medium"/>
                <a:cs typeface="Montserrat Medium"/>
                <a:sym typeface="Montserrat Medium"/>
              </a:rPr>
              <a:t>Calculation uses features of the recommended items to calculate the similarity.</a:t>
            </a:r>
            <a:endParaRPr i="1" sz="2500">
              <a:solidFill>
                <a:srgbClr val="292929"/>
              </a:solidFill>
              <a:latin typeface="Montserrat Medium"/>
              <a:ea typeface="Montserrat Medium"/>
              <a:cs typeface="Montserrat Medium"/>
              <a:sym typeface="Montserrat Medium"/>
            </a:endParaRPr>
          </a:p>
        </p:txBody>
      </p:sp>
      <p:cxnSp>
        <p:nvCxnSpPr>
          <p:cNvPr id="125" name="Google Shape;125;gb997995e9e_0_4"/>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10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1000"/>
                                        <p:tgtEl>
                                          <p:spTgt spid="12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b997995e9e_0_0"/>
          <p:cNvSpPr txBox="1"/>
          <p:nvPr/>
        </p:nvSpPr>
        <p:spPr>
          <a:xfrm>
            <a:off x="482550" y="1396675"/>
            <a:ext cx="11245800" cy="2918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US" sz="9500">
                <a:solidFill>
                  <a:schemeClr val="dk1"/>
                </a:solidFill>
                <a:latin typeface="Montserrat ExtraBold"/>
                <a:ea typeface="Montserrat ExtraBold"/>
                <a:cs typeface="Montserrat ExtraBold"/>
                <a:sym typeface="Montserrat ExtraBold"/>
              </a:rPr>
              <a:t>Content Based Filtering</a:t>
            </a:r>
            <a:endParaRPr sz="9500">
              <a:solidFill>
                <a:schemeClr val="dk1"/>
              </a:solidFill>
              <a:latin typeface="Montserrat ExtraBold"/>
              <a:ea typeface="Montserrat ExtraBold"/>
              <a:cs typeface="Montserrat ExtraBold"/>
              <a:sym typeface="Montserrat Extra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b997995e9e_0_12"/>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0" lang="en-US" sz="4200">
                <a:solidFill>
                  <a:srgbClr val="292929"/>
                </a:solidFill>
              </a:rPr>
              <a:t>Content Based Filtering</a:t>
            </a:r>
            <a:endParaRPr b="0" sz="4200"/>
          </a:p>
        </p:txBody>
      </p:sp>
      <p:sp>
        <p:nvSpPr>
          <p:cNvPr id="136" name="Google Shape;136;gb997995e9e_0_12"/>
          <p:cNvSpPr txBox="1"/>
          <p:nvPr>
            <p:ph idx="1" type="body"/>
          </p:nvPr>
        </p:nvSpPr>
        <p:spPr>
          <a:xfrm>
            <a:off x="186450" y="1289225"/>
            <a:ext cx="11819100" cy="30261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rgbClr val="292929"/>
              </a:buClr>
              <a:buSzPts val="2500"/>
              <a:buChar char="●"/>
            </a:pPr>
            <a:r>
              <a:rPr lang="en-US" sz="2500">
                <a:solidFill>
                  <a:srgbClr val="292929"/>
                </a:solidFill>
              </a:rPr>
              <a:t>Content here refers to content or attributes of products the Users like. </a:t>
            </a:r>
            <a:endParaRPr sz="2500">
              <a:solidFill>
                <a:srgbClr val="292929"/>
              </a:solidFill>
            </a:endParaRPr>
          </a:p>
          <a:p>
            <a:pPr indent="-387350" lvl="0" marL="457200" rtl="0" algn="l">
              <a:lnSpc>
                <a:spcPct val="150000"/>
              </a:lnSpc>
              <a:spcBef>
                <a:spcPts val="0"/>
              </a:spcBef>
              <a:spcAft>
                <a:spcPts val="0"/>
              </a:spcAft>
              <a:buClr>
                <a:srgbClr val="292929"/>
              </a:buClr>
              <a:buSzPts val="2500"/>
              <a:buChar char="●"/>
            </a:pPr>
            <a:r>
              <a:rPr lang="en-US" sz="2500">
                <a:solidFill>
                  <a:srgbClr val="292929"/>
                </a:solidFill>
              </a:rPr>
              <a:t>The idea in content-based filtering is to tag products using certain keywords, understand what the user likes, look up those keywords in database and recommend different products with same attributes.</a:t>
            </a:r>
            <a:endParaRPr sz="2500">
              <a:solidFill>
                <a:srgbClr val="292929"/>
              </a:solidFill>
            </a:endParaRPr>
          </a:p>
          <a:p>
            <a:pPr indent="-387350" lvl="0" marL="457200" rtl="0" algn="l">
              <a:lnSpc>
                <a:spcPct val="150000"/>
              </a:lnSpc>
              <a:spcBef>
                <a:spcPts val="0"/>
              </a:spcBef>
              <a:spcAft>
                <a:spcPts val="0"/>
              </a:spcAft>
              <a:buClr>
                <a:srgbClr val="292929"/>
              </a:buClr>
              <a:buSzPts val="2500"/>
              <a:buChar char="●"/>
            </a:pPr>
            <a:r>
              <a:rPr lang="en-US" sz="2500">
                <a:solidFill>
                  <a:srgbClr val="202124"/>
                </a:solidFill>
              </a:rPr>
              <a:t>Content Based Filtering uses the features of the items to recommend other items similar to the users based on their previous actions or explicit feedback.</a:t>
            </a:r>
            <a:endParaRPr sz="2500">
              <a:solidFill>
                <a:srgbClr val="292929"/>
              </a:solidFill>
            </a:endParaRPr>
          </a:p>
        </p:txBody>
      </p:sp>
      <p:cxnSp>
        <p:nvCxnSpPr>
          <p:cNvPr id="137" name="Google Shape;137;gb997995e9e_0_12"/>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1000"/>
                                        <p:tgtEl>
                                          <p:spTgt spid="1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Effect filter="fade" transition="in">
                                      <p:cBhvr>
                                        <p:cTn dur="1000"/>
                                        <p:tgtEl>
                                          <p:spTgt spid="1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animEffect filter="fade" transition="in">
                                      <p:cBhvr>
                                        <p:cTn dur="1000"/>
                                        <p:tgtEl>
                                          <p:spTgt spid="13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cxnSp>
        <p:nvCxnSpPr>
          <p:cNvPr id="142" name="Google Shape;142;gb98e5e6864_0_74"/>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pic>
        <p:nvPicPr>
          <p:cNvPr id="143" name="Google Shape;143;gb98e5e6864_0_74"/>
          <p:cNvPicPr preferRelativeResize="0"/>
          <p:nvPr/>
        </p:nvPicPr>
        <p:blipFill rotWithShape="1">
          <a:blip r:embed="rId3">
            <a:alphaModFix/>
          </a:blip>
          <a:srcRect b="8391" l="0" r="16422" t="0"/>
          <a:stretch/>
        </p:blipFill>
        <p:spPr>
          <a:xfrm>
            <a:off x="867950" y="500825"/>
            <a:ext cx="10305401" cy="4978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b9df97d46c_0_0"/>
          <p:cNvSpPr txBox="1"/>
          <p:nvPr/>
        </p:nvSpPr>
        <p:spPr>
          <a:xfrm>
            <a:off x="482550" y="1396675"/>
            <a:ext cx="11245800" cy="2918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US" sz="9500">
                <a:solidFill>
                  <a:schemeClr val="dk1"/>
                </a:solidFill>
                <a:latin typeface="Montserrat ExtraBold"/>
                <a:ea typeface="Montserrat ExtraBold"/>
                <a:cs typeface="Montserrat ExtraBold"/>
                <a:sym typeface="Montserrat ExtraBold"/>
              </a:rPr>
              <a:t>Collaborative Filtering</a:t>
            </a:r>
            <a:endParaRPr sz="9500">
              <a:solidFill>
                <a:schemeClr val="dk1"/>
              </a:solidFill>
              <a:latin typeface="Montserrat ExtraBold"/>
              <a:ea typeface="Montserrat ExtraBold"/>
              <a:cs typeface="Montserrat ExtraBold"/>
              <a:sym typeface="Montserrat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gb98e5e6864_0_0"/>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US" sz="4200">
                <a:solidFill>
                  <a:schemeClr val="dk1"/>
                </a:solidFill>
              </a:rPr>
              <a:t>Use Cases</a:t>
            </a:r>
            <a:endParaRPr b="0" sz="4200"/>
          </a:p>
        </p:txBody>
      </p:sp>
      <p:sp>
        <p:nvSpPr>
          <p:cNvPr id="37" name="Google Shape;37;gb98e5e6864_0_0"/>
          <p:cNvSpPr txBox="1"/>
          <p:nvPr>
            <p:ph idx="1" type="body"/>
          </p:nvPr>
        </p:nvSpPr>
        <p:spPr>
          <a:xfrm>
            <a:off x="231750" y="1421175"/>
            <a:ext cx="11514600" cy="28761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SzPts val="2500"/>
              <a:buAutoNum type="arabicPeriod"/>
            </a:pPr>
            <a:r>
              <a:rPr b="1" i="1" lang="en-US" sz="2500"/>
              <a:t>Personalised Content:</a:t>
            </a:r>
            <a:endParaRPr b="1" i="1" sz="2500"/>
          </a:p>
          <a:p>
            <a:pPr indent="-387350" lvl="0" marL="457200" rtl="0" algn="l">
              <a:lnSpc>
                <a:spcPct val="150000"/>
              </a:lnSpc>
              <a:spcBef>
                <a:spcPts val="0"/>
              </a:spcBef>
              <a:spcAft>
                <a:spcPts val="0"/>
              </a:spcAft>
              <a:buSzPts val="2500"/>
              <a:buFont typeface="Montserrat Medium"/>
              <a:buChar char="●"/>
            </a:pPr>
            <a:r>
              <a:rPr lang="en-US" sz="2500">
                <a:latin typeface="Montserrat Medium"/>
                <a:ea typeface="Montserrat Medium"/>
                <a:cs typeface="Montserrat Medium"/>
                <a:sym typeface="Montserrat Medium"/>
              </a:rPr>
              <a:t>Recommender systems help improve on-site experience by creatine dynamic content recommendations for different kinds of audiences like Netflix does. </a:t>
            </a:r>
            <a:endParaRPr sz="2500">
              <a:latin typeface="Montserrat Medium"/>
              <a:ea typeface="Montserrat Medium"/>
              <a:cs typeface="Montserrat Medium"/>
              <a:sym typeface="Montserrat Medium"/>
            </a:endParaRPr>
          </a:p>
          <a:p>
            <a:pPr indent="-387350" lvl="0" marL="457200" rtl="0" algn="l">
              <a:lnSpc>
                <a:spcPct val="150000"/>
              </a:lnSpc>
              <a:spcBef>
                <a:spcPts val="0"/>
              </a:spcBef>
              <a:spcAft>
                <a:spcPts val="0"/>
              </a:spcAft>
              <a:buSzPts val="2500"/>
              <a:buFont typeface="Montserrat Medium"/>
              <a:buChar char="●"/>
            </a:pPr>
            <a:r>
              <a:rPr lang="en-US" sz="2500">
                <a:latin typeface="Montserrat Medium"/>
                <a:ea typeface="Montserrat Medium"/>
                <a:cs typeface="Montserrat Medium"/>
                <a:sym typeface="Montserrat Medium"/>
              </a:rPr>
              <a:t>Their machine learning platforms change the artwork depending on what you have watched in the past.</a:t>
            </a:r>
            <a:endParaRPr b="1" i="1" sz="2500"/>
          </a:p>
        </p:txBody>
      </p:sp>
      <p:cxnSp>
        <p:nvCxnSpPr>
          <p:cNvPr id="38" name="Google Shape;38;gb98e5e6864_0_0"/>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
                                            <p:txEl>
                                              <p:pRg end="0" st="0"/>
                                            </p:txEl>
                                          </p:spTgt>
                                        </p:tgtEl>
                                        <p:attrNameLst>
                                          <p:attrName>style.visibility</p:attrName>
                                        </p:attrNameLst>
                                      </p:cBhvr>
                                      <p:to>
                                        <p:strVal val="visible"/>
                                      </p:to>
                                    </p:set>
                                    <p:animEffect filter="fade" transition="in">
                                      <p:cBhvr>
                                        <p:cTn dur="1000"/>
                                        <p:tgtEl>
                                          <p:spTgt spid="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
                                            <p:txEl>
                                              <p:pRg end="1" st="1"/>
                                            </p:txEl>
                                          </p:spTgt>
                                        </p:tgtEl>
                                        <p:attrNameLst>
                                          <p:attrName>style.visibility</p:attrName>
                                        </p:attrNameLst>
                                      </p:cBhvr>
                                      <p:to>
                                        <p:strVal val="visible"/>
                                      </p:to>
                                    </p:set>
                                    <p:animEffect filter="fade" transition="in">
                                      <p:cBhvr>
                                        <p:cTn dur="1000"/>
                                        <p:tgtEl>
                                          <p:spTgt spid="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
                                            <p:txEl>
                                              <p:pRg end="2" st="2"/>
                                            </p:txEl>
                                          </p:spTgt>
                                        </p:tgtEl>
                                        <p:attrNameLst>
                                          <p:attrName>style.visibility</p:attrName>
                                        </p:attrNameLst>
                                      </p:cBhvr>
                                      <p:to>
                                        <p:strVal val="visible"/>
                                      </p:to>
                                    </p:set>
                                    <p:animEffect filter="fade" transition="in">
                                      <p:cBhvr>
                                        <p:cTn dur="1000"/>
                                        <p:tgtEl>
                                          <p:spTgt spid="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b9df97d46c_0_4"/>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0" lang="en-US" sz="4200">
                <a:solidFill>
                  <a:srgbClr val="292929"/>
                </a:solidFill>
              </a:rPr>
              <a:t>Collaborative</a:t>
            </a:r>
            <a:r>
              <a:rPr b="0" lang="en-US" sz="4200">
                <a:solidFill>
                  <a:srgbClr val="292929"/>
                </a:solidFill>
              </a:rPr>
              <a:t> Filtering</a:t>
            </a:r>
            <a:endParaRPr b="0" sz="4200"/>
          </a:p>
        </p:txBody>
      </p:sp>
      <p:sp>
        <p:nvSpPr>
          <p:cNvPr id="154" name="Google Shape;154;gb9df97d46c_0_4"/>
          <p:cNvSpPr txBox="1"/>
          <p:nvPr>
            <p:ph idx="1" type="body"/>
          </p:nvPr>
        </p:nvSpPr>
        <p:spPr>
          <a:xfrm>
            <a:off x="114825" y="1289225"/>
            <a:ext cx="11819100" cy="42258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rgbClr val="292929"/>
              </a:buClr>
              <a:buSzPts val="2500"/>
              <a:buChar char="●"/>
            </a:pPr>
            <a:r>
              <a:rPr lang="en-US" sz="2500">
                <a:solidFill>
                  <a:srgbClr val="292929"/>
                </a:solidFill>
                <a:highlight>
                  <a:srgbClr val="FFFFFF"/>
                </a:highlight>
              </a:rPr>
              <a:t>Collaborative Based Filtering will overcome the Disadvantage of Content Based Filtering as it is going to use the User Interactions Instead of the Content from the Items used by the Users.</a:t>
            </a:r>
            <a:endParaRPr sz="2500">
              <a:solidFill>
                <a:srgbClr val="292929"/>
              </a:solidFill>
              <a:highlight>
                <a:srgbClr val="FFFFFF"/>
              </a:highlight>
            </a:endParaRPr>
          </a:p>
          <a:p>
            <a:pPr indent="-387350" lvl="0" marL="457200" rtl="0" algn="l">
              <a:lnSpc>
                <a:spcPct val="150000"/>
              </a:lnSpc>
              <a:spcBef>
                <a:spcPts val="0"/>
              </a:spcBef>
              <a:spcAft>
                <a:spcPts val="0"/>
              </a:spcAft>
              <a:buClr>
                <a:srgbClr val="292929"/>
              </a:buClr>
              <a:buSzPts val="2500"/>
              <a:buChar char="●"/>
            </a:pPr>
            <a:r>
              <a:rPr lang="en-US" sz="2500">
                <a:solidFill>
                  <a:srgbClr val="292929"/>
                </a:solidFill>
                <a:highlight>
                  <a:srgbClr val="FFFFFF"/>
                </a:highlight>
              </a:rPr>
              <a:t>Collaborative Filtering doesn’t need anything else except the user’s historical preference on a set of items. </a:t>
            </a:r>
            <a:endParaRPr sz="2500">
              <a:solidFill>
                <a:srgbClr val="292929"/>
              </a:solidFill>
              <a:highlight>
                <a:srgbClr val="FFFFFF"/>
              </a:highlight>
            </a:endParaRPr>
          </a:p>
          <a:p>
            <a:pPr indent="-387350" lvl="0" marL="457200" rtl="0" algn="l">
              <a:lnSpc>
                <a:spcPct val="150000"/>
              </a:lnSpc>
              <a:spcBef>
                <a:spcPts val="0"/>
              </a:spcBef>
              <a:spcAft>
                <a:spcPts val="0"/>
              </a:spcAft>
              <a:buClr>
                <a:srgbClr val="292929"/>
              </a:buClr>
              <a:buSzPts val="2500"/>
              <a:buChar char="●"/>
            </a:pPr>
            <a:r>
              <a:rPr lang="en-US" sz="2500">
                <a:solidFill>
                  <a:srgbClr val="292929"/>
                </a:solidFill>
                <a:highlight>
                  <a:srgbClr val="FFFFFF"/>
                </a:highlight>
              </a:rPr>
              <a:t>It is based on historical data, the core assumption here is that the users who have agreed in the past tend to also agree in the future.</a:t>
            </a:r>
            <a:endParaRPr sz="2500">
              <a:solidFill>
                <a:srgbClr val="292929"/>
              </a:solidFill>
            </a:endParaRPr>
          </a:p>
        </p:txBody>
      </p:sp>
      <p:cxnSp>
        <p:nvCxnSpPr>
          <p:cNvPr id="155" name="Google Shape;155;gb9df97d46c_0_4"/>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1000"/>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1000"/>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1000"/>
                                        <p:tgtEl>
                                          <p:spTgt spid="15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b9df97d46c_0_10"/>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0" lang="en-US" sz="4200">
                <a:solidFill>
                  <a:srgbClr val="292929"/>
                </a:solidFill>
              </a:rPr>
              <a:t>Collaborative Filtering</a:t>
            </a:r>
            <a:endParaRPr b="0" sz="4200">
              <a:solidFill>
                <a:schemeClr val="dk1"/>
              </a:solidFill>
            </a:endParaRPr>
          </a:p>
          <a:p>
            <a:pPr indent="0" lvl="0" marL="0" rtl="0" algn="l">
              <a:lnSpc>
                <a:spcPct val="150000"/>
              </a:lnSpc>
              <a:spcBef>
                <a:spcPts val="0"/>
              </a:spcBef>
              <a:spcAft>
                <a:spcPts val="0"/>
              </a:spcAft>
              <a:buNone/>
            </a:pPr>
            <a:r>
              <a:t/>
            </a:r>
            <a:endParaRPr b="0" sz="4200">
              <a:solidFill>
                <a:srgbClr val="292929"/>
              </a:solidFill>
            </a:endParaRPr>
          </a:p>
        </p:txBody>
      </p:sp>
      <p:sp>
        <p:nvSpPr>
          <p:cNvPr id="161" name="Google Shape;161;gb9df97d46c_0_10"/>
          <p:cNvSpPr txBox="1"/>
          <p:nvPr>
            <p:ph idx="1" type="body"/>
          </p:nvPr>
        </p:nvSpPr>
        <p:spPr>
          <a:xfrm>
            <a:off x="322300" y="1593625"/>
            <a:ext cx="10252800" cy="2739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US" sz="2500">
                <a:solidFill>
                  <a:srgbClr val="292929"/>
                </a:solidFill>
                <a:highlight>
                  <a:srgbClr val="FFFFFF"/>
                </a:highlight>
              </a:rPr>
              <a:t>There are Two Types of Collaborative Based Filtering Techniques: -</a:t>
            </a:r>
            <a:endParaRPr sz="2500">
              <a:solidFill>
                <a:srgbClr val="292929"/>
              </a:solidFill>
              <a:highlight>
                <a:srgbClr val="FFFFFF"/>
              </a:highlight>
            </a:endParaRPr>
          </a:p>
          <a:p>
            <a:pPr indent="-387350" lvl="0" marL="914400" rtl="0" algn="l">
              <a:lnSpc>
                <a:spcPct val="200000"/>
              </a:lnSpc>
              <a:spcBef>
                <a:spcPts val="0"/>
              </a:spcBef>
              <a:spcAft>
                <a:spcPts val="0"/>
              </a:spcAft>
              <a:buClr>
                <a:srgbClr val="292929"/>
              </a:buClr>
              <a:buSzPts val="2500"/>
              <a:buChar char="●"/>
            </a:pPr>
            <a:r>
              <a:rPr lang="en-US" sz="2500">
                <a:solidFill>
                  <a:srgbClr val="292929"/>
                </a:solidFill>
                <a:highlight>
                  <a:srgbClr val="FFFFFF"/>
                </a:highlight>
              </a:rPr>
              <a:t>User Based Collaborative Filtering.</a:t>
            </a:r>
            <a:endParaRPr sz="2500">
              <a:solidFill>
                <a:srgbClr val="292929"/>
              </a:solidFill>
              <a:highlight>
                <a:srgbClr val="FFFFFF"/>
              </a:highlight>
            </a:endParaRPr>
          </a:p>
          <a:p>
            <a:pPr indent="-387350" lvl="0" marL="914400" rtl="0" algn="l">
              <a:lnSpc>
                <a:spcPct val="200000"/>
              </a:lnSpc>
              <a:spcBef>
                <a:spcPts val="0"/>
              </a:spcBef>
              <a:spcAft>
                <a:spcPts val="0"/>
              </a:spcAft>
              <a:buClr>
                <a:srgbClr val="292929"/>
              </a:buClr>
              <a:buSzPts val="2500"/>
              <a:buChar char="●"/>
            </a:pPr>
            <a:r>
              <a:rPr lang="en-US" sz="2500">
                <a:solidFill>
                  <a:srgbClr val="292929"/>
                </a:solidFill>
                <a:highlight>
                  <a:srgbClr val="FFFFFF"/>
                </a:highlight>
              </a:rPr>
              <a:t>Item Based Collaborative Filtering.</a:t>
            </a:r>
            <a:endParaRPr sz="2500">
              <a:solidFill>
                <a:srgbClr val="292929"/>
              </a:solidFill>
              <a:highlight>
                <a:srgbClr val="FFFFFF"/>
              </a:highlight>
            </a:endParaRPr>
          </a:p>
        </p:txBody>
      </p:sp>
      <p:cxnSp>
        <p:nvCxnSpPr>
          <p:cNvPr id="162" name="Google Shape;162;gb9df97d46c_0_10"/>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1000"/>
                                        <p:tgtEl>
                                          <p:spTgt spid="1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animEffect filter="fade" transition="in">
                                      <p:cBhvr>
                                        <p:cTn dur="1000"/>
                                        <p:tgtEl>
                                          <p:spTgt spid="1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animEffect filter="fade" transition="in">
                                      <p:cBhvr>
                                        <p:cTn dur="1000"/>
                                        <p:tgtEl>
                                          <p:spTgt spid="16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cxnSp>
        <p:nvCxnSpPr>
          <p:cNvPr id="167" name="Google Shape;167;gb9df97d46c_0_22"/>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pic>
        <p:nvPicPr>
          <p:cNvPr id="168" name="Google Shape;168;gb9df97d46c_0_22"/>
          <p:cNvPicPr preferRelativeResize="0"/>
          <p:nvPr/>
        </p:nvPicPr>
        <p:blipFill>
          <a:blip r:embed="rId3">
            <a:alphaModFix/>
          </a:blip>
          <a:stretch>
            <a:fillRect/>
          </a:stretch>
        </p:blipFill>
        <p:spPr>
          <a:xfrm>
            <a:off x="1599900" y="484350"/>
            <a:ext cx="9207050" cy="4942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b9df97d46c_0_29"/>
          <p:cNvSpPr txBox="1"/>
          <p:nvPr/>
        </p:nvSpPr>
        <p:spPr>
          <a:xfrm>
            <a:off x="482550" y="1396675"/>
            <a:ext cx="11245800" cy="2918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US" sz="9500">
                <a:solidFill>
                  <a:schemeClr val="dk1"/>
                </a:solidFill>
                <a:latin typeface="Montserrat ExtraBold"/>
                <a:ea typeface="Montserrat ExtraBold"/>
                <a:cs typeface="Montserrat ExtraBold"/>
                <a:sym typeface="Montserrat ExtraBold"/>
              </a:rPr>
              <a:t>Use of Google Collaboratory</a:t>
            </a:r>
            <a:endParaRPr sz="9500">
              <a:solidFill>
                <a:schemeClr val="dk1"/>
              </a:solidFill>
              <a:latin typeface="Montserrat ExtraBold"/>
              <a:ea typeface="Montserrat ExtraBold"/>
              <a:cs typeface="Montserrat ExtraBold"/>
              <a:sym typeface="Montserrat Extra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b9df97d46c_0_33"/>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0" lang="en-US" sz="4200">
                <a:solidFill>
                  <a:srgbClr val="292929"/>
                </a:solidFill>
              </a:rPr>
              <a:t>Use of Google Collaboratory</a:t>
            </a:r>
            <a:endParaRPr b="0" sz="4200">
              <a:solidFill>
                <a:srgbClr val="292929"/>
              </a:solidFill>
            </a:endParaRPr>
          </a:p>
        </p:txBody>
      </p:sp>
      <p:sp>
        <p:nvSpPr>
          <p:cNvPr id="179" name="Google Shape;179;gb9df97d46c_0_33"/>
          <p:cNvSpPr txBox="1"/>
          <p:nvPr>
            <p:ph idx="1" type="body"/>
          </p:nvPr>
        </p:nvSpPr>
        <p:spPr>
          <a:xfrm>
            <a:off x="161100" y="1289250"/>
            <a:ext cx="11869800" cy="3133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2500">
                <a:solidFill>
                  <a:schemeClr val="dk1"/>
                </a:solidFill>
              </a:rPr>
              <a:t>Two Major Reasons for using Google Collaboratory: -</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Collaborative Filtering is Highly Computational. </a:t>
            </a:r>
            <a:endParaRPr sz="2500">
              <a:solidFill>
                <a:schemeClr val="dk1"/>
              </a:solidFill>
            </a:endParaRPr>
          </a:p>
          <a:p>
            <a:pPr indent="-387350" lvl="1" marL="914400" rtl="0" algn="l">
              <a:lnSpc>
                <a:spcPct val="150000"/>
              </a:lnSpc>
              <a:spcBef>
                <a:spcPts val="0"/>
              </a:spcBef>
              <a:spcAft>
                <a:spcPts val="0"/>
              </a:spcAft>
              <a:buClr>
                <a:schemeClr val="dk1"/>
              </a:buClr>
              <a:buSzPts val="2500"/>
              <a:buChar char="○"/>
            </a:pPr>
            <a:r>
              <a:rPr lang="en-US" sz="2500">
                <a:solidFill>
                  <a:schemeClr val="dk1"/>
                </a:solidFill>
              </a:rPr>
              <a:t>It will require very High RAM, and Hence, It is better to use Cloud Services such as Google Colab which can Handle any Situation.</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Installing scikit-surprise in Local System requires a lot of Pre-requisites. </a:t>
            </a:r>
            <a:endParaRPr sz="2500">
              <a:solidFill>
                <a:schemeClr val="dk1"/>
              </a:solidFill>
            </a:endParaRPr>
          </a:p>
          <a:p>
            <a:pPr indent="-387350" lvl="1" marL="914400" rtl="0" algn="l">
              <a:lnSpc>
                <a:spcPct val="150000"/>
              </a:lnSpc>
              <a:spcBef>
                <a:spcPts val="0"/>
              </a:spcBef>
              <a:spcAft>
                <a:spcPts val="0"/>
              </a:spcAft>
              <a:buClr>
                <a:schemeClr val="dk1"/>
              </a:buClr>
              <a:buSzPts val="2500"/>
              <a:buChar char="○"/>
            </a:pPr>
            <a:r>
              <a:rPr lang="en-US" sz="2500">
                <a:solidFill>
                  <a:schemeClr val="dk1"/>
                </a:solidFill>
              </a:rPr>
              <a:t>Hence, It is again a Good choice to use Colab, where no prerequisites are required.</a:t>
            </a:r>
            <a:endParaRPr sz="2500">
              <a:solidFill>
                <a:srgbClr val="292929"/>
              </a:solidFill>
              <a:highlight>
                <a:srgbClr val="FFFFFF"/>
              </a:highlight>
            </a:endParaRPr>
          </a:p>
        </p:txBody>
      </p:sp>
      <p:cxnSp>
        <p:nvCxnSpPr>
          <p:cNvPr id="180" name="Google Shape;180;gb9df97d46c_0_33"/>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1000"/>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1000"/>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1000"/>
                                        <p:tgtEl>
                                          <p:spTgt spid="1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Effect filter="fade" transition="in">
                                      <p:cBhvr>
                                        <p:cTn dur="1000"/>
                                        <p:tgtEl>
                                          <p:spTgt spid="1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Effect filter="fade" transition="in">
                                      <p:cBhvr>
                                        <p:cTn dur="1000"/>
                                        <p:tgtEl>
                                          <p:spTgt spid="17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b9df97d46c_0_40"/>
          <p:cNvSpPr txBox="1"/>
          <p:nvPr/>
        </p:nvSpPr>
        <p:spPr>
          <a:xfrm>
            <a:off x="482550" y="1396675"/>
            <a:ext cx="11245800" cy="3993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sz="9500">
                <a:solidFill>
                  <a:schemeClr val="dk1"/>
                </a:solidFill>
                <a:latin typeface="Montserrat"/>
                <a:ea typeface="Montserrat"/>
                <a:cs typeface="Montserrat"/>
                <a:sym typeface="Montserrat"/>
              </a:rPr>
              <a:t>Advantages </a:t>
            </a:r>
            <a:endParaRPr b="1" sz="9500">
              <a:solidFill>
                <a:schemeClr val="dk1"/>
              </a:solidFill>
              <a:latin typeface="Montserrat"/>
              <a:ea typeface="Montserrat"/>
              <a:cs typeface="Montserrat"/>
              <a:sym typeface="Montserrat"/>
            </a:endParaRPr>
          </a:p>
          <a:p>
            <a:pPr indent="0" lvl="0" marL="0" rtl="0" algn="ctr">
              <a:lnSpc>
                <a:spcPct val="115000"/>
              </a:lnSpc>
              <a:spcBef>
                <a:spcPts val="0"/>
              </a:spcBef>
              <a:spcAft>
                <a:spcPts val="0"/>
              </a:spcAft>
              <a:buClr>
                <a:schemeClr val="dk1"/>
              </a:buClr>
              <a:buSzPts val="1100"/>
              <a:buFont typeface="Arial"/>
              <a:buNone/>
            </a:pPr>
            <a:r>
              <a:rPr b="1" lang="en-US" sz="9500">
                <a:solidFill>
                  <a:schemeClr val="dk1"/>
                </a:solidFill>
                <a:latin typeface="Montserrat"/>
                <a:ea typeface="Montserrat"/>
                <a:cs typeface="Montserrat"/>
                <a:sym typeface="Montserrat"/>
              </a:rPr>
              <a:t>&amp; </a:t>
            </a:r>
            <a:endParaRPr b="1" sz="9500">
              <a:solidFill>
                <a:schemeClr val="dk1"/>
              </a:solidFill>
              <a:latin typeface="Montserrat"/>
              <a:ea typeface="Montserrat"/>
              <a:cs typeface="Montserrat"/>
              <a:sym typeface="Montserrat"/>
            </a:endParaRPr>
          </a:p>
          <a:p>
            <a:pPr indent="0" lvl="0" marL="0" rtl="0" algn="ctr">
              <a:lnSpc>
                <a:spcPct val="115000"/>
              </a:lnSpc>
              <a:spcBef>
                <a:spcPts val="0"/>
              </a:spcBef>
              <a:spcAft>
                <a:spcPts val="0"/>
              </a:spcAft>
              <a:buClr>
                <a:schemeClr val="dk1"/>
              </a:buClr>
              <a:buSzPts val="1100"/>
              <a:buFont typeface="Arial"/>
              <a:buNone/>
            </a:pPr>
            <a:r>
              <a:rPr b="1" lang="en-US" sz="9500">
                <a:solidFill>
                  <a:schemeClr val="dk1"/>
                </a:solidFill>
                <a:latin typeface="Montserrat"/>
                <a:ea typeface="Montserrat"/>
                <a:cs typeface="Montserrat"/>
                <a:sym typeface="Montserrat"/>
              </a:rPr>
              <a:t>Disadvantages</a:t>
            </a:r>
            <a:endParaRPr b="1" sz="9500">
              <a:solidFill>
                <a:schemeClr val="dk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b9df97d46c_0_44"/>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US" sz="4200">
                <a:solidFill>
                  <a:schemeClr val="dk1"/>
                </a:solidFill>
              </a:rPr>
              <a:t>Content Based Filtering</a:t>
            </a:r>
            <a:endParaRPr b="0" sz="4200">
              <a:solidFill>
                <a:srgbClr val="292929"/>
              </a:solidFill>
            </a:endParaRPr>
          </a:p>
        </p:txBody>
      </p:sp>
      <p:sp>
        <p:nvSpPr>
          <p:cNvPr id="191" name="Google Shape;191;gb9df97d46c_0_44"/>
          <p:cNvSpPr txBox="1"/>
          <p:nvPr>
            <p:ph idx="1" type="body"/>
          </p:nvPr>
        </p:nvSpPr>
        <p:spPr>
          <a:xfrm>
            <a:off x="161100" y="1289250"/>
            <a:ext cx="11869800" cy="3133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US" sz="2500">
                <a:solidFill>
                  <a:schemeClr val="dk1"/>
                </a:solidFill>
              </a:rPr>
              <a:t>Advantages:</a:t>
            </a:r>
            <a:endParaRPr b="1" i="1" sz="2500">
              <a:solidFill>
                <a:schemeClr val="dk1"/>
              </a:solidFill>
            </a:endParaRPr>
          </a:p>
          <a:p>
            <a:pPr indent="-387350" lvl="0" marL="457200" rtl="0" algn="l">
              <a:lnSpc>
                <a:spcPct val="150000"/>
              </a:lnSpc>
              <a:spcBef>
                <a:spcPts val="900"/>
              </a:spcBef>
              <a:spcAft>
                <a:spcPts val="0"/>
              </a:spcAft>
              <a:buClr>
                <a:srgbClr val="202124"/>
              </a:buClr>
              <a:buSzPts val="2500"/>
              <a:buFont typeface="Montserrat"/>
              <a:buChar char="●"/>
            </a:pPr>
            <a:r>
              <a:rPr lang="en-US" sz="2500">
                <a:solidFill>
                  <a:srgbClr val="202124"/>
                </a:solidFill>
              </a:rPr>
              <a:t>The model doesn't need any data about other users, since the recommendations are specific to this user. </a:t>
            </a:r>
            <a:endParaRPr sz="2500">
              <a:solidFill>
                <a:srgbClr val="202124"/>
              </a:solidFill>
            </a:endParaRPr>
          </a:p>
          <a:p>
            <a:pPr indent="-387350" lvl="0" marL="457200" rtl="0" algn="l">
              <a:lnSpc>
                <a:spcPct val="150000"/>
              </a:lnSpc>
              <a:spcBef>
                <a:spcPts val="0"/>
              </a:spcBef>
              <a:spcAft>
                <a:spcPts val="0"/>
              </a:spcAft>
              <a:buClr>
                <a:srgbClr val="202124"/>
              </a:buClr>
              <a:buSzPts val="2500"/>
              <a:buFont typeface="Montserrat"/>
              <a:buChar char="●"/>
            </a:pPr>
            <a:r>
              <a:rPr lang="en-US" sz="2500">
                <a:solidFill>
                  <a:srgbClr val="202124"/>
                </a:solidFill>
              </a:rPr>
              <a:t>This makes it easier to scale to a large number of users.</a:t>
            </a:r>
            <a:endParaRPr sz="2500">
              <a:solidFill>
                <a:srgbClr val="202124"/>
              </a:solidFill>
            </a:endParaRPr>
          </a:p>
          <a:p>
            <a:pPr indent="-387350" lvl="0" marL="457200" rtl="0" algn="l">
              <a:lnSpc>
                <a:spcPct val="150000"/>
              </a:lnSpc>
              <a:spcBef>
                <a:spcPts val="0"/>
              </a:spcBef>
              <a:spcAft>
                <a:spcPts val="0"/>
              </a:spcAft>
              <a:buClr>
                <a:srgbClr val="202124"/>
              </a:buClr>
              <a:buSzPts val="2500"/>
              <a:buFont typeface="Montserrat"/>
              <a:buChar char="●"/>
            </a:pPr>
            <a:r>
              <a:rPr lang="en-US" sz="2500">
                <a:solidFill>
                  <a:srgbClr val="202124"/>
                </a:solidFill>
              </a:rPr>
              <a:t>The model can capture the specific interests of a user, and can recommend niche items that very few other users are interested in.</a:t>
            </a:r>
            <a:endParaRPr sz="2500">
              <a:solidFill>
                <a:schemeClr val="dk1"/>
              </a:solidFill>
            </a:endParaRPr>
          </a:p>
        </p:txBody>
      </p:sp>
      <p:cxnSp>
        <p:nvCxnSpPr>
          <p:cNvPr id="192" name="Google Shape;192;gb9df97d46c_0_44"/>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100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1000"/>
                                        <p:tgtEl>
                                          <p:spTgt spid="1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Effect filter="fade" transition="in">
                                      <p:cBhvr>
                                        <p:cTn dur="1000"/>
                                        <p:tgtEl>
                                          <p:spTgt spid="1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animEffect filter="fade" transition="in">
                                      <p:cBhvr>
                                        <p:cTn dur="1000"/>
                                        <p:tgtEl>
                                          <p:spTgt spid="19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b9df97d46c_0_50"/>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US" sz="4200">
                <a:solidFill>
                  <a:schemeClr val="dk1"/>
                </a:solidFill>
              </a:rPr>
              <a:t>Content Based Filtering</a:t>
            </a:r>
            <a:endParaRPr b="0" sz="4200">
              <a:solidFill>
                <a:srgbClr val="292929"/>
              </a:solidFill>
            </a:endParaRPr>
          </a:p>
        </p:txBody>
      </p:sp>
      <p:sp>
        <p:nvSpPr>
          <p:cNvPr id="198" name="Google Shape;198;gb9df97d46c_0_50"/>
          <p:cNvSpPr txBox="1"/>
          <p:nvPr>
            <p:ph idx="1" type="body"/>
          </p:nvPr>
        </p:nvSpPr>
        <p:spPr>
          <a:xfrm>
            <a:off x="161100" y="1289250"/>
            <a:ext cx="11869800" cy="3133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900"/>
              </a:spcBef>
              <a:spcAft>
                <a:spcPts val="0"/>
              </a:spcAft>
              <a:buNone/>
            </a:pPr>
            <a:r>
              <a:rPr b="1" i="1" lang="en-US" sz="2500">
                <a:solidFill>
                  <a:srgbClr val="202124"/>
                </a:solidFill>
              </a:rPr>
              <a:t>Disadvantages:</a:t>
            </a:r>
            <a:endParaRPr b="1" i="1" sz="2500">
              <a:solidFill>
                <a:srgbClr val="202124"/>
              </a:solidFill>
            </a:endParaRPr>
          </a:p>
          <a:p>
            <a:pPr indent="-387350" lvl="0" marL="457200" rtl="0" algn="l">
              <a:lnSpc>
                <a:spcPct val="150000"/>
              </a:lnSpc>
              <a:spcBef>
                <a:spcPts val="900"/>
              </a:spcBef>
              <a:spcAft>
                <a:spcPts val="0"/>
              </a:spcAft>
              <a:buClr>
                <a:srgbClr val="202124"/>
              </a:buClr>
              <a:buSzPts val="2500"/>
              <a:buFont typeface="Montserrat"/>
              <a:buChar char="●"/>
            </a:pPr>
            <a:r>
              <a:rPr lang="en-US" sz="2500">
                <a:solidFill>
                  <a:srgbClr val="202124"/>
                </a:solidFill>
              </a:rPr>
              <a:t>Feature representation of the items are hand-engineered to some extent, this technique requires a lot of domain knowledge. Therefore, the model can only be as good as the hand-engineered features.</a:t>
            </a:r>
            <a:endParaRPr sz="2500">
              <a:solidFill>
                <a:srgbClr val="202124"/>
              </a:solidFill>
            </a:endParaRPr>
          </a:p>
          <a:p>
            <a:pPr indent="-387350" lvl="0" marL="457200" rtl="0" algn="l">
              <a:lnSpc>
                <a:spcPct val="150000"/>
              </a:lnSpc>
              <a:spcBef>
                <a:spcPts val="0"/>
              </a:spcBef>
              <a:spcAft>
                <a:spcPts val="0"/>
              </a:spcAft>
              <a:buClr>
                <a:srgbClr val="202124"/>
              </a:buClr>
              <a:buSzPts val="2500"/>
              <a:buFont typeface="Montserrat"/>
              <a:buChar char="●"/>
            </a:pPr>
            <a:r>
              <a:rPr lang="en-US" sz="2500">
                <a:solidFill>
                  <a:srgbClr val="202124"/>
                </a:solidFill>
              </a:rPr>
              <a:t>The model can only make recommendations based on existing interests of the user. In other words, the model has limited ability to expand on the users' existing interests.</a:t>
            </a:r>
            <a:endParaRPr sz="2500">
              <a:solidFill>
                <a:schemeClr val="dk1"/>
              </a:solidFill>
            </a:endParaRPr>
          </a:p>
        </p:txBody>
      </p:sp>
      <p:cxnSp>
        <p:nvCxnSpPr>
          <p:cNvPr id="199" name="Google Shape;199;gb9df97d46c_0_50"/>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1000"/>
                                        <p:tgtEl>
                                          <p:spTgt spid="1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1000"/>
                                        <p:tgtEl>
                                          <p:spTgt spid="1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animEffect filter="fade" transition="in">
                                      <p:cBhvr>
                                        <p:cTn dur="1000"/>
                                        <p:tgtEl>
                                          <p:spTgt spid="19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b9df97d46c_0_56"/>
          <p:cNvSpPr txBox="1"/>
          <p:nvPr>
            <p:ph type="title"/>
          </p:nvPr>
        </p:nvSpPr>
        <p:spPr>
          <a:xfrm>
            <a:off x="503250" y="300325"/>
            <a:ext cx="120846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US" sz="4200">
                <a:solidFill>
                  <a:srgbClr val="202124"/>
                </a:solidFill>
              </a:rPr>
              <a:t>Collaborative Based </a:t>
            </a:r>
            <a:r>
              <a:rPr b="0" lang="en-US" sz="4200">
                <a:solidFill>
                  <a:schemeClr val="dk1"/>
                </a:solidFill>
              </a:rPr>
              <a:t>Filtering</a:t>
            </a:r>
            <a:endParaRPr b="0" sz="4200">
              <a:solidFill>
                <a:srgbClr val="292929"/>
              </a:solidFill>
            </a:endParaRPr>
          </a:p>
        </p:txBody>
      </p:sp>
      <p:sp>
        <p:nvSpPr>
          <p:cNvPr id="205" name="Google Shape;205;gb9df97d46c_0_56"/>
          <p:cNvSpPr txBox="1"/>
          <p:nvPr>
            <p:ph idx="1" type="body"/>
          </p:nvPr>
        </p:nvSpPr>
        <p:spPr>
          <a:xfrm>
            <a:off x="161100" y="1163900"/>
            <a:ext cx="11869800" cy="3258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900"/>
              </a:spcBef>
              <a:spcAft>
                <a:spcPts val="0"/>
              </a:spcAft>
              <a:buNone/>
            </a:pPr>
            <a:r>
              <a:rPr b="1" i="1" lang="en-US" sz="2500">
                <a:solidFill>
                  <a:srgbClr val="202124"/>
                </a:solidFill>
              </a:rPr>
              <a:t>Advantages:</a:t>
            </a:r>
            <a:endParaRPr b="1" i="1" sz="2500">
              <a:solidFill>
                <a:srgbClr val="202124"/>
              </a:solidFill>
            </a:endParaRPr>
          </a:p>
          <a:p>
            <a:pPr indent="-387350" lvl="0" marL="457200" rtl="0" algn="l">
              <a:lnSpc>
                <a:spcPct val="150000"/>
              </a:lnSpc>
              <a:spcBef>
                <a:spcPts val="900"/>
              </a:spcBef>
              <a:spcAft>
                <a:spcPts val="0"/>
              </a:spcAft>
              <a:buClr>
                <a:srgbClr val="202124"/>
              </a:buClr>
              <a:buSzPts val="2500"/>
              <a:buChar char="●"/>
            </a:pPr>
            <a:r>
              <a:rPr lang="en-US" sz="2500">
                <a:solidFill>
                  <a:srgbClr val="202124"/>
                </a:solidFill>
              </a:rPr>
              <a:t>It works Really well, even if the data is small.</a:t>
            </a:r>
            <a:endParaRPr sz="2500">
              <a:solidFill>
                <a:srgbClr val="202124"/>
              </a:solidFill>
            </a:endParaRPr>
          </a:p>
          <a:p>
            <a:pPr indent="-387350" lvl="0" marL="457200" rtl="0" algn="l">
              <a:lnSpc>
                <a:spcPct val="150000"/>
              </a:lnSpc>
              <a:spcBef>
                <a:spcPts val="0"/>
              </a:spcBef>
              <a:spcAft>
                <a:spcPts val="0"/>
              </a:spcAft>
              <a:buClr>
                <a:srgbClr val="202124"/>
              </a:buClr>
              <a:buSzPts val="2500"/>
              <a:buChar char="●"/>
            </a:pPr>
            <a:r>
              <a:rPr lang="en-US" sz="2500">
                <a:solidFill>
                  <a:srgbClr val="202124"/>
                </a:solidFill>
              </a:rPr>
              <a:t>The model can help users discover new interests. In isolation, the ML system may not know the user is interested in a given item, but the model might still recommend it because similar users are interested in that item.</a:t>
            </a:r>
            <a:endParaRPr sz="2500">
              <a:solidFill>
                <a:srgbClr val="202124"/>
              </a:solidFill>
            </a:endParaRPr>
          </a:p>
          <a:p>
            <a:pPr indent="-387350" lvl="0" marL="457200" rtl="0" algn="l">
              <a:lnSpc>
                <a:spcPct val="150000"/>
              </a:lnSpc>
              <a:spcBef>
                <a:spcPts val="0"/>
              </a:spcBef>
              <a:spcAft>
                <a:spcPts val="0"/>
              </a:spcAft>
              <a:buClr>
                <a:srgbClr val="202124"/>
              </a:buClr>
              <a:buSzPts val="2500"/>
              <a:buChar char="●"/>
            </a:pPr>
            <a:r>
              <a:rPr lang="en-US" sz="2500">
                <a:solidFill>
                  <a:srgbClr val="202124"/>
                </a:solidFill>
              </a:rPr>
              <a:t>No Need for Domain Knowledge.</a:t>
            </a:r>
            <a:endParaRPr sz="2500">
              <a:solidFill>
                <a:srgbClr val="202124"/>
              </a:solidFill>
            </a:endParaRPr>
          </a:p>
        </p:txBody>
      </p:sp>
      <p:cxnSp>
        <p:nvCxnSpPr>
          <p:cNvPr id="206" name="Google Shape;206;gb9df97d46c_0_56"/>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1000"/>
                                        <p:tgtEl>
                                          <p:spTgt spid="2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animEffect filter="fade" transition="in">
                                      <p:cBhvr>
                                        <p:cTn dur="1000"/>
                                        <p:tgtEl>
                                          <p:spTgt spid="2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animEffect filter="fade" transition="in">
                                      <p:cBhvr>
                                        <p:cTn dur="1000"/>
                                        <p:tgtEl>
                                          <p:spTgt spid="20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b9df97d46c_0_62"/>
          <p:cNvSpPr txBox="1"/>
          <p:nvPr>
            <p:ph type="title"/>
          </p:nvPr>
        </p:nvSpPr>
        <p:spPr>
          <a:xfrm>
            <a:off x="503250" y="300325"/>
            <a:ext cx="120846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US" sz="4200">
                <a:solidFill>
                  <a:srgbClr val="202124"/>
                </a:solidFill>
              </a:rPr>
              <a:t>Collaborative Based </a:t>
            </a:r>
            <a:r>
              <a:rPr b="0" lang="en-US" sz="4200">
                <a:solidFill>
                  <a:schemeClr val="dk1"/>
                </a:solidFill>
              </a:rPr>
              <a:t>Filtering</a:t>
            </a:r>
            <a:endParaRPr b="0" sz="4200">
              <a:solidFill>
                <a:srgbClr val="292929"/>
              </a:solidFill>
            </a:endParaRPr>
          </a:p>
        </p:txBody>
      </p:sp>
      <p:sp>
        <p:nvSpPr>
          <p:cNvPr id="212" name="Google Shape;212;gb9df97d46c_0_62"/>
          <p:cNvSpPr txBox="1"/>
          <p:nvPr>
            <p:ph idx="1" type="body"/>
          </p:nvPr>
        </p:nvSpPr>
        <p:spPr>
          <a:xfrm>
            <a:off x="161100" y="1289250"/>
            <a:ext cx="12030900" cy="3133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US" sz="2500">
                <a:solidFill>
                  <a:schemeClr val="dk1"/>
                </a:solidFill>
              </a:rPr>
              <a:t>Disadvantages:</a:t>
            </a:r>
            <a:endParaRPr b="1" i="1"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It cannot Handle New Items, As the Model doesn’t get Trained on the Newly added Items in the Database. This Problem is known as the Cold Start Problem.</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Side Features do not have much Importance. </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Here Side Features can be referred to as Releasing Year, Name of Actors, etc in the Context of Movie Recommendations.</a:t>
            </a:r>
            <a:endParaRPr sz="2500">
              <a:solidFill>
                <a:srgbClr val="202124"/>
              </a:solidFill>
            </a:endParaRPr>
          </a:p>
        </p:txBody>
      </p:sp>
      <p:cxnSp>
        <p:nvCxnSpPr>
          <p:cNvPr id="213" name="Google Shape;213;gb9df97d46c_0_62"/>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10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1000"/>
                                        <p:tgtEl>
                                          <p:spTgt spid="2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Effect filter="fade" transition="in">
                                      <p:cBhvr>
                                        <p:cTn dur="1000"/>
                                        <p:tgtEl>
                                          <p:spTgt spid="2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animEffect filter="fade" transition="in">
                                      <p:cBhvr>
                                        <p:cTn dur="1000"/>
                                        <p:tgtEl>
                                          <p:spTgt spid="21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gb3647f164c_0_25"/>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US" sz="4200">
                <a:solidFill>
                  <a:schemeClr val="dk1"/>
                </a:solidFill>
              </a:rPr>
              <a:t>Use Cases</a:t>
            </a:r>
            <a:endParaRPr b="0" sz="4200"/>
          </a:p>
        </p:txBody>
      </p:sp>
      <p:sp>
        <p:nvSpPr>
          <p:cNvPr id="44" name="Google Shape;44;gb3647f164c_0_25"/>
          <p:cNvSpPr txBox="1"/>
          <p:nvPr>
            <p:ph idx="1" type="body"/>
          </p:nvPr>
        </p:nvSpPr>
        <p:spPr>
          <a:xfrm>
            <a:off x="161150" y="1439075"/>
            <a:ext cx="10564500" cy="3538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US" sz="2500">
                <a:solidFill>
                  <a:schemeClr val="dk1"/>
                </a:solidFill>
              </a:rPr>
              <a:t>2. Better product search experience: </a:t>
            </a:r>
            <a:endParaRPr b="1" i="1" sz="2500">
              <a:solidFill>
                <a:schemeClr val="dk1"/>
              </a:solidFill>
            </a:endParaRPr>
          </a:p>
          <a:p>
            <a:pPr indent="457200" lvl="0" marL="0" rtl="0" algn="l">
              <a:lnSpc>
                <a:spcPct val="150000"/>
              </a:lnSpc>
              <a:spcBef>
                <a:spcPts val="0"/>
              </a:spcBef>
              <a:spcAft>
                <a:spcPts val="0"/>
              </a:spcAft>
              <a:buNone/>
            </a:pPr>
            <a:r>
              <a:rPr lang="en-US" sz="2500">
                <a:solidFill>
                  <a:schemeClr val="dk1"/>
                </a:solidFill>
                <a:latin typeface="Montserrat Medium"/>
                <a:ea typeface="Montserrat Medium"/>
                <a:cs typeface="Montserrat Medium"/>
                <a:sym typeface="Montserrat Medium"/>
              </a:rPr>
              <a:t>ML algorithms help to categories the products based on their features. </a:t>
            </a:r>
            <a:endParaRPr sz="2500">
              <a:solidFill>
                <a:schemeClr val="dk1"/>
              </a:solidFill>
              <a:latin typeface="Montserrat Medium"/>
              <a:ea typeface="Montserrat Medium"/>
              <a:cs typeface="Montserrat Medium"/>
              <a:sym typeface="Montserrat Medium"/>
            </a:endParaRPr>
          </a:p>
          <a:p>
            <a:pPr indent="457200" lvl="0" marL="0" rtl="0" algn="l">
              <a:lnSpc>
                <a:spcPct val="150000"/>
              </a:lnSpc>
              <a:spcBef>
                <a:spcPts val="0"/>
              </a:spcBef>
              <a:spcAft>
                <a:spcPts val="0"/>
              </a:spcAft>
              <a:buNone/>
            </a:pPr>
            <a:r>
              <a:rPr b="1" lang="en-US" sz="2500">
                <a:solidFill>
                  <a:schemeClr val="dk1"/>
                </a:solidFill>
              </a:rPr>
              <a:t>Example:- </a:t>
            </a:r>
            <a:r>
              <a:rPr lang="en-US" sz="2500">
                <a:solidFill>
                  <a:schemeClr val="dk1"/>
                </a:solidFill>
                <a:latin typeface="Montserrat Medium"/>
                <a:ea typeface="Montserrat Medium"/>
                <a:cs typeface="Montserrat Medium"/>
                <a:sym typeface="Montserrat Medium"/>
              </a:rPr>
              <a:t>Material</a:t>
            </a:r>
            <a:endParaRPr sz="2500">
              <a:solidFill>
                <a:schemeClr val="dk1"/>
              </a:solidFill>
              <a:latin typeface="Montserrat Medium"/>
              <a:ea typeface="Montserrat Medium"/>
              <a:cs typeface="Montserrat Medium"/>
              <a:sym typeface="Montserrat Medium"/>
            </a:endParaRPr>
          </a:p>
          <a:p>
            <a:pPr indent="0" lvl="0" marL="1828800" rtl="0" algn="l">
              <a:lnSpc>
                <a:spcPct val="150000"/>
              </a:lnSpc>
              <a:spcBef>
                <a:spcPts val="0"/>
              </a:spcBef>
              <a:spcAft>
                <a:spcPts val="0"/>
              </a:spcAft>
              <a:buNone/>
            </a:pPr>
            <a:r>
              <a:rPr lang="en-US" sz="2500">
                <a:solidFill>
                  <a:schemeClr val="dk1"/>
                </a:solidFill>
                <a:latin typeface="Montserrat Medium"/>
                <a:ea typeface="Montserrat Medium"/>
                <a:cs typeface="Montserrat Medium"/>
                <a:sym typeface="Montserrat Medium"/>
              </a:rPr>
              <a:t>    Season</a:t>
            </a:r>
            <a:endParaRPr sz="2500">
              <a:solidFill>
                <a:schemeClr val="dk1"/>
              </a:solidFill>
              <a:latin typeface="Montserrat Medium"/>
              <a:ea typeface="Montserrat Medium"/>
              <a:cs typeface="Montserrat Medium"/>
              <a:sym typeface="Montserrat Medium"/>
            </a:endParaRPr>
          </a:p>
          <a:p>
            <a:pPr indent="0" lvl="0" marL="1828800" rtl="0" algn="l">
              <a:lnSpc>
                <a:spcPct val="150000"/>
              </a:lnSpc>
              <a:spcBef>
                <a:spcPts val="0"/>
              </a:spcBef>
              <a:spcAft>
                <a:spcPts val="0"/>
              </a:spcAft>
              <a:buNone/>
            </a:pPr>
            <a:r>
              <a:rPr lang="en-US" sz="2500">
                <a:solidFill>
                  <a:schemeClr val="dk1"/>
                </a:solidFill>
                <a:latin typeface="Montserrat Medium"/>
                <a:ea typeface="Montserrat Medium"/>
                <a:cs typeface="Montserrat Medium"/>
                <a:sym typeface="Montserrat Medium"/>
              </a:rPr>
              <a:t>    Colour, etc.</a:t>
            </a:r>
            <a:endParaRPr b="1" i="1" sz="2500">
              <a:solidFill>
                <a:schemeClr val="dk1"/>
              </a:solidFill>
            </a:endParaRPr>
          </a:p>
        </p:txBody>
      </p:sp>
      <p:cxnSp>
        <p:nvCxnSpPr>
          <p:cNvPr id="45" name="Google Shape;45;gb3647f164c_0_25"/>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xEl>
                                              <p:pRg end="0" st="0"/>
                                            </p:txEl>
                                          </p:spTgt>
                                        </p:tgtEl>
                                        <p:attrNameLst>
                                          <p:attrName>style.visibility</p:attrName>
                                        </p:attrNameLst>
                                      </p:cBhvr>
                                      <p:to>
                                        <p:strVal val="visible"/>
                                      </p:to>
                                    </p:set>
                                    <p:animEffect filter="fade" transition="in">
                                      <p:cBhvr>
                                        <p:cTn dur="1000"/>
                                        <p:tgtEl>
                                          <p:spTgt spid="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xEl>
                                              <p:pRg end="1" st="1"/>
                                            </p:txEl>
                                          </p:spTgt>
                                        </p:tgtEl>
                                        <p:attrNameLst>
                                          <p:attrName>style.visibility</p:attrName>
                                        </p:attrNameLst>
                                      </p:cBhvr>
                                      <p:to>
                                        <p:strVal val="visible"/>
                                      </p:to>
                                    </p:set>
                                    <p:animEffect filter="fade" transition="in">
                                      <p:cBhvr>
                                        <p:cTn dur="1000"/>
                                        <p:tgtEl>
                                          <p:spTgt spid="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xEl>
                                              <p:pRg end="2" st="2"/>
                                            </p:txEl>
                                          </p:spTgt>
                                        </p:tgtEl>
                                        <p:attrNameLst>
                                          <p:attrName>style.visibility</p:attrName>
                                        </p:attrNameLst>
                                      </p:cBhvr>
                                      <p:to>
                                        <p:strVal val="visible"/>
                                      </p:to>
                                    </p:set>
                                    <p:animEffect filter="fade" transition="in">
                                      <p:cBhvr>
                                        <p:cTn dur="1000"/>
                                        <p:tgtEl>
                                          <p:spTgt spid="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xEl>
                                              <p:pRg end="3" st="3"/>
                                            </p:txEl>
                                          </p:spTgt>
                                        </p:tgtEl>
                                        <p:attrNameLst>
                                          <p:attrName>style.visibility</p:attrName>
                                        </p:attrNameLst>
                                      </p:cBhvr>
                                      <p:to>
                                        <p:strVal val="visible"/>
                                      </p:to>
                                    </p:set>
                                    <p:animEffect filter="fade" transition="in">
                                      <p:cBhvr>
                                        <p:cTn dur="1000"/>
                                        <p:tgtEl>
                                          <p:spTgt spid="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xEl>
                                              <p:pRg end="4" st="4"/>
                                            </p:txEl>
                                          </p:spTgt>
                                        </p:tgtEl>
                                        <p:attrNameLst>
                                          <p:attrName>style.visibility</p:attrName>
                                        </p:attrNameLst>
                                      </p:cBhvr>
                                      <p:to>
                                        <p:strVal val="visible"/>
                                      </p:to>
                                    </p:set>
                                    <p:animEffect filter="fade" transition="in">
                                      <p:cBhvr>
                                        <p:cTn dur="1000"/>
                                        <p:tgtEl>
                                          <p:spTgt spid="4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g78a9122a85_1_12"/>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US" sz="4200">
                <a:solidFill>
                  <a:schemeClr val="dk1"/>
                </a:solidFill>
              </a:rPr>
              <a:t>Example</a:t>
            </a:r>
            <a:endParaRPr b="0" sz="4200"/>
          </a:p>
        </p:txBody>
      </p:sp>
      <p:sp>
        <p:nvSpPr>
          <p:cNvPr id="51" name="Google Shape;51;g78a9122a85_1_12"/>
          <p:cNvSpPr txBox="1"/>
          <p:nvPr>
            <p:ph idx="1" type="body"/>
          </p:nvPr>
        </p:nvSpPr>
        <p:spPr>
          <a:xfrm>
            <a:off x="410850" y="1401900"/>
            <a:ext cx="11370300" cy="380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2500">
                <a:solidFill>
                  <a:schemeClr val="dk1"/>
                </a:solidFill>
                <a:latin typeface="Montserrat Medium"/>
                <a:ea typeface="Montserrat Medium"/>
                <a:cs typeface="Montserrat Medium"/>
                <a:sym typeface="Montserrat Medium"/>
              </a:rPr>
              <a:t>Deep learning algorithms are capable of analyzing product images and breaking them down into specific attributes. </a:t>
            </a:r>
            <a:endParaRPr sz="2500">
              <a:solidFill>
                <a:schemeClr val="dk1"/>
              </a:solidFill>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rPr lang="en-US" sz="2500">
                <a:solidFill>
                  <a:schemeClr val="dk1"/>
                </a:solidFill>
                <a:latin typeface="Montserrat Medium"/>
                <a:ea typeface="Montserrat Medium"/>
                <a:cs typeface="Montserrat Medium"/>
                <a:sym typeface="Montserrat Medium"/>
              </a:rPr>
              <a:t>If we take the example of a dress: -</a:t>
            </a:r>
            <a:endParaRPr sz="2500">
              <a:solidFill>
                <a:schemeClr val="dk1"/>
              </a:solidFill>
              <a:latin typeface="Montserrat Medium"/>
              <a:ea typeface="Montserrat Medium"/>
              <a:cs typeface="Montserrat Medium"/>
              <a:sym typeface="Montserrat Medium"/>
            </a:endParaRPr>
          </a:p>
          <a:p>
            <a:pPr indent="-387350" lvl="0" marL="1371600" rtl="0" algn="l">
              <a:lnSpc>
                <a:spcPct val="150000"/>
              </a:lnSpc>
              <a:spcBef>
                <a:spcPts val="0"/>
              </a:spcBef>
              <a:spcAft>
                <a:spcPts val="0"/>
              </a:spcAft>
              <a:buClr>
                <a:schemeClr val="dk1"/>
              </a:buClr>
              <a:buSzPts val="2500"/>
              <a:buFont typeface="Montserrat Medium"/>
              <a:buChar char="●"/>
            </a:pPr>
            <a:r>
              <a:rPr lang="en-US" sz="2500">
                <a:solidFill>
                  <a:schemeClr val="dk1"/>
                </a:solidFill>
                <a:latin typeface="Montserrat Medium"/>
                <a:ea typeface="Montserrat Medium"/>
                <a:cs typeface="Montserrat Medium"/>
                <a:sym typeface="Montserrat Medium"/>
              </a:rPr>
              <a:t>v-neck</a:t>
            </a:r>
            <a:endParaRPr sz="2500">
              <a:solidFill>
                <a:schemeClr val="dk1"/>
              </a:solidFill>
              <a:latin typeface="Montserrat Medium"/>
              <a:ea typeface="Montserrat Medium"/>
              <a:cs typeface="Montserrat Medium"/>
              <a:sym typeface="Montserrat Medium"/>
            </a:endParaRPr>
          </a:p>
          <a:p>
            <a:pPr indent="-387350" lvl="0" marL="1371600" rtl="0" algn="l">
              <a:lnSpc>
                <a:spcPct val="150000"/>
              </a:lnSpc>
              <a:spcBef>
                <a:spcPts val="0"/>
              </a:spcBef>
              <a:spcAft>
                <a:spcPts val="0"/>
              </a:spcAft>
              <a:buClr>
                <a:schemeClr val="dk1"/>
              </a:buClr>
              <a:buSzPts val="2500"/>
              <a:buFont typeface="Montserrat Medium"/>
              <a:buChar char="●"/>
            </a:pPr>
            <a:r>
              <a:rPr lang="en-US" sz="2500">
                <a:solidFill>
                  <a:schemeClr val="dk1"/>
                </a:solidFill>
                <a:latin typeface="Montserrat Medium"/>
                <a:ea typeface="Montserrat Medium"/>
                <a:cs typeface="Montserrat Medium"/>
                <a:sym typeface="Montserrat Medium"/>
              </a:rPr>
              <a:t>a-line skirt</a:t>
            </a:r>
            <a:endParaRPr sz="2500">
              <a:solidFill>
                <a:schemeClr val="dk1"/>
              </a:solidFill>
              <a:latin typeface="Montserrat Medium"/>
              <a:ea typeface="Montserrat Medium"/>
              <a:cs typeface="Montserrat Medium"/>
              <a:sym typeface="Montserrat Medium"/>
            </a:endParaRPr>
          </a:p>
          <a:p>
            <a:pPr indent="-387350" lvl="0" marL="1371600" rtl="0" algn="l">
              <a:lnSpc>
                <a:spcPct val="150000"/>
              </a:lnSpc>
              <a:spcBef>
                <a:spcPts val="0"/>
              </a:spcBef>
              <a:spcAft>
                <a:spcPts val="0"/>
              </a:spcAft>
              <a:buClr>
                <a:schemeClr val="dk1"/>
              </a:buClr>
              <a:buSzPts val="2500"/>
              <a:buFont typeface="Montserrat Medium"/>
              <a:buChar char="●"/>
            </a:pPr>
            <a:r>
              <a:rPr lang="en-US" sz="2500">
                <a:solidFill>
                  <a:schemeClr val="dk1"/>
                </a:solidFill>
                <a:latin typeface="Montserrat Medium"/>
                <a:ea typeface="Montserrat Medium"/>
                <a:cs typeface="Montserrat Medium"/>
                <a:sym typeface="Montserrat Medium"/>
              </a:rPr>
              <a:t>knee-length,etc.</a:t>
            </a:r>
            <a:endParaRPr sz="2500">
              <a:solidFill>
                <a:schemeClr val="dk1"/>
              </a:solidFill>
            </a:endParaRPr>
          </a:p>
        </p:txBody>
      </p:sp>
      <p:cxnSp>
        <p:nvCxnSpPr>
          <p:cNvPr id="52" name="Google Shape;52;g78a9122a85_1_12"/>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xEl>
                                              <p:pRg end="0" st="0"/>
                                            </p:txEl>
                                          </p:spTgt>
                                        </p:tgtEl>
                                        <p:attrNameLst>
                                          <p:attrName>style.visibility</p:attrName>
                                        </p:attrNameLst>
                                      </p:cBhvr>
                                      <p:to>
                                        <p:strVal val="visible"/>
                                      </p:to>
                                    </p:set>
                                    <p:animEffect filter="fade" transition="in">
                                      <p:cBhvr>
                                        <p:cTn dur="1000"/>
                                        <p:tgtEl>
                                          <p:spTgt spid="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xEl>
                                              <p:pRg end="1" st="1"/>
                                            </p:txEl>
                                          </p:spTgt>
                                        </p:tgtEl>
                                        <p:attrNameLst>
                                          <p:attrName>style.visibility</p:attrName>
                                        </p:attrNameLst>
                                      </p:cBhvr>
                                      <p:to>
                                        <p:strVal val="visible"/>
                                      </p:to>
                                    </p:set>
                                    <p:animEffect filter="fade" transition="in">
                                      <p:cBhvr>
                                        <p:cTn dur="1000"/>
                                        <p:tgtEl>
                                          <p:spTgt spid="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xEl>
                                              <p:pRg end="2" st="2"/>
                                            </p:txEl>
                                          </p:spTgt>
                                        </p:tgtEl>
                                        <p:attrNameLst>
                                          <p:attrName>style.visibility</p:attrName>
                                        </p:attrNameLst>
                                      </p:cBhvr>
                                      <p:to>
                                        <p:strVal val="visible"/>
                                      </p:to>
                                    </p:set>
                                    <p:animEffect filter="fade" transition="in">
                                      <p:cBhvr>
                                        <p:cTn dur="1000"/>
                                        <p:tgtEl>
                                          <p:spTgt spid="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xEl>
                                              <p:pRg end="3" st="3"/>
                                            </p:txEl>
                                          </p:spTgt>
                                        </p:tgtEl>
                                        <p:attrNameLst>
                                          <p:attrName>style.visibility</p:attrName>
                                        </p:attrNameLst>
                                      </p:cBhvr>
                                      <p:to>
                                        <p:strVal val="visible"/>
                                      </p:to>
                                    </p:set>
                                    <p:animEffect filter="fade" transition="in">
                                      <p:cBhvr>
                                        <p:cTn dur="1000"/>
                                        <p:tgtEl>
                                          <p:spTgt spid="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xEl>
                                              <p:pRg end="4" st="4"/>
                                            </p:txEl>
                                          </p:spTgt>
                                        </p:tgtEl>
                                        <p:attrNameLst>
                                          <p:attrName>style.visibility</p:attrName>
                                        </p:attrNameLst>
                                      </p:cBhvr>
                                      <p:to>
                                        <p:strVal val="visible"/>
                                      </p:to>
                                    </p:set>
                                    <p:animEffect filter="fade" transition="in">
                                      <p:cBhvr>
                                        <p:cTn dur="1000"/>
                                        <p:tgtEl>
                                          <p:spTgt spid="5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gb98e5e6864_0_6"/>
          <p:cNvSpPr txBox="1"/>
          <p:nvPr/>
        </p:nvSpPr>
        <p:spPr>
          <a:xfrm>
            <a:off x="482550" y="250675"/>
            <a:ext cx="11245800" cy="5210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sz="9500">
                <a:solidFill>
                  <a:schemeClr val="dk1"/>
                </a:solidFill>
                <a:latin typeface="Montserrat"/>
                <a:ea typeface="Montserrat"/>
                <a:cs typeface="Montserrat"/>
                <a:sym typeface="Montserrat"/>
              </a:rPr>
              <a:t>Types of Recommender Systems</a:t>
            </a:r>
            <a:endParaRPr b="1" sz="95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b98e5e6864_0_10"/>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US" sz="4200">
                <a:solidFill>
                  <a:schemeClr val="dk1"/>
                </a:solidFill>
              </a:rPr>
              <a:t>Types of Recommender Systems</a:t>
            </a:r>
            <a:endParaRPr b="0" sz="4200"/>
          </a:p>
        </p:txBody>
      </p:sp>
      <p:sp>
        <p:nvSpPr>
          <p:cNvPr id="63" name="Google Shape;63;gb98e5e6864_0_10"/>
          <p:cNvSpPr txBox="1"/>
          <p:nvPr>
            <p:ph idx="1" type="body"/>
          </p:nvPr>
        </p:nvSpPr>
        <p:spPr>
          <a:xfrm>
            <a:off x="428700" y="1707675"/>
            <a:ext cx="7861800" cy="2876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2500">
                <a:solidFill>
                  <a:schemeClr val="dk1"/>
                </a:solidFill>
                <a:latin typeface="Montserrat Medium"/>
                <a:ea typeface="Montserrat Medium"/>
                <a:cs typeface="Montserrat Medium"/>
                <a:sym typeface="Montserrat Medium"/>
              </a:rPr>
              <a:t>There are two types of Recommender systems.</a:t>
            </a:r>
            <a:endParaRPr sz="2500">
              <a:solidFill>
                <a:schemeClr val="dk1"/>
              </a:solidFill>
              <a:latin typeface="Montserrat Medium"/>
              <a:ea typeface="Montserrat Medium"/>
              <a:cs typeface="Montserrat Medium"/>
              <a:sym typeface="Montserrat Medium"/>
            </a:endParaRPr>
          </a:p>
          <a:p>
            <a:pPr indent="-387350" lvl="0" marL="457200" rtl="0" algn="l">
              <a:lnSpc>
                <a:spcPct val="150000"/>
              </a:lnSpc>
              <a:spcBef>
                <a:spcPts val="0"/>
              </a:spcBef>
              <a:spcAft>
                <a:spcPts val="0"/>
              </a:spcAft>
              <a:buClr>
                <a:schemeClr val="dk1"/>
              </a:buClr>
              <a:buSzPts val="2500"/>
              <a:buFont typeface="Montserrat Medium"/>
              <a:buAutoNum type="arabicPeriod"/>
            </a:pPr>
            <a:r>
              <a:rPr lang="en-US" sz="2500">
                <a:solidFill>
                  <a:schemeClr val="dk1"/>
                </a:solidFill>
                <a:latin typeface="Montserrat Medium"/>
                <a:ea typeface="Montserrat Medium"/>
                <a:cs typeface="Montserrat Medium"/>
                <a:sym typeface="Montserrat Medium"/>
              </a:rPr>
              <a:t>Content based filtering</a:t>
            </a:r>
            <a:endParaRPr sz="2500">
              <a:solidFill>
                <a:schemeClr val="dk1"/>
              </a:solidFill>
              <a:latin typeface="Montserrat Medium"/>
              <a:ea typeface="Montserrat Medium"/>
              <a:cs typeface="Montserrat Medium"/>
              <a:sym typeface="Montserrat Medium"/>
            </a:endParaRPr>
          </a:p>
          <a:p>
            <a:pPr indent="-387350" lvl="0" marL="457200" rtl="0" algn="l">
              <a:lnSpc>
                <a:spcPct val="150000"/>
              </a:lnSpc>
              <a:spcBef>
                <a:spcPts val="0"/>
              </a:spcBef>
              <a:spcAft>
                <a:spcPts val="0"/>
              </a:spcAft>
              <a:buClr>
                <a:schemeClr val="dk1"/>
              </a:buClr>
              <a:buSzPts val="2500"/>
              <a:buFont typeface="Montserrat Medium"/>
              <a:buAutoNum type="arabicPeriod"/>
            </a:pPr>
            <a:r>
              <a:rPr lang="en-US" sz="2500">
                <a:solidFill>
                  <a:schemeClr val="dk1"/>
                </a:solidFill>
                <a:latin typeface="Montserrat Medium"/>
                <a:ea typeface="Montserrat Medium"/>
                <a:cs typeface="Montserrat Medium"/>
                <a:sym typeface="Montserrat Medium"/>
              </a:rPr>
              <a:t>Collaborative filtering</a:t>
            </a:r>
            <a:endParaRPr b="1" i="1" sz="2500">
              <a:solidFill>
                <a:schemeClr val="dk1"/>
              </a:solidFill>
            </a:endParaRPr>
          </a:p>
        </p:txBody>
      </p:sp>
      <p:cxnSp>
        <p:nvCxnSpPr>
          <p:cNvPr id="64" name="Google Shape;64;gb98e5e6864_0_10"/>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0" st="0"/>
                                            </p:txEl>
                                          </p:spTgt>
                                        </p:tgtEl>
                                        <p:attrNameLst>
                                          <p:attrName>style.visibility</p:attrName>
                                        </p:attrNameLst>
                                      </p:cBhvr>
                                      <p:to>
                                        <p:strVal val="visible"/>
                                      </p:to>
                                    </p:set>
                                    <p:animEffect filter="fade" transition="in">
                                      <p:cBhvr>
                                        <p:cTn dur="1000"/>
                                        <p:tgtEl>
                                          <p:spTgt spid="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1" st="1"/>
                                            </p:txEl>
                                          </p:spTgt>
                                        </p:tgtEl>
                                        <p:attrNameLst>
                                          <p:attrName>style.visibility</p:attrName>
                                        </p:attrNameLst>
                                      </p:cBhvr>
                                      <p:to>
                                        <p:strVal val="visible"/>
                                      </p:to>
                                    </p:set>
                                    <p:animEffect filter="fade" transition="in">
                                      <p:cBhvr>
                                        <p:cTn dur="1000"/>
                                        <p:tgtEl>
                                          <p:spTgt spid="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2" st="2"/>
                                            </p:txEl>
                                          </p:spTgt>
                                        </p:tgtEl>
                                        <p:attrNameLst>
                                          <p:attrName>style.visibility</p:attrName>
                                        </p:attrNameLst>
                                      </p:cBhvr>
                                      <p:to>
                                        <p:strVal val="visible"/>
                                      </p:to>
                                    </p:set>
                                    <p:animEffect filter="fade" transition="in">
                                      <p:cBhvr>
                                        <p:cTn dur="1000"/>
                                        <p:tgtEl>
                                          <p:spTgt spid="6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b98e5e6864_0_16"/>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US" sz="4200"/>
              <a:t>Content based filtering</a:t>
            </a:r>
            <a:endParaRPr b="0" sz="4200"/>
          </a:p>
        </p:txBody>
      </p:sp>
      <p:sp>
        <p:nvSpPr>
          <p:cNvPr id="70" name="Google Shape;70;gb98e5e6864_0_16"/>
          <p:cNvSpPr txBox="1"/>
          <p:nvPr>
            <p:ph idx="1" type="body"/>
          </p:nvPr>
        </p:nvSpPr>
        <p:spPr>
          <a:xfrm>
            <a:off x="89525" y="1271325"/>
            <a:ext cx="11907600" cy="30261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chemeClr val="dk1"/>
              </a:buClr>
              <a:buSzPts val="2500"/>
              <a:buFont typeface="Montserrat Medium"/>
              <a:buChar char="●"/>
            </a:pPr>
            <a:r>
              <a:rPr lang="en-US" sz="2500">
                <a:solidFill>
                  <a:schemeClr val="dk1"/>
                </a:solidFill>
                <a:latin typeface="Montserrat Medium"/>
                <a:ea typeface="Montserrat Medium"/>
                <a:cs typeface="Montserrat Medium"/>
                <a:sym typeface="Montserrat Medium"/>
              </a:rPr>
              <a:t>The recommendation system filters the movie on the basis of its properties. </a:t>
            </a:r>
            <a:endParaRPr sz="2500">
              <a:solidFill>
                <a:schemeClr val="dk1"/>
              </a:solidFill>
              <a:latin typeface="Montserrat Medium"/>
              <a:ea typeface="Montserrat Medium"/>
              <a:cs typeface="Montserrat Medium"/>
              <a:sym typeface="Montserrat Medium"/>
            </a:endParaRPr>
          </a:p>
          <a:p>
            <a:pPr indent="-387350" lvl="0" marL="457200" rtl="0" algn="l">
              <a:lnSpc>
                <a:spcPct val="150000"/>
              </a:lnSpc>
              <a:spcBef>
                <a:spcPts val="0"/>
              </a:spcBef>
              <a:spcAft>
                <a:spcPts val="0"/>
              </a:spcAft>
              <a:buClr>
                <a:schemeClr val="dk1"/>
              </a:buClr>
              <a:buSzPts val="2500"/>
              <a:buFont typeface="Montserrat Medium"/>
              <a:buChar char="●"/>
            </a:pPr>
            <a:r>
              <a:rPr lang="en-US" sz="2500">
                <a:solidFill>
                  <a:schemeClr val="dk1"/>
                </a:solidFill>
                <a:latin typeface="Montserrat Medium"/>
                <a:ea typeface="Montserrat Medium"/>
                <a:cs typeface="Montserrat Medium"/>
                <a:sym typeface="Montserrat Medium"/>
              </a:rPr>
              <a:t>Content-based filtering recommendation also known as Cognitive filtering uses item features to recommend other items similar to what the users like on their previous actions or feedback.</a:t>
            </a:r>
            <a:endParaRPr sz="2500">
              <a:solidFill>
                <a:schemeClr val="dk1"/>
              </a:solidFill>
              <a:latin typeface="Montserrat Medium"/>
              <a:ea typeface="Montserrat Medium"/>
              <a:cs typeface="Montserrat Medium"/>
              <a:sym typeface="Montserrat Medium"/>
            </a:endParaRPr>
          </a:p>
          <a:p>
            <a:pPr indent="-387350" lvl="0" marL="457200" rtl="0" algn="l">
              <a:lnSpc>
                <a:spcPct val="150000"/>
              </a:lnSpc>
              <a:spcBef>
                <a:spcPts val="0"/>
              </a:spcBef>
              <a:spcAft>
                <a:spcPts val="0"/>
              </a:spcAft>
              <a:buClr>
                <a:schemeClr val="dk1"/>
              </a:buClr>
              <a:buSzPts val="2500"/>
              <a:buFont typeface="Montserrat Medium"/>
              <a:buChar char="●"/>
            </a:pPr>
            <a:r>
              <a:rPr lang="en-US" sz="2500">
                <a:solidFill>
                  <a:schemeClr val="dk1"/>
                </a:solidFill>
                <a:latin typeface="Montserrat Medium"/>
                <a:ea typeface="Montserrat Medium"/>
                <a:cs typeface="Montserrat Medium"/>
                <a:sym typeface="Montserrat Medium"/>
              </a:rPr>
              <a:t>It works by the data that is taken from the user either explicitly or implicitly.</a:t>
            </a:r>
            <a:endParaRPr sz="2500">
              <a:solidFill>
                <a:schemeClr val="dk1"/>
              </a:solidFill>
              <a:latin typeface="Montserrat Medium"/>
              <a:ea typeface="Montserrat Medium"/>
              <a:cs typeface="Montserrat Medium"/>
              <a:sym typeface="Montserrat Medium"/>
            </a:endParaRPr>
          </a:p>
        </p:txBody>
      </p:sp>
      <p:cxnSp>
        <p:nvCxnSpPr>
          <p:cNvPr id="71" name="Google Shape;71;gb98e5e6864_0_16"/>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animEffect filter="fade" transition="in">
                                      <p:cBhvr>
                                        <p:cTn dur="1000"/>
                                        <p:tgtEl>
                                          <p:spTgt spid="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animEffect filter="fade" transition="in">
                                      <p:cBhvr>
                                        <p:cTn dur="1000"/>
                                        <p:tgtEl>
                                          <p:spTgt spid="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animEffect filter="fade" transition="in">
                                      <p:cBhvr>
                                        <p:cTn dur="1000"/>
                                        <p:tgtEl>
                                          <p:spTgt spid="7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b98e5e6864_0_22"/>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US" sz="4200">
                <a:solidFill>
                  <a:schemeClr val="dk1"/>
                </a:solidFill>
              </a:rPr>
              <a:t>C</a:t>
            </a:r>
            <a:r>
              <a:rPr b="0" lang="en-US" sz="4200">
                <a:solidFill>
                  <a:schemeClr val="dk1"/>
                </a:solidFill>
              </a:rPr>
              <a:t>ollaborative Filtering</a:t>
            </a:r>
            <a:endParaRPr b="0" sz="4200"/>
          </a:p>
        </p:txBody>
      </p:sp>
      <p:sp>
        <p:nvSpPr>
          <p:cNvPr id="77" name="Google Shape;77;gb98e5e6864_0_22"/>
          <p:cNvSpPr txBox="1"/>
          <p:nvPr>
            <p:ph idx="1" type="body"/>
          </p:nvPr>
        </p:nvSpPr>
        <p:spPr>
          <a:xfrm>
            <a:off x="231750" y="1421175"/>
            <a:ext cx="10923600" cy="35364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chemeClr val="dk1"/>
              </a:buClr>
              <a:buSzPts val="2500"/>
              <a:buFont typeface="Montserrat Medium"/>
              <a:buChar char="●"/>
            </a:pPr>
            <a:r>
              <a:rPr lang="en-US" sz="2500">
                <a:solidFill>
                  <a:schemeClr val="dk1"/>
                </a:solidFill>
                <a:latin typeface="Montserrat Medium"/>
                <a:ea typeface="Montserrat Medium"/>
                <a:cs typeface="Montserrat Medium"/>
                <a:sym typeface="Montserrat Medium"/>
              </a:rPr>
              <a:t>Whenever we shop from Amazon or from other shopping sites, we are recommended some new products saying “Customers who bought this item also bought”. </a:t>
            </a:r>
            <a:endParaRPr sz="2500">
              <a:solidFill>
                <a:schemeClr val="dk1"/>
              </a:solidFill>
              <a:latin typeface="Montserrat Medium"/>
              <a:ea typeface="Montserrat Medium"/>
              <a:cs typeface="Montserrat Medium"/>
              <a:sym typeface="Montserrat Medium"/>
            </a:endParaRPr>
          </a:p>
          <a:p>
            <a:pPr indent="-387350" lvl="0" marL="457200" rtl="0" algn="l">
              <a:lnSpc>
                <a:spcPct val="150000"/>
              </a:lnSpc>
              <a:spcBef>
                <a:spcPts val="0"/>
              </a:spcBef>
              <a:spcAft>
                <a:spcPts val="0"/>
              </a:spcAft>
              <a:buClr>
                <a:schemeClr val="dk1"/>
              </a:buClr>
              <a:buSzPts val="2500"/>
              <a:buFont typeface="Montserrat Medium"/>
              <a:buChar char="●"/>
            </a:pPr>
            <a:r>
              <a:rPr lang="en-US" sz="2500">
                <a:solidFill>
                  <a:schemeClr val="dk1"/>
                </a:solidFill>
                <a:latin typeface="Montserrat Medium"/>
                <a:ea typeface="Montserrat Medium"/>
                <a:cs typeface="Montserrat Medium"/>
                <a:sym typeface="Montserrat Medium"/>
              </a:rPr>
              <a:t>This algorithm of recommending new items to a user based on the interests and preferences of other similar users is nothing but Collaborative filtering recommendation.</a:t>
            </a:r>
            <a:endParaRPr sz="2500">
              <a:solidFill>
                <a:schemeClr val="dk1"/>
              </a:solidFill>
              <a:latin typeface="Montserrat Medium"/>
              <a:ea typeface="Montserrat Medium"/>
              <a:cs typeface="Montserrat Medium"/>
              <a:sym typeface="Montserrat Medium"/>
            </a:endParaRPr>
          </a:p>
        </p:txBody>
      </p:sp>
      <p:cxnSp>
        <p:nvCxnSpPr>
          <p:cNvPr id="78" name="Google Shape;78;gb98e5e6864_0_22"/>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000"/>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1000"/>
                                        <p:tgtEl>
                                          <p:spTgt spid="7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b98e5e6864_0_57"/>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US" sz="4200">
                <a:solidFill>
                  <a:schemeClr val="dk1"/>
                </a:solidFill>
              </a:rPr>
              <a:t>User based vs Item based</a:t>
            </a:r>
            <a:endParaRPr b="0" sz="4200"/>
          </a:p>
        </p:txBody>
      </p:sp>
      <p:sp>
        <p:nvSpPr>
          <p:cNvPr id="84" name="Google Shape;84;gb98e5e6864_0_57"/>
          <p:cNvSpPr txBox="1"/>
          <p:nvPr>
            <p:ph idx="1" type="body"/>
          </p:nvPr>
        </p:nvSpPr>
        <p:spPr>
          <a:xfrm>
            <a:off x="231750" y="1432475"/>
            <a:ext cx="10744500" cy="28650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chemeClr val="dk1"/>
              </a:buClr>
              <a:buSzPts val="2500"/>
              <a:buFont typeface="Montserrat Medium"/>
              <a:buChar char="●"/>
            </a:pPr>
            <a:r>
              <a:rPr lang="en-US" sz="2500">
                <a:solidFill>
                  <a:schemeClr val="dk1"/>
                </a:solidFill>
                <a:latin typeface="Montserrat Medium"/>
                <a:ea typeface="Montserrat Medium"/>
                <a:cs typeface="Montserrat Medium"/>
                <a:sym typeface="Montserrat Medium"/>
              </a:rPr>
              <a:t>Collaborative filtering recommendation can be done in two ways:-</a:t>
            </a:r>
            <a:endParaRPr sz="2500">
              <a:solidFill>
                <a:schemeClr val="dk1"/>
              </a:solidFill>
              <a:latin typeface="Montserrat Medium"/>
              <a:ea typeface="Montserrat Medium"/>
              <a:cs typeface="Montserrat Medium"/>
              <a:sym typeface="Montserrat Medium"/>
            </a:endParaRPr>
          </a:p>
          <a:p>
            <a:pPr indent="-387350" lvl="1" marL="914400" rtl="0" algn="l">
              <a:lnSpc>
                <a:spcPct val="150000"/>
              </a:lnSpc>
              <a:spcBef>
                <a:spcPts val="0"/>
              </a:spcBef>
              <a:spcAft>
                <a:spcPts val="0"/>
              </a:spcAft>
              <a:buClr>
                <a:schemeClr val="dk1"/>
              </a:buClr>
              <a:buSzPts val="2500"/>
              <a:buFont typeface="Montserrat Medium"/>
              <a:buChar char="○"/>
            </a:pPr>
            <a:r>
              <a:rPr lang="en-US" sz="2500">
                <a:solidFill>
                  <a:schemeClr val="dk1"/>
                </a:solidFill>
                <a:latin typeface="Montserrat Medium"/>
                <a:ea typeface="Montserrat Medium"/>
                <a:cs typeface="Montserrat Medium"/>
                <a:sym typeface="Montserrat Medium"/>
              </a:rPr>
              <a:t>User based collaborative filtering.</a:t>
            </a:r>
            <a:endParaRPr sz="2500">
              <a:solidFill>
                <a:schemeClr val="dk1"/>
              </a:solidFill>
              <a:latin typeface="Montserrat Medium"/>
              <a:ea typeface="Montserrat Medium"/>
              <a:cs typeface="Montserrat Medium"/>
              <a:sym typeface="Montserrat Medium"/>
            </a:endParaRPr>
          </a:p>
          <a:p>
            <a:pPr indent="-387350" lvl="1" marL="914400" rtl="0" algn="l">
              <a:lnSpc>
                <a:spcPct val="150000"/>
              </a:lnSpc>
              <a:spcBef>
                <a:spcPts val="0"/>
              </a:spcBef>
              <a:spcAft>
                <a:spcPts val="0"/>
              </a:spcAft>
              <a:buClr>
                <a:schemeClr val="dk1"/>
              </a:buClr>
              <a:buSzPts val="2500"/>
              <a:buFont typeface="Montserrat Medium"/>
              <a:buChar char="○"/>
            </a:pPr>
            <a:r>
              <a:rPr lang="en-US" sz="2500">
                <a:solidFill>
                  <a:schemeClr val="dk1"/>
                </a:solidFill>
                <a:latin typeface="Montserrat Medium"/>
                <a:ea typeface="Montserrat Medium"/>
                <a:cs typeface="Montserrat Medium"/>
                <a:sym typeface="Montserrat Medium"/>
              </a:rPr>
              <a:t>Item based collaborative filtering.</a:t>
            </a:r>
            <a:endParaRPr sz="2500">
              <a:solidFill>
                <a:schemeClr val="dk1"/>
              </a:solidFill>
              <a:latin typeface="Montserrat Medium"/>
              <a:ea typeface="Montserrat Medium"/>
              <a:cs typeface="Montserrat Medium"/>
              <a:sym typeface="Montserrat Medium"/>
            </a:endParaRPr>
          </a:p>
          <a:p>
            <a:pPr indent="-387350" lvl="0" marL="457200" rtl="0" algn="l">
              <a:lnSpc>
                <a:spcPct val="150000"/>
              </a:lnSpc>
              <a:spcBef>
                <a:spcPts val="0"/>
              </a:spcBef>
              <a:spcAft>
                <a:spcPts val="0"/>
              </a:spcAft>
              <a:buClr>
                <a:schemeClr val="dk1"/>
              </a:buClr>
              <a:buSzPts val="2500"/>
              <a:buFont typeface="Montserrat Medium"/>
              <a:buChar char="●"/>
            </a:pPr>
            <a:r>
              <a:rPr lang="en-US" sz="2500">
                <a:solidFill>
                  <a:schemeClr val="dk1"/>
                </a:solidFill>
                <a:latin typeface="Montserrat Medium"/>
                <a:ea typeface="Montserrat Medium"/>
                <a:cs typeface="Montserrat Medium"/>
                <a:sym typeface="Montserrat Medium"/>
              </a:rPr>
              <a:t>In the user based filtering, we find out the similar users.</a:t>
            </a:r>
            <a:endParaRPr sz="2500">
              <a:solidFill>
                <a:schemeClr val="dk1"/>
              </a:solidFill>
              <a:latin typeface="Montserrat Medium"/>
              <a:ea typeface="Montserrat Medium"/>
              <a:cs typeface="Montserrat Medium"/>
              <a:sym typeface="Montserrat Medium"/>
            </a:endParaRPr>
          </a:p>
          <a:p>
            <a:pPr indent="-387350" lvl="0" marL="457200" rtl="0" algn="l">
              <a:lnSpc>
                <a:spcPct val="150000"/>
              </a:lnSpc>
              <a:spcBef>
                <a:spcPts val="0"/>
              </a:spcBef>
              <a:spcAft>
                <a:spcPts val="0"/>
              </a:spcAft>
              <a:buClr>
                <a:schemeClr val="dk1"/>
              </a:buClr>
              <a:buSzPts val="2500"/>
              <a:buFont typeface="Montserrat Medium"/>
              <a:buChar char="●"/>
            </a:pPr>
            <a:r>
              <a:rPr lang="en-US" sz="2500">
                <a:solidFill>
                  <a:schemeClr val="dk1"/>
                </a:solidFill>
                <a:latin typeface="Montserrat Medium"/>
                <a:ea typeface="Montserrat Medium"/>
                <a:cs typeface="Montserrat Medium"/>
                <a:sym typeface="Montserrat Medium"/>
              </a:rPr>
              <a:t>Whereas in the item based filtering, we find out the similar items. </a:t>
            </a:r>
            <a:endParaRPr b="1" sz="2500">
              <a:solidFill>
                <a:schemeClr val="dk1"/>
              </a:solidFill>
            </a:endParaRPr>
          </a:p>
        </p:txBody>
      </p:sp>
      <p:cxnSp>
        <p:nvCxnSpPr>
          <p:cNvPr id="85" name="Google Shape;85;gb98e5e6864_0_57"/>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animEffect filter="fade" transition="in">
                                      <p:cBhvr>
                                        <p:cTn dur="1000"/>
                                        <p:tgtEl>
                                          <p:spTgt spid="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animEffect filter="fade" transition="in">
                                      <p:cBhvr>
                                        <p:cTn dur="1000"/>
                                        <p:tgtEl>
                                          <p:spTgt spid="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animEffect filter="fade" transition="in">
                                      <p:cBhvr>
                                        <p:cTn dur="1000"/>
                                        <p:tgtEl>
                                          <p:spTgt spid="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3" st="3"/>
                                            </p:txEl>
                                          </p:spTgt>
                                        </p:tgtEl>
                                        <p:attrNameLst>
                                          <p:attrName>style.visibility</p:attrName>
                                        </p:attrNameLst>
                                      </p:cBhvr>
                                      <p:to>
                                        <p:strVal val="visible"/>
                                      </p:to>
                                    </p:set>
                                    <p:animEffect filter="fade" transition="in">
                                      <p:cBhvr>
                                        <p:cTn dur="1000"/>
                                        <p:tgtEl>
                                          <p:spTgt spid="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4" st="4"/>
                                            </p:txEl>
                                          </p:spTgt>
                                        </p:tgtEl>
                                        <p:attrNameLst>
                                          <p:attrName>style.visibility</p:attrName>
                                        </p:attrNameLst>
                                      </p:cBhvr>
                                      <p:to>
                                        <p:strVal val="visible"/>
                                      </p:to>
                                    </p:set>
                                    <p:animEffect filter="fade" transition="in">
                                      <p:cBhvr>
                                        <p:cTn dur="1000"/>
                                        <p:tgtEl>
                                          <p:spTgt spid="8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