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Lato"/>
      <p:regular r:id="rId56"/>
      <p:bold r:id="rId57"/>
      <p:italic r:id="rId58"/>
      <p:boldItalic r:id="rId59"/>
    </p:embeddedFont>
    <p:embeddedFont>
      <p:font typeface="Montserrat"/>
      <p:regular r:id="rId60"/>
      <p:bold r:id="rId61"/>
      <p:italic r:id="rId62"/>
      <p:boldItalic r:id="rId63"/>
    </p:embeddedFont>
    <p:embeddedFont>
      <p:font typeface="Montserrat ExtraBold"/>
      <p:bold r:id="rId64"/>
      <p:boldItalic r:id="rId65"/>
    </p:embeddedFont>
    <p:embeddedFont>
      <p:font typeface="Helvetica Neue Ligh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italic.fntdata"/><Relationship Id="rId61" Type="http://schemas.openxmlformats.org/officeDocument/2006/relationships/font" Target="fonts/Montserrat-bold.fntdata"/><Relationship Id="rId20" Type="http://schemas.openxmlformats.org/officeDocument/2006/relationships/slide" Target="slides/slide15.xml"/><Relationship Id="rId64" Type="http://schemas.openxmlformats.org/officeDocument/2006/relationships/font" Target="fonts/MontserratExtraBold-bold.fntdata"/><Relationship Id="rId63" Type="http://schemas.openxmlformats.org/officeDocument/2006/relationships/font" Target="fonts/Montserrat-boldItalic.fntdata"/><Relationship Id="rId22" Type="http://schemas.openxmlformats.org/officeDocument/2006/relationships/slide" Target="slides/slide17.xml"/><Relationship Id="rId66" Type="http://schemas.openxmlformats.org/officeDocument/2006/relationships/font" Target="fonts/HelveticaNeueLight-regular.fntdata"/><Relationship Id="rId21" Type="http://schemas.openxmlformats.org/officeDocument/2006/relationships/slide" Target="slides/slide16.xml"/><Relationship Id="rId65" Type="http://schemas.openxmlformats.org/officeDocument/2006/relationships/font" Target="fonts/MontserratExtraBold-boldItalic.fntdata"/><Relationship Id="rId24" Type="http://schemas.openxmlformats.org/officeDocument/2006/relationships/slide" Target="slides/slide19.xml"/><Relationship Id="rId68" Type="http://schemas.openxmlformats.org/officeDocument/2006/relationships/font" Target="fonts/HelveticaNeueLight-italic.fntdata"/><Relationship Id="rId23" Type="http://schemas.openxmlformats.org/officeDocument/2006/relationships/slide" Target="slides/slide18.xml"/><Relationship Id="rId67" Type="http://schemas.openxmlformats.org/officeDocument/2006/relationships/font" Target="fonts/HelveticaNeueLight-bold.fntdata"/><Relationship Id="rId60" Type="http://schemas.openxmlformats.org/officeDocument/2006/relationships/font" Target="fonts/Montserrat-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Ligh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8a53715c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8a53715c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8a53715c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a53715c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8a53715c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8a53715c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8a53715c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8a53715c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a53715c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a53715c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a53715c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a53715c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8a53715c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8a53715c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8a53715c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a53715c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8a53715c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8a53715c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8a53715c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8a53715c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78a53715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78a53715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aec8131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aec813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ec8131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ec8131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aec8131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aec8131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aec81317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aec8131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aec8131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aec8131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aec81317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aec8131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aec81317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aec81317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aec81317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aec81317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56c3be4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56c3be4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aec8131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aec8131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78a53715c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78a53715c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56c3be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56c3be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56c3be4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56c3be4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56c3be4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56c3be4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56c3be42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56c3be42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6c3be42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6c3be4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56c3be4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56c3be4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56c3be42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56c3be42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56c3be42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56c3be42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6c3be42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6c3be42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56c3be42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56c3be42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78a53715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8a53715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56c3be4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56c3be4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56c3be4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56c3be4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46d615084a61d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46d615084a61d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6c3be42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6c3be42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56c3be42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56c3be42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618ae6ae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618ae6ae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618ae6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618ae6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618ae6a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618ae6a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618ae6a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618ae6a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618ae6a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618ae6a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8a53715c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8a53715c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618ae6ae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618ae6a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8a53715c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a53715c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8a53715c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8a53715c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8a53715c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8a53715c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8a53715c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8a53715c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2"/>
          <p:cNvSpPr txBox="1"/>
          <p:nvPr>
            <p:ph type="title"/>
          </p:nvPr>
        </p:nvSpPr>
        <p:spPr>
          <a:xfrm>
            <a:off x="438863" y="2167125"/>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3100"/>
              <a:buFont typeface="Montserrat ExtraBold"/>
              <a:buNone/>
              <a:defRPr sz="3100">
                <a:latin typeface="Montserrat ExtraBold"/>
                <a:ea typeface="Montserrat ExtraBold"/>
                <a:cs typeface="Montserrat ExtraBold"/>
                <a:sym typeface="Montserrat ExtraBold"/>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15" name="Shape 15"/>
        <p:cNvGrpSpPr/>
        <p:nvPr/>
      </p:nvGrpSpPr>
      <p:grpSpPr>
        <a:xfrm>
          <a:off x="0" y="0"/>
          <a:ext cx="0" cy="0"/>
          <a:chOff x="0" y="0"/>
          <a:chExt cx="0" cy="0"/>
        </a:xfrm>
      </p:grpSpPr>
      <p:sp>
        <p:nvSpPr>
          <p:cNvPr id="16" name="Google Shape;16;p3"/>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 name="Google Shape;17;p3"/>
          <p:cNvSpPr txBox="1"/>
          <p:nvPr>
            <p:ph idx="1" type="body"/>
          </p:nvPr>
        </p:nvSpPr>
        <p:spPr>
          <a:xfrm>
            <a:off x="524869" y="1014975"/>
            <a:ext cx="82296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18" name="Shape 18"/>
        <p:cNvGrpSpPr/>
        <p:nvPr/>
      </p:nvGrpSpPr>
      <p:grpSpPr>
        <a:xfrm>
          <a:off x="0" y="0"/>
          <a:ext cx="0" cy="0"/>
          <a:chOff x="0" y="0"/>
          <a:chExt cx="0" cy="0"/>
        </a:xfrm>
      </p:grpSpPr>
      <p:sp>
        <p:nvSpPr>
          <p:cNvPr id="19" name="Google Shape;19;p4"/>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 name="Google Shape;20;p4"/>
          <p:cNvSpPr txBox="1"/>
          <p:nvPr>
            <p:ph idx="1" type="body"/>
          </p:nvPr>
        </p:nvSpPr>
        <p:spPr>
          <a:xfrm>
            <a:off x="524869"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
        <p:nvSpPr>
          <p:cNvPr id="21" name="Google Shape;21;p4"/>
          <p:cNvSpPr txBox="1"/>
          <p:nvPr>
            <p:ph idx="2" type="body"/>
          </p:nvPr>
        </p:nvSpPr>
        <p:spPr>
          <a:xfrm>
            <a:off x="4628850"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22" name="Shape 22"/>
        <p:cNvGrpSpPr/>
        <p:nvPr/>
      </p:nvGrpSpPr>
      <p:grpSpPr>
        <a:xfrm>
          <a:off x="0" y="0"/>
          <a:ext cx="0" cy="0"/>
          <a:chOff x="0" y="0"/>
          <a:chExt cx="0" cy="0"/>
        </a:xfrm>
      </p:grpSpPr>
      <p:sp>
        <p:nvSpPr>
          <p:cNvPr id="23" name="Google Shape;23;p5"/>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 name="Google Shape;24;p5"/>
          <p:cNvSpPr txBox="1"/>
          <p:nvPr>
            <p:ph idx="1" type="body"/>
          </p:nvPr>
        </p:nvSpPr>
        <p:spPr>
          <a:xfrm>
            <a:off x="524869"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25" name="Shape 25"/>
        <p:cNvGrpSpPr/>
        <p:nvPr/>
      </p:nvGrpSpPr>
      <p:grpSpPr>
        <a:xfrm>
          <a:off x="0" y="0"/>
          <a:ext cx="0" cy="0"/>
          <a:chOff x="0" y="0"/>
          <a:chExt cx="0" cy="0"/>
        </a:xfrm>
      </p:grpSpPr>
      <p:sp>
        <p:nvSpPr>
          <p:cNvPr id="26" name="Google Shape;26;p6"/>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p:spPr>
        <p:txBody>
          <a:bodyPr anchorCtr="0" anchor="b" bIns="68575" lIns="68575" spcFirstLastPara="1" rIns="68575" wrap="square" tIns="685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 name="Google Shape;29;p7"/>
          <p:cNvSpPr txBox="1"/>
          <p:nvPr>
            <p:ph idx="1" type="subTitle"/>
          </p:nvPr>
        </p:nvSpPr>
        <p:spPr>
          <a:xfrm>
            <a:off x="311700" y="2834125"/>
            <a:ext cx="8520600" cy="792600"/>
          </a:xfrm>
          <a:prstGeom prst="rect">
            <a:avLst/>
          </a:prstGeom>
        </p:spPr>
        <p:txBody>
          <a:bodyPr anchorCtr="0" anchor="t" bIns="68575" lIns="68575" spcFirstLastPara="1" rIns="68575" wrap="square" tIns="685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 name="Google Shape;33;p8"/>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1825" y="4333832"/>
            <a:ext cx="9155824" cy="809059"/>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5882"/>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7" name="Google Shape;7;p1"/>
          <p:cNvSpPr/>
          <p:nvPr/>
        </p:nvSpPr>
        <p:spPr>
          <a:xfrm>
            <a:off x="0" y="4517177"/>
            <a:ext cx="9144000" cy="625485"/>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5882"/>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8" name="Google Shape;8;p1"/>
          <p:cNvSpPr/>
          <p:nvPr/>
        </p:nvSpPr>
        <p:spPr>
          <a:xfrm>
            <a:off x="0" y="4743449"/>
            <a:ext cx="9144000" cy="400885"/>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9" name="Google Shape;9;p1"/>
          <p:cNvSpPr/>
          <p:nvPr/>
        </p:nvSpPr>
        <p:spPr>
          <a:xfrm>
            <a:off x="260025" y="4096519"/>
            <a:ext cx="1161000" cy="77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pic>
        <p:nvPicPr>
          <p:cNvPr id="10" name="Google Shape;10;p1"/>
          <p:cNvPicPr preferRelativeResize="0"/>
          <p:nvPr/>
        </p:nvPicPr>
        <p:blipFill>
          <a:blip r:embed="rId1">
            <a:alphaModFix/>
          </a:blip>
          <a:stretch>
            <a:fillRect/>
          </a:stretch>
        </p:blipFill>
        <p:spPr>
          <a:xfrm>
            <a:off x="359749" y="4178815"/>
            <a:ext cx="1042988" cy="721519"/>
          </a:xfrm>
          <a:prstGeom prst="rect">
            <a:avLst/>
          </a:prstGeom>
          <a:noFill/>
          <a:ln>
            <a:noFill/>
          </a:ln>
        </p:spPr>
      </p:pic>
      <p:sp>
        <p:nvSpPr>
          <p:cNvPr id="11" name="Google Shape;11;p1"/>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2" name="Google Shape;12;p1"/>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ctrTitle"/>
          </p:nvPr>
        </p:nvSpPr>
        <p:spPr>
          <a:xfrm>
            <a:off x="311708" y="744575"/>
            <a:ext cx="8520600" cy="2052600"/>
          </a:xfrm>
          <a:prstGeom prst="rect">
            <a:avLst/>
          </a:prstGeom>
        </p:spPr>
        <p:txBody>
          <a:bodyPr anchorCtr="0" anchor="b" bIns="68575" lIns="68575" spcFirstLastPara="1" rIns="68575" wrap="square" tIns="68575">
            <a:noAutofit/>
          </a:bodyPr>
          <a:lstStyle/>
          <a:p>
            <a:pPr indent="0" lvl="0" marL="0" rtl="0" algn="ctr">
              <a:spcBef>
                <a:spcPts val="0"/>
              </a:spcBef>
              <a:spcAft>
                <a:spcPts val="0"/>
              </a:spcAft>
              <a:buNone/>
            </a:pPr>
            <a:r>
              <a:rPr lang="en"/>
              <a:t>Introduction to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Steps to solve NLP problems</a:t>
            </a:r>
            <a:endParaRPr/>
          </a:p>
        </p:txBody>
      </p:sp>
      <p:sp>
        <p:nvSpPr>
          <p:cNvPr id="102" name="Google Shape;102;p18"/>
          <p:cNvSpPr txBox="1"/>
          <p:nvPr>
            <p:ph idx="1" type="body"/>
          </p:nvPr>
        </p:nvSpPr>
        <p:spPr>
          <a:xfrm>
            <a:off x="311700" y="1090475"/>
            <a:ext cx="8520600" cy="29499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Clean Data</a:t>
            </a:r>
            <a:endParaRPr b="1"/>
          </a:p>
          <a:p>
            <a:pPr indent="-342900" lvl="2" marL="1371600" rtl="0" algn="l">
              <a:lnSpc>
                <a:spcPct val="150000"/>
              </a:lnSpc>
              <a:spcBef>
                <a:spcPts val="0"/>
              </a:spcBef>
              <a:spcAft>
                <a:spcPts val="0"/>
              </a:spcAft>
              <a:buSzPts val="1800"/>
              <a:buChar char="■"/>
            </a:pPr>
            <a:r>
              <a:rPr lang="en"/>
              <a:t>Convert all characters to lowercase. Combine misspelled or alternatively spelled words to single representation.</a:t>
            </a:r>
            <a:endParaRPr/>
          </a:p>
          <a:p>
            <a:pPr indent="-342900" lvl="2" marL="1371600" rtl="0" algn="l">
              <a:lnSpc>
                <a:spcPct val="150000"/>
              </a:lnSpc>
              <a:spcBef>
                <a:spcPts val="0"/>
              </a:spcBef>
              <a:spcAft>
                <a:spcPts val="0"/>
              </a:spcAft>
              <a:buSzPts val="1800"/>
              <a:buChar char="■"/>
            </a:pPr>
            <a:r>
              <a:rPr lang="en"/>
              <a:t>Reduce words such as “am”, “are” and “is” to a common form.</a:t>
            </a:r>
            <a:endParaRPr/>
          </a:p>
          <a:p>
            <a:pPr indent="-342900" lvl="0" marL="457200" rtl="0" algn="l">
              <a:lnSpc>
                <a:spcPct val="150000"/>
              </a:lnSpc>
              <a:spcBef>
                <a:spcPts val="0"/>
              </a:spcBef>
              <a:spcAft>
                <a:spcPts val="0"/>
              </a:spcAft>
              <a:buSzPts val="1800"/>
              <a:buChar char="●"/>
            </a:pPr>
            <a:r>
              <a:rPr b="1" lang="en"/>
              <a:t>Finding good representation</a:t>
            </a:r>
            <a:endParaRPr b="1"/>
          </a:p>
          <a:p>
            <a:pPr indent="-342900" lvl="1" marL="914400" rtl="0" algn="l">
              <a:lnSpc>
                <a:spcPct val="150000"/>
              </a:lnSpc>
              <a:spcBef>
                <a:spcPts val="0"/>
              </a:spcBef>
              <a:spcAft>
                <a:spcPts val="0"/>
              </a:spcAft>
              <a:buSzPts val="1800"/>
              <a:buChar char="○"/>
            </a:pPr>
            <a:r>
              <a:rPr lang="en"/>
              <a:t>Change textual data into numbers form which algorithms can understand and derive insights from it.</a:t>
            </a:r>
            <a:endParaRPr/>
          </a:p>
          <a:p>
            <a:pPr indent="0" lvl="0" marL="0" rtl="0" algn="l">
              <a:spcBef>
                <a:spcPts val="0"/>
              </a:spcBef>
              <a:spcAft>
                <a:spcPts val="0"/>
              </a:spcAft>
              <a:buNone/>
            </a:pPr>
            <a:r>
              <a:t/>
            </a:r>
            <a:endParaRPr/>
          </a:p>
        </p:txBody>
      </p:sp>
      <p:cxnSp>
        <p:nvCxnSpPr>
          <p:cNvPr id="103" name="Google Shape;103;p18"/>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4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4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4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400"/>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400"/>
                                        <p:tgtEl>
                                          <p:spTgt spid="1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Effect filter="fade" transition="in">
                                      <p:cBhvr>
                                        <p:cTn dur="400"/>
                                        <p:tgtEl>
                                          <p:spTgt spid="10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Steps to solve NLP problems</a:t>
            </a:r>
            <a:endParaRPr/>
          </a:p>
        </p:txBody>
      </p:sp>
      <p:sp>
        <p:nvSpPr>
          <p:cNvPr id="109" name="Google Shape;109;p19"/>
          <p:cNvSpPr txBox="1"/>
          <p:nvPr>
            <p:ph idx="1" type="body"/>
          </p:nvPr>
        </p:nvSpPr>
        <p:spPr>
          <a:xfrm>
            <a:off x="311700" y="1102875"/>
            <a:ext cx="8520600" cy="29253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Classification</a:t>
            </a:r>
            <a:endParaRPr b="1"/>
          </a:p>
          <a:p>
            <a:pPr indent="-342900" lvl="1" marL="914400" rtl="0" algn="l">
              <a:lnSpc>
                <a:spcPct val="150000"/>
              </a:lnSpc>
              <a:spcBef>
                <a:spcPts val="0"/>
              </a:spcBef>
              <a:spcAft>
                <a:spcPts val="0"/>
              </a:spcAft>
              <a:buSzPts val="1800"/>
              <a:buChar char="○"/>
            </a:pPr>
            <a:r>
              <a:rPr lang="en"/>
              <a:t>Split the data into training and testing data.</a:t>
            </a:r>
            <a:endParaRPr/>
          </a:p>
          <a:p>
            <a:pPr indent="-342900" lvl="1" marL="914400" rtl="0" algn="l">
              <a:lnSpc>
                <a:spcPct val="150000"/>
              </a:lnSpc>
              <a:spcBef>
                <a:spcPts val="0"/>
              </a:spcBef>
              <a:spcAft>
                <a:spcPts val="0"/>
              </a:spcAft>
              <a:buSzPts val="1800"/>
              <a:buChar char="○"/>
            </a:pPr>
            <a:r>
              <a:rPr lang="en"/>
              <a:t>Classify the data using a model by fitting the training data into it and check how well the model generalizes on unseen dataset using the testing dataset.</a:t>
            </a:r>
            <a:endParaRPr/>
          </a:p>
          <a:p>
            <a:pPr indent="-342900" lvl="0" marL="457200" rtl="0" algn="l">
              <a:lnSpc>
                <a:spcPct val="150000"/>
              </a:lnSpc>
              <a:spcBef>
                <a:spcPts val="0"/>
              </a:spcBef>
              <a:spcAft>
                <a:spcPts val="0"/>
              </a:spcAft>
              <a:buSzPts val="1800"/>
              <a:buChar char="●"/>
            </a:pPr>
            <a:r>
              <a:rPr b="1" lang="en"/>
              <a:t>Inspection</a:t>
            </a:r>
            <a:endParaRPr b="1"/>
          </a:p>
          <a:p>
            <a:pPr indent="-342900" lvl="1" marL="914400" rtl="0" algn="l">
              <a:lnSpc>
                <a:spcPct val="150000"/>
              </a:lnSpc>
              <a:spcBef>
                <a:spcPts val="0"/>
              </a:spcBef>
              <a:spcAft>
                <a:spcPts val="0"/>
              </a:spcAft>
              <a:buSzPts val="1800"/>
              <a:buChar char="○"/>
            </a:pPr>
            <a:r>
              <a:rPr lang="en"/>
              <a:t>Understand the errors made by model using confusion matrix</a:t>
            </a:r>
            <a:endParaRPr/>
          </a:p>
          <a:p>
            <a:pPr indent="0" lvl="0" marL="0" rtl="0" algn="l">
              <a:spcBef>
                <a:spcPts val="0"/>
              </a:spcBef>
              <a:spcAft>
                <a:spcPts val="0"/>
              </a:spcAft>
              <a:buNone/>
            </a:pPr>
            <a:r>
              <a:t/>
            </a:r>
            <a:endParaRPr/>
          </a:p>
        </p:txBody>
      </p:sp>
      <p:cxnSp>
        <p:nvCxnSpPr>
          <p:cNvPr id="110" name="Google Shape;110;p19"/>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4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4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4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4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4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400"/>
                                        <p:tgtEl>
                                          <p:spTgt spid="10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What is Text Processing?</a:t>
            </a:r>
            <a:endParaRPr/>
          </a:p>
        </p:txBody>
      </p:sp>
      <p:sp>
        <p:nvSpPr>
          <p:cNvPr id="116" name="Google Shape;116;p20"/>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Text Processing means analysis, manipulation and generation of text.</a:t>
            </a:r>
            <a:endParaRPr/>
          </a:p>
          <a:p>
            <a:pPr indent="-342900" lvl="0" marL="457200" rtl="0" algn="l">
              <a:lnSpc>
                <a:spcPct val="150000"/>
              </a:lnSpc>
              <a:spcBef>
                <a:spcPts val="0"/>
              </a:spcBef>
              <a:spcAft>
                <a:spcPts val="0"/>
              </a:spcAft>
              <a:buSzPts val="1800"/>
              <a:buChar char="●"/>
            </a:pPr>
            <a:r>
              <a:rPr lang="en"/>
              <a:t>It is the automated process which analyzes data for getting structured information. </a:t>
            </a:r>
            <a:endParaRPr/>
          </a:p>
          <a:p>
            <a:pPr indent="-342900" lvl="0" marL="457200" rtl="0" algn="l">
              <a:lnSpc>
                <a:spcPct val="150000"/>
              </a:lnSpc>
              <a:spcBef>
                <a:spcPts val="0"/>
              </a:spcBef>
              <a:spcAft>
                <a:spcPts val="0"/>
              </a:spcAft>
              <a:buSzPts val="1800"/>
              <a:buChar char="●"/>
            </a:pPr>
            <a:r>
              <a:rPr lang="en"/>
              <a:t>It includes extracting smaller bits of information from text data and assigning tags depending on its context.</a:t>
            </a:r>
            <a:endParaRPr/>
          </a:p>
        </p:txBody>
      </p:sp>
      <p:cxnSp>
        <p:nvCxnSpPr>
          <p:cNvPr id="117" name="Google Shape;117;p20"/>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4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4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400"/>
                                        <p:tgtEl>
                                          <p:spTgt spid="1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Techniques to analyze text data</a:t>
            </a:r>
            <a:endParaRPr/>
          </a:p>
        </p:txBody>
      </p:sp>
      <p:sp>
        <p:nvSpPr>
          <p:cNvPr id="123" name="Google Shape;123;p21"/>
          <p:cNvSpPr txBox="1"/>
          <p:nvPr>
            <p:ph idx="1" type="body"/>
          </p:nvPr>
        </p:nvSpPr>
        <p:spPr>
          <a:xfrm>
            <a:off x="311700" y="1102875"/>
            <a:ext cx="8520600" cy="30243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Statistical Methods</a:t>
            </a:r>
            <a:endParaRPr b="1"/>
          </a:p>
          <a:p>
            <a:pPr indent="-342900" lvl="1" marL="914400" rtl="0" algn="l">
              <a:lnSpc>
                <a:spcPct val="150000"/>
              </a:lnSpc>
              <a:spcBef>
                <a:spcPts val="0"/>
              </a:spcBef>
              <a:spcAft>
                <a:spcPts val="0"/>
              </a:spcAft>
              <a:buSzPts val="1800"/>
              <a:buChar char="○"/>
            </a:pPr>
            <a:r>
              <a:rPr lang="en"/>
              <a:t>We use statistical methods such as frequency distribution and TF-IDF to process and analyze text.</a:t>
            </a:r>
            <a:endParaRPr/>
          </a:p>
          <a:p>
            <a:pPr indent="-342900" lvl="0" marL="457200" rtl="0" algn="l">
              <a:lnSpc>
                <a:spcPct val="150000"/>
              </a:lnSpc>
              <a:spcBef>
                <a:spcPts val="0"/>
              </a:spcBef>
              <a:spcAft>
                <a:spcPts val="0"/>
              </a:spcAft>
              <a:buSzPts val="1800"/>
              <a:buChar char="●"/>
            </a:pPr>
            <a:r>
              <a:rPr b="1" lang="en"/>
              <a:t>Text Classification</a:t>
            </a:r>
            <a:endParaRPr b="1"/>
          </a:p>
          <a:p>
            <a:pPr indent="-342900" lvl="1" marL="914400" rtl="0" algn="l">
              <a:lnSpc>
                <a:spcPct val="150000"/>
              </a:lnSpc>
              <a:spcBef>
                <a:spcPts val="0"/>
              </a:spcBef>
              <a:spcAft>
                <a:spcPts val="0"/>
              </a:spcAft>
              <a:buSzPts val="1800"/>
              <a:buChar char="○"/>
            </a:pPr>
            <a:r>
              <a:rPr lang="en"/>
              <a:t>Text Classification classifies text into predefined groups based on its content. Popular models include:- </a:t>
            </a:r>
            <a:r>
              <a:rPr b="1" lang="en"/>
              <a:t>Topic Analysis, Sentiment Analysis, intent detection </a:t>
            </a:r>
            <a:r>
              <a:rPr lang="en"/>
              <a:t>and </a:t>
            </a:r>
            <a:r>
              <a:rPr b="1" lang="en"/>
              <a:t>language classification.</a:t>
            </a:r>
            <a:endParaRPr b="1"/>
          </a:p>
        </p:txBody>
      </p:sp>
      <p:cxnSp>
        <p:nvCxnSpPr>
          <p:cNvPr id="124" name="Google Shape;124;p21"/>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4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4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4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400"/>
                                        <p:tgtEl>
                                          <p:spTgt spid="1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Techniques to analyze text data</a:t>
            </a:r>
            <a:endParaRPr/>
          </a:p>
        </p:txBody>
      </p:sp>
      <p:sp>
        <p:nvSpPr>
          <p:cNvPr id="130" name="Google Shape;130;p22"/>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Text Extraction</a:t>
            </a:r>
            <a:endParaRPr b="1"/>
          </a:p>
          <a:p>
            <a:pPr indent="-342900" lvl="1" marL="914400" rtl="0" algn="l">
              <a:lnSpc>
                <a:spcPct val="150000"/>
              </a:lnSpc>
              <a:spcBef>
                <a:spcPts val="0"/>
              </a:spcBef>
              <a:spcAft>
                <a:spcPts val="0"/>
              </a:spcAft>
              <a:buSzPts val="1800"/>
              <a:buChar char="○"/>
            </a:pPr>
            <a:r>
              <a:rPr lang="en"/>
              <a:t>Text extraction is a text processing technique that identifies and obtain valuable pieces of data that are present within the text. </a:t>
            </a:r>
            <a:endParaRPr/>
          </a:p>
          <a:p>
            <a:pPr indent="-342900" lvl="1" marL="914400" rtl="0" algn="l">
              <a:lnSpc>
                <a:spcPct val="150000"/>
              </a:lnSpc>
              <a:spcBef>
                <a:spcPts val="0"/>
              </a:spcBef>
              <a:spcAft>
                <a:spcPts val="0"/>
              </a:spcAft>
              <a:buSzPts val="1800"/>
              <a:buChar char="○"/>
            </a:pPr>
            <a:r>
              <a:rPr lang="en"/>
              <a:t>This method helps us to detect and extract the relevant words or expressions from text.</a:t>
            </a:r>
            <a:endParaRPr/>
          </a:p>
        </p:txBody>
      </p:sp>
      <p:cxnSp>
        <p:nvCxnSpPr>
          <p:cNvPr id="131" name="Google Shape;131;p22"/>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4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4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400"/>
                                        <p:tgtEl>
                                          <p:spTgt spid="1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Popular libraries used for NLP</a:t>
            </a:r>
            <a:endParaRPr/>
          </a:p>
        </p:txBody>
      </p:sp>
      <p:sp>
        <p:nvSpPr>
          <p:cNvPr id="137" name="Google Shape;137;p23"/>
          <p:cNvSpPr txBox="1"/>
          <p:nvPr>
            <p:ph idx="1" type="body"/>
          </p:nvPr>
        </p:nvSpPr>
        <p:spPr>
          <a:xfrm>
            <a:off x="311700" y="101772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Spacy</a:t>
            </a:r>
            <a:endParaRPr b="1"/>
          </a:p>
          <a:p>
            <a:pPr indent="-342900" lvl="1" marL="914400" rtl="0" algn="l">
              <a:lnSpc>
                <a:spcPct val="115000"/>
              </a:lnSpc>
              <a:spcBef>
                <a:spcPts val="0"/>
              </a:spcBef>
              <a:spcAft>
                <a:spcPts val="0"/>
              </a:spcAft>
              <a:buSzPts val="1800"/>
              <a:buChar char="○"/>
            </a:pPr>
            <a:r>
              <a:rPr lang="en"/>
              <a:t>Spacy is an open source library which excels at working with incredibly large scale information extraction tasks.</a:t>
            </a:r>
            <a:endParaRPr/>
          </a:p>
          <a:p>
            <a:pPr indent="-342900" lvl="1" marL="914400" rtl="0" algn="l">
              <a:lnSpc>
                <a:spcPct val="150000"/>
              </a:lnSpc>
              <a:spcBef>
                <a:spcPts val="0"/>
              </a:spcBef>
              <a:spcAft>
                <a:spcPts val="0"/>
              </a:spcAft>
              <a:buSzPts val="1800"/>
              <a:buChar char="○"/>
            </a:pPr>
            <a:r>
              <a:rPr lang="en"/>
              <a:t>Major takeaways are:-</a:t>
            </a:r>
            <a:endParaRPr/>
          </a:p>
          <a:p>
            <a:pPr indent="-342900" lvl="2" marL="1371600" rtl="0" algn="l">
              <a:lnSpc>
                <a:spcPct val="115000"/>
              </a:lnSpc>
              <a:spcBef>
                <a:spcPts val="0"/>
              </a:spcBef>
              <a:spcAft>
                <a:spcPts val="0"/>
              </a:spcAft>
              <a:buSzPts val="1800"/>
              <a:buChar char="■"/>
            </a:pPr>
            <a:r>
              <a:rPr lang="en"/>
              <a:t>Part-of-speech tagging, and Tokenization</a:t>
            </a:r>
            <a:endParaRPr/>
          </a:p>
          <a:p>
            <a:pPr indent="-342900" lvl="2" marL="1371600" rtl="0" algn="l">
              <a:lnSpc>
                <a:spcPct val="115000"/>
              </a:lnSpc>
              <a:spcBef>
                <a:spcPts val="0"/>
              </a:spcBef>
              <a:spcAft>
                <a:spcPts val="0"/>
              </a:spcAft>
              <a:buSzPts val="1800"/>
              <a:buChar char="■"/>
            </a:pPr>
            <a:r>
              <a:rPr lang="en"/>
              <a:t>Dependency parsing</a:t>
            </a:r>
            <a:endParaRPr/>
          </a:p>
          <a:p>
            <a:pPr indent="-342900" lvl="2" marL="1371600" rtl="0" algn="l">
              <a:lnSpc>
                <a:spcPct val="115000"/>
              </a:lnSpc>
              <a:spcBef>
                <a:spcPts val="0"/>
              </a:spcBef>
              <a:spcAft>
                <a:spcPts val="0"/>
              </a:spcAft>
              <a:buSzPts val="1800"/>
              <a:buChar char="■"/>
            </a:pPr>
            <a:r>
              <a:rPr lang="en"/>
              <a:t>Sentence Segmentation</a:t>
            </a:r>
            <a:endParaRPr/>
          </a:p>
          <a:p>
            <a:pPr indent="-342900" lvl="2" marL="1371600" rtl="0" algn="l">
              <a:lnSpc>
                <a:spcPct val="115000"/>
              </a:lnSpc>
              <a:spcBef>
                <a:spcPts val="0"/>
              </a:spcBef>
              <a:spcAft>
                <a:spcPts val="0"/>
              </a:spcAft>
              <a:buSzPts val="1800"/>
              <a:buChar char="■"/>
            </a:pPr>
            <a:r>
              <a:rPr lang="en"/>
              <a:t>Entity and sentence recognition</a:t>
            </a:r>
            <a:endParaRPr/>
          </a:p>
          <a:p>
            <a:pPr indent="-342900" lvl="2" marL="1371600" rtl="0" algn="l">
              <a:lnSpc>
                <a:spcPct val="115000"/>
              </a:lnSpc>
              <a:spcBef>
                <a:spcPts val="0"/>
              </a:spcBef>
              <a:spcAft>
                <a:spcPts val="0"/>
              </a:spcAft>
              <a:buSzPts val="1800"/>
              <a:buChar char="■"/>
            </a:pPr>
            <a:r>
              <a:rPr lang="en"/>
              <a:t>Methods for cleaning and normalizing texts.</a:t>
            </a:r>
            <a:endParaRPr/>
          </a:p>
        </p:txBody>
      </p:sp>
      <p:cxnSp>
        <p:nvCxnSpPr>
          <p:cNvPr id="138" name="Google Shape;138;p23"/>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4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4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4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4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4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4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4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400"/>
                                        <p:tgtEl>
                                          <p:spTgt spid="13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Popular libraries used for NLP</a:t>
            </a:r>
            <a:endParaRPr/>
          </a:p>
        </p:txBody>
      </p:sp>
      <p:sp>
        <p:nvSpPr>
          <p:cNvPr id="144" name="Google Shape;144;p24"/>
          <p:cNvSpPr txBox="1"/>
          <p:nvPr>
            <p:ph idx="1" type="body"/>
          </p:nvPr>
        </p:nvSpPr>
        <p:spPr>
          <a:xfrm>
            <a:off x="249725" y="101232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NLTK (Natural Language ToolKit)</a:t>
            </a:r>
            <a:endParaRPr b="1"/>
          </a:p>
          <a:p>
            <a:pPr indent="-342900" lvl="1" marL="914400" rtl="0" algn="l">
              <a:lnSpc>
                <a:spcPct val="150000"/>
              </a:lnSpc>
              <a:spcBef>
                <a:spcPts val="0"/>
              </a:spcBef>
              <a:spcAft>
                <a:spcPts val="0"/>
              </a:spcAft>
              <a:buSzPts val="1800"/>
              <a:buChar char="○"/>
            </a:pPr>
            <a:r>
              <a:rPr lang="en"/>
              <a:t>Its goal is to make learning and working with computational linguistics easier by offering features such as classification, stemming, tagging, parsing, semantic reasoning and wrappers.</a:t>
            </a:r>
            <a:endParaRPr/>
          </a:p>
          <a:p>
            <a:pPr indent="-342900" lvl="0" marL="457200" rtl="0" algn="l">
              <a:lnSpc>
                <a:spcPct val="150000"/>
              </a:lnSpc>
              <a:spcBef>
                <a:spcPts val="0"/>
              </a:spcBef>
              <a:spcAft>
                <a:spcPts val="0"/>
              </a:spcAft>
              <a:buSzPts val="1800"/>
              <a:buChar char="●"/>
            </a:pPr>
            <a:r>
              <a:rPr b="1" lang="en"/>
              <a:t>Gensim</a:t>
            </a:r>
            <a:endParaRPr b="1"/>
          </a:p>
          <a:p>
            <a:pPr indent="-342900" lvl="1" marL="914400" rtl="0" algn="l">
              <a:lnSpc>
                <a:spcPct val="150000"/>
              </a:lnSpc>
              <a:spcBef>
                <a:spcPts val="0"/>
              </a:spcBef>
              <a:spcAft>
                <a:spcPts val="0"/>
              </a:spcAft>
              <a:buSzPts val="1800"/>
              <a:buChar char="○"/>
            </a:pPr>
            <a:r>
              <a:rPr lang="en"/>
              <a:t>It is a library for Topic Modelling and similarity retrieval.</a:t>
            </a:r>
            <a:endParaRPr/>
          </a:p>
          <a:p>
            <a:pPr indent="-342900" lvl="1" marL="914400" rtl="0" algn="l">
              <a:lnSpc>
                <a:spcPct val="150000"/>
              </a:lnSpc>
              <a:spcBef>
                <a:spcPts val="0"/>
              </a:spcBef>
              <a:spcAft>
                <a:spcPts val="0"/>
              </a:spcAft>
              <a:buSzPts val="1800"/>
              <a:buChar char="○"/>
            </a:pPr>
            <a:r>
              <a:rPr lang="en"/>
              <a:t>It excels at two things: </a:t>
            </a:r>
            <a:r>
              <a:rPr b="1" lang="en"/>
              <a:t>Processing of language</a:t>
            </a:r>
            <a:r>
              <a:rPr lang="en"/>
              <a:t> and </a:t>
            </a:r>
            <a:r>
              <a:rPr b="1" lang="en"/>
              <a:t>Information Retrieval.</a:t>
            </a:r>
            <a:endParaRPr b="1"/>
          </a:p>
        </p:txBody>
      </p:sp>
      <p:cxnSp>
        <p:nvCxnSpPr>
          <p:cNvPr id="145" name="Google Shape;145;p24"/>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4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4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4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4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400"/>
                                        <p:tgtEl>
                                          <p:spTgt spid="1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Popular libraries used for NLP</a:t>
            </a:r>
            <a:endParaRPr/>
          </a:p>
        </p:txBody>
      </p:sp>
      <p:sp>
        <p:nvSpPr>
          <p:cNvPr id="151" name="Google Shape;151;p25"/>
          <p:cNvSpPr txBox="1"/>
          <p:nvPr>
            <p:ph idx="1" type="body"/>
          </p:nvPr>
        </p:nvSpPr>
        <p:spPr>
          <a:xfrm>
            <a:off x="311700" y="955750"/>
            <a:ext cx="8520600" cy="32457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TextBlob</a:t>
            </a:r>
            <a:endParaRPr b="1"/>
          </a:p>
          <a:p>
            <a:pPr indent="-342900" lvl="1" marL="914400" rtl="0" algn="l">
              <a:lnSpc>
                <a:spcPct val="150000"/>
              </a:lnSpc>
              <a:spcBef>
                <a:spcPts val="0"/>
              </a:spcBef>
              <a:spcAft>
                <a:spcPts val="0"/>
              </a:spcAft>
              <a:buSzPts val="1800"/>
              <a:buChar char="○"/>
            </a:pPr>
            <a:r>
              <a:rPr lang="en"/>
              <a:t>Textblob is used for processing text based data and offers smooth integration with other programming languages.</a:t>
            </a:r>
            <a:endParaRPr/>
          </a:p>
          <a:p>
            <a:pPr indent="-342900" lvl="2" marL="1371600" rtl="0" algn="l">
              <a:lnSpc>
                <a:spcPct val="115000"/>
              </a:lnSpc>
              <a:spcBef>
                <a:spcPts val="0"/>
              </a:spcBef>
              <a:spcAft>
                <a:spcPts val="0"/>
              </a:spcAft>
              <a:buSzPts val="1800"/>
              <a:buChar char="■"/>
            </a:pPr>
            <a:r>
              <a:rPr lang="en"/>
              <a:t>Part-of-speech tagging</a:t>
            </a:r>
            <a:endParaRPr/>
          </a:p>
          <a:p>
            <a:pPr indent="-342900" lvl="2" marL="1371600" rtl="0" algn="l">
              <a:lnSpc>
                <a:spcPct val="115000"/>
              </a:lnSpc>
              <a:spcBef>
                <a:spcPts val="0"/>
              </a:spcBef>
              <a:spcAft>
                <a:spcPts val="0"/>
              </a:spcAft>
              <a:buSzPts val="1800"/>
              <a:buChar char="■"/>
            </a:pPr>
            <a:r>
              <a:rPr lang="en"/>
              <a:t>Sentiment Analysis</a:t>
            </a:r>
            <a:endParaRPr/>
          </a:p>
          <a:p>
            <a:pPr indent="-342900" lvl="2" marL="1371600" rtl="0" algn="l">
              <a:lnSpc>
                <a:spcPct val="115000"/>
              </a:lnSpc>
              <a:spcBef>
                <a:spcPts val="0"/>
              </a:spcBef>
              <a:spcAft>
                <a:spcPts val="0"/>
              </a:spcAft>
              <a:buSzPts val="1800"/>
              <a:buChar char="■"/>
            </a:pPr>
            <a:r>
              <a:rPr lang="en"/>
              <a:t>Classification </a:t>
            </a:r>
            <a:endParaRPr/>
          </a:p>
          <a:p>
            <a:pPr indent="-342900" lvl="2" marL="1371600" rtl="0" algn="l">
              <a:lnSpc>
                <a:spcPct val="115000"/>
              </a:lnSpc>
              <a:spcBef>
                <a:spcPts val="0"/>
              </a:spcBef>
              <a:spcAft>
                <a:spcPts val="0"/>
              </a:spcAft>
              <a:buSzPts val="1800"/>
              <a:buChar char="■"/>
            </a:pPr>
            <a:r>
              <a:rPr lang="en"/>
              <a:t>Tokenization</a:t>
            </a:r>
            <a:endParaRPr/>
          </a:p>
          <a:p>
            <a:pPr indent="-342900" lvl="2" marL="1371600" rtl="0" algn="l">
              <a:lnSpc>
                <a:spcPct val="115000"/>
              </a:lnSpc>
              <a:spcBef>
                <a:spcPts val="0"/>
              </a:spcBef>
              <a:spcAft>
                <a:spcPts val="0"/>
              </a:spcAft>
              <a:buSzPts val="1800"/>
              <a:buChar char="■"/>
            </a:pPr>
            <a:r>
              <a:rPr lang="en"/>
              <a:t>N-grams</a:t>
            </a:r>
            <a:endParaRPr/>
          </a:p>
          <a:p>
            <a:pPr indent="-342900" lvl="2" marL="1371600" rtl="0" algn="l">
              <a:lnSpc>
                <a:spcPct val="115000"/>
              </a:lnSpc>
              <a:spcBef>
                <a:spcPts val="0"/>
              </a:spcBef>
              <a:spcAft>
                <a:spcPts val="0"/>
              </a:spcAft>
              <a:buSzPts val="1800"/>
              <a:buChar char="■"/>
            </a:pPr>
            <a:r>
              <a:rPr lang="en"/>
              <a:t>Parsing, and Spelling correction</a:t>
            </a:r>
            <a:endParaRPr/>
          </a:p>
        </p:txBody>
      </p:sp>
      <p:cxnSp>
        <p:nvCxnSpPr>
          <p:cNvPr id="152" name="Google Shape;152;p25"/>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4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4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4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4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4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4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4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400"/>
                                        <p:tgtEl>
                                          <p:spTgt spid="1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What is Feature Engineering?</a:t>
            </a:r>
            <a:endParaRPr/>
          </a:p>
        </p:txBody>
      </p:sp>
      <p:sp>
        <p:nvSpPr>
          <p:cNvPr id="158" name="Google Shape;158;p26"/>
          <p:cNvSpPr txBox="1"/>
          <p:nvPr>
            <p:ph idx="1" type="body"/>
          </p:nvPr>
        </p:nvSpPr>
        <p:spPr>
          <a:xfrm>
            <a:off x="311700" y="1102875"/>
            <a:ext cx="54018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Feature engineering is the process of creating new features from the existing ones and removing the unimportant features.</a:t>
            </a:r>
            <a:endParaRPr/>
          </a:p>
          <a:p>
            <a:pPr indent="-342900" lvl="0" marL="457200" rtl="0" algn="l">
              <a:lnSpc>
                <a:spcPct val="150000"/>
              </a:lnSpc>
              <a:spcBef>
                <a:spcPts val="0"/>
              </a:spcBef>
              <a:spcAft>
                <a:spcPts val="0"/>
              </a:spcAft>
              <a:buSzPts val="1800"/>
              <a:buChar char="●"/>
            </a:pPr>
            <a:r>
              <a:rPr lang="en"/>
              <a:t>Feature engineering is an art and a skill. </a:t>
            </a:r>
            <a:endParaRPr/>
          </a:p>
          <a:p>
            <a:pPr indent="-342900" lvl="0" marL="457200" rtl="0" algn="l">
              <a:lnSpc>
                <a:spcPct val="150000"/>
              </a:lnSpc>
              <a:spcBef>
                <a:spcPts val="0"/>
              </a:spcBef>
              <a:spcAft>
                <a:spcPts val="0"/>
              </a:spcAft>
              <a:buSzPts val="1800"/>
              <a:buChar char="●"/>
            </a:pPr>
            <a:r>
              <a:rPr lang="en"/>
              <a:t>It requires us to have creativity and domain knowledge.</a:t>
            </a:r>
            <a:endParaRPr/>
          </a:p>
        </p:txBody>
      </p:sp>
      <p:cxnSp>
        <p:nvCxnSpPr>
          <p:cNvPr id="159" name="Google Shape;159;p26"/>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pic>
        <p:nvPicPr>
          <p:cNvPr id="160" name="Google Shape;160;p26"/>
          <p:cNvPicPr preferRelativeResize="0"/>
          <p:nvPr/>
        </p:nvPicPr>
        <p:blipFill rotWithShape="1">
          <a:blip r:embed="rId3">
            <a:alphaModFix/>
          </a:blip>
          <a:srcRect b="17141" l="4251" r="0" t="31242"/>
          <a:stretch/>
        </p:blipFill>
        <p:spPr>
          <a:xfrm>
            <a:off x="5911900" y="1102876"/>
            <a:ext cx="2992925" cy="1363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4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4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400"/>
                                        <p:tgtEl>
                                          <p:spTgt spid="1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Why do we need Feature Engineering?</a:t>
            </a:r>
            <a:endParaRPr/>
          </a:p>
        </p:txBody>
      </p:sp>
      <p:sp>
        <p:nvSpPr>
          <p:cNvPr id="166" name="Google Shape;166;p27"/>
          <p:cNvSpPr txBox="1"/>
          <p:nvPr>
            <p:ph idx="1" type="body"/>
          </p:nvPr>
        </p:nvSpPr>
        <p:spPr>
          <a:xfrm>
            <a:off x="175375" y="1288775"/>
            <a:ext cx="4311300" cy="1859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Good Features present in the data influence the results of the predictive model in a very positive Way.</a:t>
            </a:r>
            <a:endParaRPr/>
          </a:p>
        </p:txBody>
      </p:sp>
      <p:cxnSp>
        <p:nvCxnSpPr>
          <p:cNvPr id="167" name="Google Shape;167;p27"/>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pic>
        <p:nvPicPr>
          <p:cNvPr id="168" name="Google Shape;168;p27"/>
          <p:cNvPicPr preferRelativeResize="0"/>
          <p:nvPr/>
        </p:nvPicPr>
        <p:blipFill>
          <a:blip r:embed="rId3">
            <a:alphaModFix/>
          </a:blip>
          <a:stretch>
            <a:fillRect/>
          </a:stretch>
        </p:blipFill>
        <p:spPr>
          <a:xfrm>
            <a:off x="4846050" y="1246700"/>
            <a:ext cx="3478175" cy="194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400"/>
                                        <p:tgtEl>
                                          <p:spTgt spid="16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What is NLP?</a:t>
            </a:r>
            <a:endParaRPr/>
          </a:p>
        </p:txBody>
      </p:sp>
      <p:sp>
        <p:nvSpPr>
          <p:cNvPr id="45" name="Google Shape;45;p10"/>
          <p:cNvSpPr txBox="1"/>
          <p:nvPr>
            <p:ph idx="1" type="body"/>
          </p:nvPr>
        </p:nvSpPr>
        <p:spPr>
          <a:xfrm>
            <a:off x="311700" y="1164850"/>
            <a:ext cx="8428800" cy="32475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Natural Language Processing(NLP) is a field of Artificial Intelligence that gives machines the ability to read, understand and derive meaning from human language.</a:t>
            </a:r>
            <a:endParaRPr/>
          </a:p>
          <a:p>
            <a:pPr indent="-342900" lvl="0" marL="457200" rtl="0" algn="l">
              <a:lnSpc>
                <a:spcPct val="150000"/>
              </a:lnSpc>
              <a:spcBef>
                <a:spcPts val="0"/>
              </a:spcBef>
              <a:spcAft>
                <a:spcPts val="0"/>
              </a:spcAft>
              <a:buSzPts val="1800"/>
              <a:buChar char="●"/>
            </a:pPr>
            <a:r>
              <a:rPr lang="en"/>
              <a:t>With the help of NLP, we can communicate with computers using a natural language such as English.</a:t>
            </a:r>
            <a:endParaRPr/>
          </a:p>
          <a:p>
            <a:pPr indent="0" lvl="0" marL="0" rtl="0" algn="l">
              <a:lnSpc>
                <a:spcPct val="150000"/>
              </a:lnSpc>
              <a:spcBef>
                <a:spcPts val="0"/>
              </a:spcBef>
              <a:spcAft>
                <a:spcPts val="0"/>
              </a:spcAft>
              <a:buNone/>
            </a:pPr>
            <a:r>
              <a:t/>
            </a:r>
            <a:endParaRPr/>
          </a:p>
        </p:txBody>
      </p:sp>
      <p:cxnSp>
        <p:nvCxnSpPr>
          <p:cNvPr id="46" name="Google Shape;46;p10"/>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400"/>
                                        <p:tgtEl>
                                          <p:spTgt spid="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400"/>
                                        <p:tgtEl>
                                          <p:spTgt spid="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400"/>
                                        <p:tgtEl>
                                          <p:spTgt spid="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Why is it necessary to Clean Data?</a:t>
            </a:r>
            <a:endParaRPr/>
          </a:p>
        </p:txBody>
      </p:sp>
      <p:sp>
        <p:nvSpPr>
          <p:cNvPr id="174" name="Google Shape;174;p28"/>
          <p:cNvSpPr txBox="1"/>
          <p:nvPr>
            <p:ph idx="1" type="body"/>
          </p:nvPr>
        </p:nvSpPr>
        <p:spPr>
          <a:xfrm>
            <a:off x="125800" y="1214425"/>
            <a:ext cx="8520600" cy="29499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Data Cleaning is a very crucial step in NLP because without cleaning, the dataset is just a cluster of words which computer doesn’t understand.</a:t>
            </a:r>
            <a:endParaRPr/>
          </a:p>
          <a:p>
            <a:pPr indent="-342900" lvl="0" marL="457200" rtl="0" algn="l">
              <a:lnSpc>
                <a:spcPct val="150000"/>
              </a:lnSpc>
              <a:spcBef>
                <a:spcPts val="0"/>
              </a:spcBef>
              <a:spcAft>
                <a:spcPts val="0"/>
              </a:spcAft>
              <a:buSzPts val="1800"/>
              <a:buChar char="●"/>
            </a:pPr>
            <a:r>
              <a:rPr lang="en"/>
              <a:t>The textual data is unstructured and noisy and can have:-</a:t>
            </a:r>
            <a:endParaRPr/>
          </a:p>
          <a:p>
            <a:pPr indent="-342900" lvl="2" marL="1371600" rtl="0" algn="l">
              <a:lnSpc>
                <a:spcPct val="150000"/>
              </a:lnSpc>
              <a:spcBef>
                <a:spcPts val="0"/>
              </a:spcBef>
              <a:spcAft>
                <a:spcPts val="0"/>
              </a:spcAft>
              <a:buSzPts val="1800"/>
              <a:buChar char="■"/>
            </a:pPr>
            <a:r>
              <a:rPr lang="en"/>
              <a:t>Typos, Bad grammar, Usage of slangs, URLs.</a:t>
            </a:r>
            <a:endParaRPr/>
          </a:p>
          <a:p>
            <a:pPr indent="-342900" lvl="2" marL="1371600" rtl="0" algn="l">
              <a:lnSpc>
                <a:spcPct val="150000"/>
              </a:lnSpc>
              <a:spcBef>
                <a:spcPts val="0"/>
              </a:spcBef>
              <a:spcAft>
                <a:spcPts val="0"/>
              </a:spcAft>
              <a:buSzPts val="1800"/>
              <a:buChar char="■"/>
            </a:pPr>
            <a:r>
              <a:rPr lang="en"/>
              <a:t>Stopwords, Expressions, Punctuations etc.</a:t>
            </a:r>
            <a:endParaRPr/>
          </a:p>
        </p:txBody>
      </p:sp>
      <p:cxnSp>
        <p:nvCxnSpPr>
          <p:cNvPr id="175" name="Google Shape;175;p28"/>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4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4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4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400"/>
                                        <p:tgtEl>
                                          <p:spTgt spid="1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Steps to clean Textual Data</a:t>
            </a:r>
            <a:endParaRPr/>
          </a:p>
        </p:txBody>
      </p:sp>
      <p:sp>
        <p:nvSpPr>
          <p:cNvPr id="181" name="Google Shape;181;p29"/>
          <p:cNvSpPr txBox="1"/>
          <p:nvPr>
            <p:ph idx="1" type="body"/>
          </p:nvPr>
        </p:nvSpPr>
        <p:spPr>
          <a:xfrm>
            <a:off x="138175" y="1214400"/>
            <a:ext cx="5736600" cy="25410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Remove punctuations and numbers</a:t>
            </a:r>
            <a:endParaRPr/>
          </a:p>
          <a:p>
            <a:pPr indent="-342900" lvl="0" marL="457200" rtl="0" algn="l">
              <a:lnSpc>
                <a:spcPct val="150000"/>
              </a:lnSpc>
              <a:spcBef>
                <a:spcPts val="0"/>
              </a:spcBef>
              <a:spcAft>
                <a:spcPts val="0"/>
              </a:spcAft>
              <a:buSzPts val="1800"/>
              <a:buChar char="●"/>
            </a:pPr>
            <a:r>
              <a:rPr lang="en"/>
              <a:t>Perform tokenization</a:t>
            </a:r>
            <a:endParaRPr/>
          </a:p>
          <a:p>
            <a:pPr indent="-342900" lvl="0" marL="457200" rtl="0" algn="l">
              <a:lnSpc>
                <a:spcPct val="150000"/>
              </a:lnSpc>
              <a:spcBef>
                <a:spcPts val="0"/>
              </a:spcBef>
              <a:spcAft>
                <a:spcPts val="0"/>
              </a:spcAft>
              <a:buSzPts val="1800"/>
              <a:buChar char="●"/>
            </a:pPr>
            <a:r>
              <a:rPr lang="en"/>
              <a:t>Remove special and accented characters</a:t>
            </a:r>
            <a:endParaRPr/>
          </a:p>
          <a:p>
            <a:pPr indent="-342900" lvl="0" marL="457200" rtl="0" algn="l">
              <a:lnSpc>
                <a:spcPct val="150000"/>
              </a:lnSpc>
              <a:spcBef>
                <a:spcPts val="0"/>
              </a:spcBef>
              <a:spcAft>
                <a:spcPts val="0"/>
              </a:spcAft>
              <a:buSzPts val="1800"/>
              <a:buChar char="●"/>
            </a:pPr>
            <a:r>
              <a:rPr lang="en"/>
              <a:t>Remove Stopwords</a:t>
            </a:r>
            <a:endParaRPr/>
          </a:p>
          <a:p>
            <a:pPr indent="-342900" lvl="0" marL="457200" rtl="0" algn="l">
              <a:lnSpc>
                <a:spcPct val="150000"/>
              </a:lnSpc>
              <a:spcBef>
                <a:spcPts val="0"/>
              </a:spcBef>
              <a:spcAft>
                <a:spcPts val="0"/>
              </a:spcAft>
              <a:buSzPts val="1800"/>
              <a:buChar char="●"/>
            </a:pPr>
            <a:r>
              <a:rPr lang="en"/>
              <a:t>Perform Stemming and Lemmatization</a:t>
            </a:r>
            <a:endParaRPr/>
          </a:p>
        </p:txBody>
      </p:sp>
      <p:cxnSp>
        <p:nvCxnSpPr>
          <p:cNvPr id="182" name="Google Shape;182;p29"/>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pic>
        <p:nvPicPr>
          <p:cNvPr id="183" name="Google Shape;183;p29"/>
          <p:cNvPicPr preferRelativeResize="0"/>
          <p:nvPr/>
        </p:nvPicPr>
        <p:blipFill rotWithShape="1">
          <a:blip r:embed="rId3">
            <a:alphaModFix/>
          </a:blip>
          <a:srcRect b="0" l="0" r="43858" t="0"/>
          <a:stretch/>
        </p:blipFill>
        <p:spPr>
          <a:xfrm>
            <a:off x="6766225" y="569925"/>
            <a:ext cx="1711275"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4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4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4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4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400"/>
                                        <p:tgtEl>
                                          <p:spTgt spid="1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What is Tokenization?</a:t>
            </a:r>
            <a:endParaRPr/>
          </a:p>
        </p:txBody>
      </p:sp>
      <p:sp>
        <p:nvSpPr>
          <p:cNvPr id="189" name="Google Shape;189;p30"/>
          <p:cNvSpPr txBox="1"/>
          <p:nvPr>
            <p:ph idx="1" type="body"/>
          </p:nvPr>
        </p:nvSpPr>
        <p:spPr>
          <a:xfrm>
            <a:off x="76225" y="1202100"/>
            <a:ext cx="8520600" cy="27393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Tokenization is simple as well as the building block of Natural Language.</a:t>
            </a:r>
            <a:endParaRPr/>
          </a:p>
          <a:p>
            <a:pPr indent="-342900" lvl="0" marL="457200" rtl="0" algn="l">
              <a:lnSpc>
                <a:spcPct val="150000"/>
              </a:lnSpc>
              <a:spcBef>
                <a:spcPts val="0"/>
              </a:spcBef>
              <a:spcAft>
                <a:spcPts val="0"/>
              </a:spcAft>
              <a:buSzPts val="1800"/>
              <a:buChar char="●"/>
            </a:pPr>
            <a:r>
              <a:rPr lang="en"/>
              <a:t>It is a way of separating a piece of text into smaller units called </a:t>
            </a:r>
            <a:r>
              <a:rPr b="1" lang="en"/>
              <a:t>tokens.</a:t>
            </a:r>
            <a:endParaRPr/>
          </a:p>
          <a:p>
            <a:pPr indent="-342900" lvl="0" marL="457200" rtl="0" algn="l">
              <a:lnSpc>
                <a:spcPct val="150000"/>
              </a:lnSpc>
              <a:spcBef>
                <a:spcPts val="0"/>
              </a:spcBef>
              <a:spcAft>
                <a:spcPts val="0"/>
              </a:spcAft>
              <a:buSzPts val="1800"/>
              <a:buChar char="●"/>
            </a:pPr>
            <a:r>
              <a:rPr lang="en"/>
              <a:t>The tokens can be:-</a:t>
            </a:r>
            <a:endParaRPr/>
          </a:p>
          <a:p>
            <a:pPr indent="-342900" lvl="2" marL="1371600" rtl="0" algn="l">
              <a:lnSpc>
                <a:spcPct val="150000"/>
              </a:lnSpc>
              <a:spcBef>
                <a:spcPts val="0"/>
              </a:spcBef>
              <a:spcAft>
                <a:spcPts val="0"/>
              </a:spcAft>
              <a:buSzPts val="1800"/>
              <a:buChar char="■"/>
            </a:pPr>
            <a:r>
              <a:rPr lang="en"/>
              <a:t>Words, Characters, Sentences</a:t>
            </a:r>
            <a:endParaRPr/>
          </a:p>
        </p:txBody>
      </p:sp>
      <p:cxnSp>
        <p:nvCxnSpPr>
          <p:cNvPr id="190" name="Google Shape;190;p30"/>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4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4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4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400"/>
                                        <p:tgtEl>
                                          <p:spTgt spid="1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StopWords</a:t>
            </a:r>
            <a:endParaRPr/>
          </a:p>
        </p:txBody>
      </p:sp>
      <p:sp>
        <p:nvSpPr>
          <p:cNvPr id="196" name="Google Shape;196;p31"/>
          <p:cNvSpPr txBox="1"/>
          <p:nvPr>
            <p:ph idx="1" type="body"/>
          </p:nvPr>
        </p:nvSpPr>
        <p:spPr>
          <a:xfrm>
            <a:off x="138175" y="1239300"/>
            <a:ext cx="8520600" cy="26649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Stopwords are the words which do not add much value to sentence.</a:t>
            </a:r>
            <a:endParaRPr/>
          </a:p>
          <a:p>
            <a:pPr indent="-342900" lvl="0" marL="457200" rtl="0" algn="l">
              <a:lnSpc>
                <a:spcPct val="150000"/>
              </a:lnSpc>
              <a:spcBef>
                <a:spcPts val="0"/>
              </a:spcBef>
              <a:spcAft>
                <a:spcPts val="0"/>
              </a:spcAft>
              <a:buSzPts val="1800"/>
              <a:buChar char="●"/>
            </a:pPr>
            <a:r>
              <a:rPr lang="en"/>
              <a:t>They are removed from the vocabulary to reduce noise as well as the dimension of the feature set.</a:t>
            </a:r>
            <a:endParaRPr/>
          </a:p>
          <a:p>
            <a:pPr indent="-342900" lvl="0" marL="457200" rtl="0" algn="l">
              <a:lnSpc>
                <a:spcPct val="150000"/>
              </a:lnSpc>
              <a:spcBef>
                <a:spcPts val="0"/>
              </a:spcBef>
              <a:spcAft>
                <a:spcPts val="0"/>
              </a:spcAft>
              <a:buSzPts val="1800"/>
              <a:buChar char="●"/>
            </a:pPr>
            <a:r>
              <a:rPr lang="en"/>
              <a:t>The English stop words are:-</a:t>
            </a:r>
            <a:endParaRPr/>
          </a:p>
          <a:p>
            <a:pPr indent="-342900" lvl="2" marL="1371600" rtl="0" algn="l">
              <a:lnSpc>
                <a:spcPct val="150000"/>
              </a:lnSpc>
              <a:spcBef>
                <a:spcPts val="0"/>
              </a:spcBef>
              <a:spcAft>
                <a:spcPts val="0"/>
              </a:spcAft>
              <a:buSzPts val="1800"/>
              <a:buChar char="■"/>
            </a:pPr>
            <a:r>
              <a:rPr lang="en"/>
              <a:t>The, And, Myself, this, Into, Here etc</a:t>
            </a:r>
            <a:endParaRPr/>
          </a:p>
          <a:p>
            <a:pPr indent="-342900" lvl="2" marL="1371600" rtl="0" algn="l">
              <a:lnSpc>
                <a:spcPct val="150000"/>
              </a:lnSpc>
              <a:spcBef>
                <a:spcPts val="0"/>
              </a:spcBef>
              <a:spcAft>
                <a:spcPts val="0"/>
              </a:spcAft>
              <a:buSzPts val="1800"/>
              <a:buChar char="■"/>
            </a:pPr>
            <a:r>
              <a:rPr lang="en"/>
              <a:t>And So many more Meaningless words Like this.</a:t>
            </a:r>
            <a:endParaRPr/>
          </a:p>
        </p:txBody>
      </p:sp>
      <p:cxnSp>
        <p:nvCxnSpPr>
          <p:cNvPr id="197" name="Google Shape;197;p31"/>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4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4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4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4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400"/>
                                        <p:tgtEl>
                                          <p:spTgt spid="19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Stemming</a:t>
            </a:r>
            <a:endParaRPr/>
          </a:p>
        </p:txBody>
      </p:sp>
      <p:sp>
        <p:nvSpPr>
          <p:cNvPr id="203" name="Google Shape;203;p32"/>
          <p:cNvSpPr txBox="1"/>
          <p:nvPr>
            <p:ph idx="1" type="body"/>
          </p:nvPr>
        </p:nvSpPr>
        <p:spPr>
          <a:xfrm>
            <a:off x="125800" y="1177225"/>
            <a:ext cx="8520600" cy="26400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Stemming is a process of removing a part of a word, or reducing a word to its stem or root word.</a:t>
            </a:r>
            <a:endParaRPr/>
          </a:p>
          <a:p>
            <a:pPr indent="-342900" lvl="0" marL="457200" rtl="0" algn="l">
              <a:lnSpc>
                <a:spcPct val="150000"/>
              </a:lnSpc>
              <a:spcBef>
                <a:spcPts val="0"/>
              </a:spcBef>
              <a:spcAft>
                <a:spcPts val="0"/>
              </a:spcAft>
              <a:buSzPts val="1800"/>
              <a:buChar char="●"/>
            </a:pPr>
            <a:r>
              <a:rPr lang="en"/>
              <a:t>Example:- </a:t>
            </a:r>
            <a:endParaRPr/>
          </a:p>
          <a:p>
            <a:pPr indent="-342900" lvl="2" marL="1371600" rtl="0" algn="l">
              <a:lnSpc>
                <a:spcPct val="150000"/>
              </a:lnSpc>
              <a:spcBef>
                <a:spcPts val="0"/>
              </a:spcBef>
              <a:spcAft>
                <a:spcPts val="0"/>
              </a:spcAft>
              <a:buSzPts val="1800"/>
              <a:buChar char="■"/>
            </a:pPr>
            <a:r>
              <a:rPr lang="en"/>
              <a:t>We have three words: “</a:t>
            </a:r>
            <a:r>
              <a:rPr b="1" lang="en"/>
              <a:t>A</a:t>
            </a:r>
            <a:r>
              <a:rPr b="1" lang="en"/>
              <a:t>sk</a:t>
            </a:r>
            <a:r>
              <a:rPr lang="en"/>
              <a:t>”, “</a:t>
            </a:r>
            <a:r>
              <a:rPr b="1" lang="en"/>
              <a:t>asking</a:t>
            </a:r>
            <a:r>
              <a:rPr lang="en"/>
              <a:t>” and “</a:t>
            </a:r>
            <a:r>
              <a:rPr b="1" lang="en"/>
              <a:t>asked</a:t>
            </a:r>
            <a:r>
              <a:rPr lang="en"/>
              <a:t>”</a:t>
            </a:r>
            <a:endParaRPr/>
          </a:p>
          <a:p>
            <a:pPr indent="-342900" lvl="2" marL="1371600" rtl="0" algn="l">
              <a:lnSpc>
                <a:spcPct val="150000"/>
              </a:lnSpc>
              <a:spcBef>
                <a:spcPts val="0"/>
              </a:spcBef>
              <a:spcAft>
                <a:spcPts val="0"/>
              </a:spcAft>
              <a:buSzPts val="1800"/>
              <a:buChar char="■"/>
            </a:pPr>
            <a:r>
              <a:rPr lang="en"/>
              <a:t>Stemming converts all the three words into the root word “</a:t>
            </a:r>
            <a:r>
              <a:rPr b="1" lang="en"/>
              <a:t>ask</a:t>
            </a:r>
            <a:r>
              <a:rPr lang="en"/>
              <a:t>”.</a:t>
            </a:r>
            <a:endParaRPr/>
          </a:p>
        </p:txBody>
      </p:sp>
      <p:cxnSp>
        <p:nvCxnSpPr>
          <p:cNvPr id="204" name="Google Shape;204;p32"/>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4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4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4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400"/>
                                        <p:tgtEl>
                                          <p:spTgt spid="2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Lemmatization</a:t>
            </a:r>
            <a:endParaRPr/>
          </a:p>
        </p:txBody>
      </p:sp>
      <p:sp>
        <p:nvSpPr>
          <p:cNvPr id="210" name="Google Shape;210;p33"/>
          <p:cNvSpPr txBox="1"/>
          <p:nvPr>
            <p:ph idx="1" type="body"/>
          </p:nvPr>
        </p:nvSpPr>
        <p:spPr>
          <a:xfrm>
            <a:off x="150600" y="1264000"/>
            <a:ext cx="8520600" cy="18222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Lemmatization reduces the word to its dictionary form. The root word in lemmatization is called “</a:t>
            </a:r>
            <a:r>
              <a:rPr b="1" lang="en"/>
              <a:t>lemma</a:t>
            </a:r>
            <a:r>
              <a:rPr lang="en"/>
              <a:t>”.</a:t>
            </a:r>
            <a:endParaRPr/>
          </a:p>
          <a:p>
            <a:pPr indent="-342900" lvl="0" marL="457200" rtl="0" algn="l">
              <a:lnSpc>
                <a:spcPct val="150000"/>
              </a:lnSpc>
              <a:spcBef>
                <a:spcPts val="0"/>
              </a:spcBef>
              <a:spcAft>
                <a:spcPts val="0"/>
              </a:spcAft>
              <a:buSzPts val="1800"/>
              <a:buChar char="●"/>
            </a:pPr>
            <a:r>
              <a:rPr lang="en"/>
              <a:t>We have two words: “</a:t>
            </a:r>
            <a:r>
              <a:rPr b="1" lang="en"/>
              <a:t>good</a:t>
            </a:r>
            <a:r>
              <a:rPr lang="en"/>
              <a:t>” and “</a:t>
            </a:r>
            <a:r>
              <a:rPr b="1" lang="en"/>
              <a:t>better</a:t>
            </a:r>
            <a:r>
              <a:rPr lang="en"/>
              <a:t>”.</a:t>
            </a:r>
            <a:endParaRPr/>
          </a:p>
          <a:p>
            <a:pPr indent="-342900" lvl="1" marL="914400" rtl="0" algn="l">
              <a:lnSpc>
                <a:spcPct val="150000"/>
              </a:lnSpc>
              <a:spcBef>
                <a:spcPts val="0"/>
              </a:spcBef>
              <a:spcAft>
                <a:spcPts val="0"/>
              </a:spcAft>
              <a:buSzPts val="1800"/>
              <a:buChar char="○"/>
            </a:pPr>
            <a:r>
              <a:rPr lang="en"/>
              <a:t>Lemmatization reduce them to the same root word “good”.</a:t>
            </a:r>
            <a:endParaRPr/>
          </a:p>
        </p:txBody>
      </p:sp>
      <p:cxnSp>
        <p:nvCxnSpPr>
          <p:cNvPr id="211" name="Google Shape;211;p33"/>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4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4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400"/>
                                        <p:tgtEl>
                                          <p:spTgt spid="2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2500"/>
              <a:t>Difference between Stemming &amp; Lemmatization</a:t>
            </a:r>
            <a:endParaRPr sz="2500"/>
          </a:p>
        </p:txBody>
      </p:sp>
      <p:sp>
        <p:nvSpPr>
          <p:cNvPr id="217" name="Google Shape;217;p34"/>
          <p:cNvSpPr txBox="1"/>
          <p:nvPr>
            <p:ph idx="1" type="body"/>
          </p:nvPr>
        </p:nvSpPr>
        <p:spPr>
          <a:xfrm>
            <a:off x="121275" y="1226825"/>
            <a:ext cx="8711100" cy="17478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Algorithms used in stemming process don’t know the meaning behind the words.</a:t>
            </a:r>
            <a:endParaRPr/>
          </a:p>
          <a:p>
            <a:pPr indent="-342900" lvl="0" marL="457200" rtl="0" algn="l">
              <a:lnSpc>
                <a:spcPct val="150000"/>
              </a:lnSpc>
              <a:spcBef>
                <a:spcPts val="0"/>
              </a:spcBef>
              <a:spcAft>
                <a:spcPts val="0"/>
              </a:spcAft>
              <a:buSzPts val="1800"/>
              <a:buChar char="●"/>
            </a:pPr>
            <a:r>
              <a:rPr lang="en"/>
              <a:t>Algorithms used in lemmatization process refer to a dictionary to understand the meaning of the word before chopping it off.</a:t>
            </a:r>
            <a:endParaRPr/>
          </a:p>
        </p:txBody>
      </p:sp>
      <p:cxnSp>
        <p:nvCxnSpPr>
          <p:cNvPr id="218" name="Google Shape;218;p34"/>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4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400"/>
                                        <p:tgtEl>
                                          <p:spTgt spid="21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Let’s Take an Example</a:t>
            </a:r>
            <a:endParaRPr/>
          </a:p>
        </p:txBody>
      </p:sp>
      <p:sp>
        <p:nvSpPr>
          <p:cNvPr id="224" name="Google Shape;224;p35"/>
          <p:cNvSpPr txBox="1"/>
          <p:nvPr>
            <p:ph idx="1" type="body"/>
          </p:nvPr>
        </p:nvSpPr>
        <p:spPr>
          <a:xfrm>
            <a:off x="63825" y="1202025"/>
            <a:ext cx="8520600" cy="22683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We have three words:- “</a:t>
            </a:r>
            <a:r>
              <a:rPr b="1" lang="en">
                <a:solidFill>
                  <a:schemeClr val="dk1"/>
                </a:solidFill>
              </a:rPr>
              <a:t>play</a:t>
            </a:r>
            <a:r>
              <a:rPr lang="en">
                <a:solidFill>
                  <a:schemeClr val="dk1"/>
                </a:solidFill>
              </a:rPr>
              <a:t>”, “</a:t>
            </a:r>
            <a:r>
              <a:rPr b="1" lang="en">
                <a:solidFill>
                  <a:schemeClr val="dk1"/>
                </a:solidFill>
              </a:rPr>
              <a:t>playing</a:t>
            </a:r>
            <a:r>
              <a:rPr lang="en">
                <a:solidFill>
                  <a:schemeClr val="dk1"/>
                </a:solidFill>
              </a:rPr>
              <a:t>” and “</a:t>
            </a:r>
            <a:r>
              <a:rPr b="1" lang="en">
                <a:solidFill>
                  <a:schemeClr val="dk1"/>
                </a:solidFill>
              </a:rPr>
              <a:t>player</a:t>
            </a:r>
            <a:r>
              <a:rPr lang="en">
                <a:solidFill>
                  <a:schemeClr val="dk1"/>
                </a:solidFill>
              </a:rPr>
              <a:t>”.</a:t>
            </a:r>
            <a:endParaRPr>
              <a:solidFill>
                <a:schemeClr val="dk1"/>
              </a:solidFill>
            </a:endParaRPr>
          </a:p>
          <a:p>
            <a:pPr indent="-342900" lvl="1" marL="914400" rtl="0" algn="l">
              <a:lnSpc>
                <a:spcPct val="150000"/>
              </a:lnSpc>
              <a:spcBef>
                <a:spcPts val="0"/>
              </a:spcBef>
              <a:spcAft>
                <a:spcPts val="0"/>
              </a:spcAft>
              <a:buClr>
                <a:schemeClr val="dk1"/>
              </a:buClr>
              <a:buSzPts val="1800"/>
              <a:buChar char="○"/>
            </a:pPr>
            <a:r>
              <a:rPr lang="en">
                <a:solidFill>
                  <a:schemeClr val="dk1"/>
                </a:solidFill>
              </a:rPr>
              <a:t>According to Stemmer, all three words have same root word “</a:t>
            </a:r>
            <a:r>
              <a:rPr b="1" lang="en">
                <a:solidFill>
                  <a:schemeClr val="dk1"/>
                </a:solidFill>
              </a:rPr>
              <a:t>play</a:t>
            </a:r>
            <a:r>
              <a:rPr lang="en">
                <a:solidFill>
                  <a:schemeClr val="dk1"/>
                </a:solidFill>
              </a:rPr>
              <a:t>”.</a:t>
            </a:r>
            <a:endParaRPr>
              <a:solidFill>
                <a:schemeClr val="dk1"/>
              </a:solidFill>
            </a:endParaRPr>
          </a:p>
          <a:p>
            <a:pPr indent="-342900" lvl="1" marL="914400" rtl="0" algn="l">
              <a:lnSpc>
                <a:spcPct val="150000"/>
              </a:lnSpc>
              <a:spcBef>
                <a:spcPts val="0"/>
              </a:spcBef>
              <a:spcAft>
                <a:spcPts val="0"/>
              </a:spcAft>
              <a:buClr>
                <a:schemeClr val="dk1"/>
              </a:buClr>
              <a:buSzPts val="1800"/>
              <a:buChar char="○"/>
            </a:pPr>
            <a:r>
              <a:rPr lang="en">
                <a:solidFill>
                  <a:schemeClr val="dk1"/>
                </a:solidFill>
              </a:rPr>
              <a:t>According to lemmatizer, “</a:t>
            </a:r>
            <a:r>
              <a:rPr b="1" lang="en">
                <a:solidFill>
                  <a:schemeClr val="dk1"/>
                </a:solidFill>
              </a:rPr>
              <a:t>play</a:t>
            </a:r>
            <a:r>
              <a:rPr lang="en">
                <a:solidFill>
                  <a:schemeClr val="dk1"/>
                </a:solidFill>
              </a:rPr>
              <a:t>” and “</a:t>
            </a:r>
            <a:r>
              <a:rPr b="1" lang="en">
                <a:solidFill>
                  <a:schemeClr val="dk1"/>
                </a:solidFill>
              </a:rPr>
              <a:t>playing</a:t>
            </a:r>
            <a:r>
              <a:rPr lang="en">
                <a:solidFill>
                  <a:schemeClr val="dk1"/>
                </a:solidFill>
              </a:rPr>
              <a:t>” have same root and “</a:t>
            </a:r>
            <a:r>
              <a:rPr b="1" lang="en">
                <a:solidFill>
                  <a:schemeClr val="dk1"/>
                </a:solidFill>
              </a:rPr>
              <a:t>player</a:t>
            </a:r>
            <a:r>
              <a:rPr lang="en">
                <a:solidFill>
                  <a:schemeClr val="dk1"/>
                </a:solidFill>
              </a:rPr>
              <a:t>” is a word with different meaning.</a:t>
            </a:r>
            <a:endParaRPr/>
          </a:p>
        </p:txBody>
      </p:sp>
      <p:cxnSp>
        <p:nvCxnSpPr>
          <p:cNvPr id="225" name="Google Shape;225;p35"/>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4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4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400"/>
                                        <p:tgtEl>
                                          <p:spTgt spid="22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662000" y="1262375"/>
            <a:ext cx="7456200" cy="20841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5200"/>
              <a:t>Feature Extraction for NLP</a:t>
            </a:r>
            <a:endParaRPr sz="5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What is Feature Extraction?</a:t>
            </a:r>
            <a:endParaRPr/>
          </a:p>
        </p:txBody>
      </p:sp>
      <p:sp>
        <p:nvSpPr>
          <p:cNvPr id="236" name="Google Shape;236;p37"/>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Feature extraction means to extract and produce feature representations that are appropriate for the NLP task.</a:t>
            </a:r>
            <a:endParaRPr/>
          </a:p>
          <a:p>
            <a:pPr indent="-342900" lvl="0" marL="457200" rtl="0" algn="l">
              <a:lnSpc>
                <a:spcPct val="150000"/>
              </a:lnSpc>
              <a:spcBef>
                <a:spcPts val="0"/>
              </a:spcBef>
              <a:spcAft>
                <a:spcPts val="0"/>
              </a:spcAft>
              <a:buSzPts val="1800"/>
              <a:buChar char="●"/>
            </a:pPr>
            <a:r>
              <a:rPr lang="en"/>
              <a:t>Features that can be extracted from the text are:-</a:t>
            </a:r>
            <a:endParaRPr/>
          </a:p>
          <a:p>
            <a:pPr indent="-342900" lvl="2" marL="1371600" rtl="0" algn="l">
              <a:lnSpc>
                <a:spcPct val="150000"/>
              </a:lnSpc>
              <a:spcBef>
                <a:spcPts val="0"/>
              </a:spcBef>
              <a:spcAft>
                <a:spcPts val="0"/>
              </a:spcAft>
              <a:buSzPts val="1800"/>
              <a:buChar char="■"/>
            </a:pPr>
            <a:r>
              <a:rPr lang="en"/>
              <a:t>Number of words, characters, Stopwords etc.</a:t>
            </a:r>
            <a:endParaRPr/>
          </a:p>
          <a:p>
            <a:pPr indent="-342900" lvl="2" marL="1371600" rtl="0" algn="l">
              <a:lnSpc>
                <a:spcPct val="150000"/>
              </a:lnSpc>
              <a:spcBef>
                <a:spcPts val="0"/>
              </a:spcBef>
              <a:spcAft>
                <a:spcPts val="0"/>
              </a:spcAft>
              <a:buSzPts val="1800"/>
              <a:buChar char="■"/>
            </a:pPr>
            <a:r>
              <a:rPr lang="en">
                <a:solidFill>
                  <a:schemeClr val="dk1"/>
                </a:solidFill>
              </a:rPr>
              <a:t>Length of text.</a:t>
            </a:r>
            <a:endParaRPr>
              <a:solidFill>
                <a:schemeClr val="dk1"/>
              </a:solidFill>
            </a:endParaRPr>
          </a:p>
          <a:p>
            <a:pPr indent="-342900" lvl="2" marL="1371600" rtl="0" algn="l">
              <a:lnSpc>
                <a:spcPct val="150000"/>
              </a:lnSpc>
              <a:spcBef>
                <a:spcPts val="0"/>
              </a:spcBef>
              <a:spcAft>
                <a:spcPts val="0"/>
              </a:spcAft>
              <a:buClr>
                <a:schemeClr val="dk1"/>
              </a:buClr>
              <a:buSzPts val="1800"/>
              <a:buChar char="■"/>
            </a:pPr>
            <a:r>
              <a:rPr lang="en">
                <a:solidFill>
                  <a:schemeClr val="dk1"/>
                </a:solidFill>
              </a:rPr>
              <a:t>Number of punctuation.</a:t>
            </a:r>
            <a:endParaRPr>
              <a:solidFill>
                <a:schemeClr val="dk1"/>
              </a:solidFill>
            </a:endParaRPr>
          </a:p>
        </p:txBody>
      </p:sp>
      <p:cxnSp>
        <p:nvCxnSpPr>
          <p:cNvPr id="237" name="Google Shape;237;p37"/>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4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4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4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4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400"/>
                                        <p:tgtEl>
                                          <p:spTgt spid="2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Advantages of NLP</a:t>
            </a:r>
            <a:endParaRPr/>
          </a:p>
        </p:txBody>
      </p:sp>
      <p:sp>
        <p:nvSpPr>
          <p:cNvPr id="52" name="Google Shape;52;p11"/>
          <p:cNvSpPr txBox="1"/>
          <p:nvPr>
            <p:ph idx="1" type="body"/>
          </p:nvPr>
        </p:nvSpPr>
        <p:spPr>
          <a:xfrm>
            <a:off x="311700" y="1164850"/>
            <a:ext cx="8520600" cy="29376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Today NLP is booming with the advancements in the access to data and increase in the computational power. </a:t>
            </a:r>
            <a:endParaRPr/>
          </a:p>
          <a:p>
            <a:pPr indent="-342900" lvl="0" marL="457200" rtl="0" algn="l">
              <a:lnSpc>
                <a:spcPct val="150000"/>
              </a:lnSpc>
              <a:spcBef>
                <a:spcPts val="0"/>
              </a:spcBef>
              <a:spcAft>
                <a:spcPts val="0"/>
              </a:spcAft>
              <a:buSzPts val="1800"/>
              <a:buChar char="●"/>
            </a:pPr>
            <a:r>
              <a:rPr lang="en"/>
              <a:t>This is helping practitioners to achieve meaningful results in areas like</a:t>
            </a:r>
            <a:endParaRPr/>
          </a:p>
          <a:p>
            <a:pPr indent="-342900" lvl="1" marL="914400" rtl="0" algn="l">
              <a:lnSpc>
                <a:spcPct val="150000"/>
              </a:lnSpc>
              <a:spcBef>
                <a:spcPts val="0"/>
              </a:spcBef>
              <a:spcAft>
                <a:spcPts val="0"/>
              </a:spcAft>
              <a:buSzPts val="1800"/>
              <a:buChar char="○"/>
            </a:pPr>
            <a:r>
              <a:rPr lang="en"/>
              <a:t>Healthcare</a:t>
            </a:r>
            <a:endParaRPr/>
          </a:p>
          <a:p>
            <a:pPr indent="-342900" lvl="1" marL="914400" rtl="0" algn="l">
              <a:lnSpc>
                <a:spcPct val="150000"/>
              </a:lnSpc>
              <a:spcBef>
                <a:spcPts val="0"/>
              </a:spcBef>
              <a:spcAft>
                <a:spcPts val="0"/>
              </a:spcAft>
              <a:buSzPts val="1800"/>
              <a:buChar char="○"/>
            </a:pPr>
            <a:r>
              <a:rPr lang="en"/>
              <a:t>Media</a:t>
            </a:r>
            <a:endParaRPr/>
          </a:p>
          <a:p>
            <a:pPr indent="-342900" lvl="1" marL="914400" rtl="0" algn="l">
              <a:lnSpc>
                <a:spcPct val="150000"/>
              </a:lnSpc>
              <a:spcBef>
                <a:spcPts val="0"/>
              </a:spcBef>
              <a:spcAft>
                <a:spcPts val="0"/>
              </a:spcAft>
              <a:buSzPts val="1800"/>
              <a:buChar char="○"/>
            </a:pPr>
            <a:r>
              <a:rPr lang="en"/>
              <a:t>Finance</a:t>
            </a:r>
            <a:endParaRPr/>
          </a:p>
          <a:p>
            <a:pPr indent="0" lvl="0" marL="0" rtl="0" algn="l">
              <a:spcBef>
                <a:spcPts val="0"/>
              </a:spcBef>
              <a:spcAft>
                <a:spcPts val="0"/>
              </a:spcAft>
              <a:buNone/>
            </a:pPr>
            <a:r>
              <a:t/>
            </a:r>
            <a:endParaRPr/>
          </a:p>
        </p:txBody>
      </p:sp>
      <p:cxnSp>
        <p:nvCxnSpPr>
          <p:cNvPr id="53" name="Google Shape;53;p11"/>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4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4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4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4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4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400"/>
                                        <p:tgtEl>
                                          <p:spTgt spid="5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Feature Extraction Techniques</a:t>
            </a:r>
            <a:endParaRPr/>
          </a:p>
        </p:txBody>
      </p:sp>
      <p:sp>
        <p:nvSpPr>
          <p:cNvPr id="243" name="Google Shape;243;p38"/>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Major feature extraction techniques for NLP are:-</a:t>
            </a:r>
            <a:endParaRPr/>
          </a:p>
          <a:p>
            <a:pPr indent="-342900" lvl="2" marL="1371600" rtl="0" algn="l">
              <a:lnSpc>
                <a:spcPct val="150000"/>
              </a:lnSpc>
              <a:spcBef>
                <a:spcPts val="0"/>
              </a:spcBef>
              <a:spcAft>
                <a:spcPts val="0"/>
              </a:spcAft>
              <a:buSzPts val="1800"/>
              <a:buChar char="■"/>
            </a:pPr>
            <a:r>
              <a:rPr lang="en"/>
              <a:t>Bag of words representation</a:t>
            </a:r>
            <a:endParaRPr/>
          </a:p>
          <a:p>
            <a:pPr indent="-342900" lvl="2" marL="1371600" rtl="0" algn="l">
              <a:lnSpc>
                <a:spcPct val="150000"/>
              </a:lnSpc>
              <a:spcBef>
                <a:spcPts val="0"/>
              </a:spcBef>
              <a:spcAft>
                <a:spcPts val="0"/>
              </a:spcAft>
              <a:buSzPts val="1800"/>
              <a:buChar char="■"/>
            </a:pPr>
            <a:r>
              <a:rPr lang="en"/>
              <a:t>TF-IDF </a:t>
            </a:r>
            <a:endParaRPr/>
          </a:p>
          <a:p>
            <a:pPr indent="-342900" lvl="2" marL="1371600" rtl="0" algn="l">
              <a:lnSpc>
                <a:spcPct val="150000"/>
              </a:lnSpc>
              <a:spcBef>
                <a:spcPts val="0"/>
              </a:spcBef>
              <a:spcAft>
                <a:spcPts val="0"/>
              </a:spcAft>
              <a:buSzPts val="1800"/>
              <a:buChar char="■"/>
            </a:pPr>
            <a:r>
              <a:rPr lang="en"/>
              <a:t>N-gram analysis</a:t>
            </a:r>
            <a:endParaRPr/>
          </a:p>
        </p:txBody>
      </p:sp>
      <p:cxnSp>
        <p:nvCxnSpPr>
          <p:cNvPr id="244" name="Google Shape;244;p38"/>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4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4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4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400"/>
                                        <p:tgtEl>
                                          <p:spTgt spid="24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Bag of Words</a:t>
            </a:r>
            <a:endParaRPr/>
          </a:p>
        </p:txBody>
      </p:sp>
      <p:sp>
        <p:nvSpPr>
          <p:cNvPr id="250" name="Google Shape;250;p39"/>
          <p:cNvSpPr txBox="1"/>
          <p:nvPr>
            <p:ph idx="1" type="body"/>
          </p:nvPr>
        </p:nvSpPr>
        <p:spPr>
          <a:xfrm>
            <a:off x="175375" y="1226825"/>
            <a:ext cx="8520600" cy="24666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Bag of words is a way of extracting features from text for use in modelling.</a:t>
            </a:r>
            <a:endParaRPr/>
          </a:p>
          <a:p>
            <a:pPr indent="-342900" lvl="0" marL="457200" rtl="0" algn="l">
              <a:lnSpc>
                <a:spcPct val="150000"/>
              </a:lnSpc>
              <a:spcBef>
                <a:spcPts val="0"/>
              </a:spcBef>
              <a:spcAft>
                <a:spcPts val="0"/>
              </a:spcAft>
              <a:buSzPts val="1800"/>
              <a:buChar char="●"/>
            </a:pPr>
            <a:r>
              <a:rPr lang="en"/>
              <a:t>The bag of words approach is very simple and flexible and can be used in a number of ways for extracting features from the documents.</a:t>
            </a:r>
            <a:endParaRPr/>
          </a:p>
        </p:txBody>
      </p:sp>
      <p:cxnSp>
        <p:nvCxnSpPr>
          <p:cNvPr id="251" name="Google Shape;251;p39"/>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4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400"/>
                                        <p:tgtEl>
                                          <p:spTgt spid="25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Bag of words representation</a:t>
            </a:r>
            <a:endParaRPr/>
          </a:p>
        </p:txBody>
      </p:sp>
      <p:sp>
        <p:nvSpPr>
          <p:cNvPr id="257" name="Google Shape;257;p40"/>
          <p:cNvSpPr txBox="1"/>
          <p:nvPr>
            <p:ph idx="1" type="body"/>
          </p:nvPr>
        </p:nvSpPr>
        <p:spPr>
          <a:xfrm>
            <a:off x="150575" y="1264000"/>
            <a:ext cx="8520600" cy="25038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Bag of words work in the following way:-</a:t>
            </a:r>
            <a:endParaRPr/>
          </a:p>
          <a:p>
            <a:pPr indent="-342900" lvl="1" marL="914400" rtl="0" algn="l">
              <a:lnSpc>
                <a:spcPct val="150000"/>
              </a:lnSpc>
              <a:spcBef>
                <a:spcPts val="0"/>
              </a:spcBef>
              <a:spcAft>
                <a:spcPts val="0"/>
              </a:spcAft>
              <a:buSzPts val="1800"/>
              <a:buChar char="○"/>
            </a:pPr>
            <a:r>
              <a:rPr lang="en"/>
              <a:t>It checks the frequency of distinct words occurring in the text.</a:t>
            </a:r>
            <a:endParaRPr/>
          </a:p>
          <a:p>
            <a:pPr indent="-342900" lvl="1" marL="914400" rtl="0" algn="l">
              <a:lnSpc>
                <a:spcPct val="150000"/>
              </a:lnSpc>
              <a:spcBef>
                <a:spcPts val="0"/>
              </a:spcBef>
              <a:spcAft>
                <a:spcPts val="0"/>
              </a:spcAft>
              <a:buSzPts val="1800"/>
              <a:buChar char="○"/>
            </a:pPr>
            <a:r>
              <a:rPr lang="en"/>
              <a:t>All the distinct words make the columns of the matrix and the values are represented as 0 or 1 based on the absence or presence of the word in the text.</a:t>
            </a:r>
            <a:endParaRPr/>
          </a:p>
        </p:txBody>
      </p:sp>
      <p:cxnSp>
        <p:nvCxnSpPr>
          <p:cNvPr id="258" name="Google Shape;258;p40"/>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4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4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400"/>
                                        <p:tgtEl>
                                          <p:spTgt spid="25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Introduction to TF-IDF</a:t>
            </a:r>
            <a:endParaRPr/>
          </a:p>
        </p:txBody>
      </p:sp>
      <p:sp>
        <p:nvSpPr>
          <p:cNvPr id="264" name="Google Shape;264;p41"/>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TF-IDF short for </a:t>
            </a:r>
            <a:r>
              <a:rPr b="1" lang="en"/>
              <a:t>Term Frequency-Inverse Document Frequency</a:t>
            </a:r>
            <a:r>
              <a:rPr lang="en"/>
              <a:t>.</a:t>
            </a:r>
            <a:endParaRPr/>
          </a:p>
          <a:p>
            <a:pPr indent="-342900" lvl="0" marL="457200" rtl="0" algn="l">
              <a:lnSpc>
                <a:spcPct val="150000"/>
              </a:lnSpc>
              <a:spcBef>
                <a:spcPts val="0"/>
              </a:spcBef>
              <a:spcAft>
                <a:spcPts val="0"/>
              </a:spcAft>
              <a:buSzPts val="1800"/>
              <a:buChar char="●"/>
            </a:pPr>
            <a:r>
              <a:rPr lang="en"/>
              <a:t>It is designed to reflect how important a word is to a document in a collection for corpus.</a:t>
            </a:r>
            <a:endParaRPr/>
          </a:p>
          <a:p>
            <a:pPr indent="-342900" lvl="0" marL="457200" rtl="0" algn="l">
              <a:lnSpc>
                <a:spcPct val="150000"/>
              </a:lnSpc>
              <a:spcBef>
                <a:spcPts val="0"/>
              </a:spcBef>
              <a:spcAft>
                <a:spcPts val="0"/>
              </a:spcAft>
              <a:buSzPts val="1800"/>
              <a:buChar char="●"/>
            </a:pPr>
            <a:r>
              <a:rPr lang="en"/>
              <a:t>The TF-IDF value increases proportionally to the number of times word appears in a document.</a:t>
            </a:r>
            <a:endParaRPr/>
          </a:p>
        </p:txBody>
      </p:sp>
      <p:cxnSp>
        <p:nvCxnSpPr>
          <p:cNvPr id="265" name="Google Shape;265;p41"/>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4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4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400"/>
                                        <p:tgtEl>
                                          <p:spTgt spid="2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TF-IDF Score</a:t>
            </a:r>
            <a:endParaRPr/>
          </a:p>
        </p:txBody>
      </p:sp>
      <p:sp>
        <p:nvSpPr>
          <p:cNvPr id="271" name="Google Shape;271;p42"/>
          <p:cNvSpPr txBox="1"/>
          <p:nvPr>
            <p:ph idx="1" type="body"/>
          </p:nvPr>
        </p:nvSpPr>
        <p:spPr>
          <a:xfrm>
            <a:off x="82275" y="1164850"/>
            <a:ext cx="8750100" cy="2999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The value of TF-IDF is calculated by multiplying two metrics:-</a:t>
            </a:r>
            <a:endParaRPr/>
          </a:p>
          <a:p>
            <a:pPr indent="-342900" lvl="2" marL="1371600" rtl="0" algn="l">
              <a:lnSpc>
                <a:spcPct val="150000"/>
              </a:lnSpc>
              <a:spcBef>
                <a:spcPts val="0"/>
              </a:spcBef>
              <a:spcAft>
                <a:spcPts val="0"/>
              </a:spcAft>
              <a:buSzPts val="1800"/>
              <a:buChar char="■"/>
            </a:pPr>
            <a:r>
              <a:rPr lang="en"/>
              <a:t>How many times a word appears in a document.</a:t>
            </a:r>
            <a:endParaRPr/>
          </a:p>
          <a:p>
            <a:pPr indent="-342900" lvl="2" marL="1371600" rtl="0" algn="l">
              <a:lnSpc>
                <a:spcPct val="150000"/>
              </a:lnSpc>
              <a:spcBef>
                <a:spcPts val="0"/>
              </a:spcBef>
              <a:spcAft>
                <a:spcPts val="0"/>
              </a:spcAft>
              <a:buSzPts val="1800"/>
              <a:buChar char="■"/>
            </a:pPr>
            <a:r>
              <a:rPr lang="en"/>
              <a:t>Inverse document frequency of the word across a set of documents.</a:t>
            </a:r>
            <a:endParaRPr/>
          </a:p>
          <a:p>
            <a:pPr indent="-342900" lvl="0" marL="457200" rtl="0" algn="l">
              <a:lnSpc>
                <a:spcPct val="150000"/>
              </a:lnSpc>
              <a:spcBef>
                <a:spcPts val="0"/>
              </a:spcBef>
              <a:spcAft>
                <a:spcPts val="0"/>
              </a:spcAft>
              <a:buSzPts val="1800"/>
              <a:buChar char="●"/>
            </a:pPr>
            <a:r>
              <a:rPr lang="en"/>
              <a:t>Inverse Document frequency</a:t>
            </a:r>
            <a:endParaRPr/>
          </a:p>
          <a:p>
            <a:pPr indent="-342900" lvl="1" marL="914400" rtl="0" algn="l">
              <a:lnSpc>
                <a:spcPct val="150000"/>
              </a:lnSpc>
              <a:spcBef>
                <a:spcPts val="0"/>
              </a:spcBef>
              <a:spcAft>
                <a:spcPts val="0"/>
              </a:spcAft>
              <a:buSzPts val="1800"/>
              <a:buChar char="○"/>
            </a:pPr>
            <a:r>
              <a:rPr lang="en"/>
              <a:t>How common a word is in entire document set</a:t>
            </a:r>
            <a:endParaRPr/>
          </a:p>
          <a:p>
            <a:pPr indent="-342900" lvl="2" marL="1371600" rtl="0" algn="l">
              <a:lnSpc>
                <a:spcPct val="150000"/>
              </a:lnSpc>
              <a:spcBef>
                <a:spcPts val="0"/>
              </a:spcBef>
              <a:spcAft>
                <a:spcPts val="0"/>
              </a:spcAft>
              <a:buSzPts val="1800"/>
              <a:buChar char="■"/>
            </a:pPr>
            <a:r>
              <a:rPr lang="en"/>
              <a:t>log(Total no. of documents/ no. of documents containing word)</a:t>
            </a:r>
            <a:endParaRPr/>
          </a:p>
        </p:txBody>
      </p:sp>
      <p:cxnSp>
        <p:nvCxnSpPr>
          <p:cNvPr id="272" name="Google Shape;272;p42"/>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4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4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4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400"/>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400"/>
                                        <p:tgtEl>
                                          <p:spTgt spid="2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Effect filter="fade" transition="in">
                                      <p:cBhvr>
                                        <p:cTn dur="400"/>
                                        <p:tgtEl>
                                          <p:spTgt spid="2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Why TF-IDF?</a:t>
            </a:r>
            <a:endParaRPr/>
          </a:p>
        </p:txBody>
      </p:sp>
      <p:sp>
        <p:nvSpPr>
          <p:cNvPr id="278" name="Google Shape;278;p43"/>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Information Retrieval </a:t>
            </a:r>
            <a:endParaRPr/>
          </a:p>
          <a:p>
            <a:pPr indent="-342900" lvl="1" marL="914400" rtl="0" algn="l">
              <a:lnSpc>
                <a:spcPct val="150000"/>
              </a:lnSpc>
              <a:spcBef>
                <a:spcPts val="0"/>
              </a:spcBef>
              <a:spcAft>
                <a:spcPts val="0"/>
              </a:spcAft>
              <a:buSzPts val="1800"/>
              <a:buChar char="○"/>
            </a:pPr>
            <a:r>
              <a:rPr lang="en"/>
              <a:t>TF-IDF was invented for document search and is used to deliver results that are most relevant to what we are searching for.</a:t>
            </a:r>
            <a:endParaRPr/>
          </a:p>
          <a:p>
            <a:pPr indent="-342900" lvl="0" marL="457200" rtl="0" algn="l">
              <a:lnSpc>
                <a:spcPct val="150000"/>
              </a:lnSpc>
              <a:spcBef>
                <a:spcPts val="0"/>
              </a:spcBef>
              <a:spcAft>
                <a:spcPts val="0"/>
              </a:spcAft>
              <a:buSzPts val="1800"/>
              <a:buChar char="●"/>
            </a:pPr>
            <a:r>
              <a:rPr lang="en"/>
              <a:t>Keyword extraction</a:t>
            </a:r>
            <a:endParaRPr/>
          </a:p>
          <a:p>
            <a:pPr indent="-342900" lvl="1" marL="914400" rtl="0" algn="l">
              <a:lnSpc>
                <a:spcPct val="150000"/>
              </a:lnSpc>
              <a:spcBef>
                <a:spcPts val="0"/>
              </a:spcBef>
              <a:spcAft>
                <a:spcPts val="0"/>
              </a:spcAft>
              <a:buSzPts val="1800"/>
              <a:buChar char="○"/>
            </a:pPr>
            <a:r>
              <a:rPr lang="en"/>
              <a:t>TF-IDF is also useful for keyword extraction. The highest scoring words for a document are the most relevant keywords.</a:t>
            </a:r>
            <a:endParaRPr/>
          </a:p>
        </p:txBody>
      </p:sp>
      <p:cxnSp>
        <p:nvCxnSpPr>
          <p:cNvPr id="279" name="Google Shape;279;p43"/>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4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4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4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400"/>
                                        <p:tgtEl>
                                          <p:spTgt spid="2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N-grams</a:t>
            </a:r>
            <a:endParaRPr/>
          </a:p>
        </p:txBody>
      </p:sp>
      <p:sp>
        <p:nvSpPr>
          <p:cNvPr id="285" name="Google Shape;285;p44"/>
          <p:cNvSpPr txBox="1"/>
          <p:nvPr>
            <p:ph idx="1" type="body"/>
          </p:nvPr>
        </p:nvSpPr>
        <p:spPr>
          <a:xfrm>
            <a:off x="311700" y="1102875"/>
            <a:ext cx="8686200" cy="30366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N-grams is a sequence of n-words.</a:t>
            </a:r>
            <a:endParaRPr/>
          </a:p>
          <a:p>
            <a:pPr indent="-342900" lvl="0" marL="457200" rtl="0" algn="l">
              <a:lnSpc>
                <a:spcPct val="150000"/>
              </a:lnSpc>
              <a:spcBef>
                <a:spcPts val="0"/>
              </a:spcBef>
              <a:spcAft>
                <a:spcPts val="0"/>
              </a:spcAft>
              <a:buSzPts val="1800"/>
              <a:buChar char="●"/>
            </a:pPr>
            <a:r>
              <a:rPr lang="en"/>
              <a:t>For Example: </a:t>
            </a:r>
            <a:r>
              <a:rPr lang="en">
                <a:highlight>
                  <a:srgbClr val="EFEFEF"/>
                </a:highlight>
              </a:rPr>
              <a:t>I love reading books.</a:t>
            </a:r>
            <a:endParaRPr>
              <a:highlight>
                <a:srgbClr val="EFEFEF"/>
              </a:highlight>
            </a:endParaRPr>
          </a:p>
          <a:p>
            <a:pPr indent="-342900" lvl="1" marL="914400" rtl="0" algn="l">
              <a:lnSpc>
                <a:spcPct val="150000"/>
              </a:lnSpc>
              <a:spcBef>
                <a:spcPts val="0"/>
              </a:spcBef>
              <a:spcAft>
                <a:spcPts val="0"/>
              </a:spcAft>
              <a:buSzPts val="1800"/>
              <a:buChar char="○"/>
            </a:pPr>
            <a:r>
              <a:rPr lang="en"/>
              <a:t>1-gram or unigram will be:- “</a:t>
            </a:r>
            <a:r>
              <a:rPr b="1" lang="en"/>
              <a:t>I</a:t>
            </a:r>
            <a:r>
              <a:rPr lang="en"/>
              <a:t>”, “</a:t>
            </a:r>
            <a:r>
              <a:rPr b="1" lang="en"/>
              <a:t>love</a:t>
            </a:r>
            <a:r>
              <a:rPr lang="en"/>
              <a:t>”, “</a:t>
            </a:r>
            <a:r>
              <a:rPr b="1" lang="en"/>
              <a:t>reading</a:t>
            </a:r>
            <a:r>
              <a:rPr lang="en"/>
              <a:t>”, “</a:t>
            </a:r>
            <a:r>
              <a:rPr b="1" lang="en"/>
              <a:t>books</a:t>
            </a:r>
            <a:r>
              <a:rPr lang="en"/>
              <a:t>”.</a:t>
            </a:r>
            <a:endParaRPr/>
          </a:p>
          <a:p>
            <a:pPr indent="-342900" lvl="1" marL="914400" rtl="0" algn="l">
              <a:lnSpc>
                <a:spcPct val="150000"/>
              </a:lnSpc>
              <a:spcBef>
                <a:spcPts val="0"/>
              </a:spcBef>
              <a:spcAft>
                <a:spcPts val="0"/>
              </a:spcAft>
              <a:buSzPts val="1800"/>
              <a:buChar char="○"/>
            </a:pPr>
            <a:r>
              <a:rPr lang="en"/>
              <a:t>2-gram or bigram will be:- “</a:t>
            </a:r>
            <a:r>
              <a:rPr b="1" lang="en"/>
              <a:t>I love</a:t>
            </a:r>
            <a:r>
              <a:rPr lang="en"/>
              <a:t>”, “</a:t>
            </a:r>
            <a:r>
              <a:rPr b="1" lang="en"/>
              <a:t>love reading</a:t>
            </a:r>
            <a:r>
              <a:rPr lang="en"/>
              <a:t>”, “</a:t>
            </a:r>
            <a:r>
              <a:rPr b="1" lang="en"/>
              <a:t>reading books</a:t>
            </a:r>
            <a:r>
              <a:rPr lang="en"/>
              <a:t>”.</a:t>
            </a:r>
            <a:endParaRPr/>
          </a:p>
          <a:p>
            <a:pPr indent="-342900" lvl="1" marL="914400" rtl="0" algn="l">
              <a:lnSpc>
                <a:spcPct val="150000"/>
              </a:lnSpc>
              <a:spcBef>
                <a:spcPts val="0"/>
              </a:spcBef>
              <a:spcAft>
                <a:spcPts val="0"/>
              </a:spcAft>
              <a:buSzPts val="1800"/>
              <a:buChar char="○"/>
            </a:pPr>
            <a:r>
              <a:rPr lang="en"/>
              <a:t>3-gram or trigram will be:- “</a:t>
            </a:r>
            <a:r>
              <a:rPr b="1" lang="en"/>
              <a:t>I love reading</a:t>
            </a:r>
            <a:r>
              <a:rPr lang="en"/>
              <a:t>”, “</a:t>
            </a:r>
            <a:r>
              <a:rPr b="1" lang="en"/>
              <a:t>love reading books</a:t>
            </a:r>
            <a:r>
              <a:rPr lang="en"/>
              <a:t>”.</a:t>
            </a:r>
            <a:endParaRPr/>
          </a:p>
        </p:txBody>
      </p:sp>
      <p:cxnSp>
        <p:nvCxnSpPr>
          <p:cNvPr id="286" name="Google Shape;286;p44"/>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4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4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4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4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400"/>
                                        <p:tgtEl>
                                          <p:spTgt spid="28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Why N-grams?</a:t>
            </a:r>
            <a:endParaRPr/>
          </a:p>
        </p:txBody>
      </p:sp>
      <p:sp>
        <p:nvSpPr>
          <p:cNvPr id="292" name="Google Shape;292;p45"/>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N-grams of texts are extensively used in text mining and NLP tasks such as </a:t>
            </a:r>
            <a:r>
              <a:rPr b="1" lang="en"/>
              <a:t>Auto completion of sentences </a:t>
            </a:r>
            <a:r>
              <a:rPr lang="en"/>
              <a:t>and </a:t>
            </a:r>
            <a:r>
              <a:rPr b="1" lang="en"/>
              <a:t>Auto spell check.</a:t>
            </a:r>
            <a:endParaRPr b="1"/>
          </a:p>
          <a:p>
            <a:pPr indent="-342900" lvl="0" marL="457200" rtl="0" algn="l">
              <a:lnSpc>
                <a:spcPct val="150000"/>
              </a:lnSpc>
              <a:spcBef>
                <a:spcPts val="0"/>
              </a:spcBef>
              <a:spcAft>
                <a:spcPts val="0"/>
              </a:spcAft>
              <a:buSzPts val="1800"/>
              <a:buChar char="●"/>
            </a:pPr>
            <a:r>
              <a:rPr lang="en"/>
              <a:t>Example:- </a:t>
            </a:r>
            <a:endParaRPr/>
          </a:p>
          <a:p>
            <a:pPr indent="-342900" lvl="1" marL="914400" rtl="0" algn="l">
              <a:lnSpc>
                <a:spcPct val="150000"/>
              </a:lnSpc>
              <a:spcBef>
                <a:spcPts val="0"/>
              </a:spcBef>
              <a:spcAft>
                <a:spcPts val="0"/>
              </a:spcAft>
              <a:buSzPts val="1800"/>
              <a:buChar char="○"/>
            </a:pPr>
            <a:r>
              <a:rPr lang="en"/>
              <a:t>Using a 3-gram analysis, a bot will understand the difference between “What’s the temperature” and “Set the temperature” which is not possible using 1-gram or 2-grams.</a:t>
            </a:r>
            <a:endParaRPr/>
          </a:p>
        </p:txBody>
      </p:sp>
      <p:cxnSp>
        <p:nvCxnSpPr>
          <p:cNvPr id="293" name="Google Shape;293;p45"/>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400"/>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400"/>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400"/>
                                        <p:tgtEl>
                                          <p:spTgt spid="29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What is Text Classification?</a:t>
            </a:r>
            <a:endParaRPr/>
          </a:p>
        </p:txBody>
      </p:sp>
      <p:sp>
        <p:nvSpPr>
          <p:cNvPr id="299" name="Google Shape;299;p46"/>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Text classification or Text categorization is the process of analyzing the natural language text and then labelling the text with a predefined set of labels or tags.</a:t>
            </a:r>
            <a:endParaRPr/>
          </a:p>
          <a:p>
            <a:pPr indent="-342900" lvl="0" marL="457200" rtl="0" algn="l">
              <a:lnSpc>
                <a:spcPct val="150000"/>
              </a:lnSpc>
              <a:spcBef>
                <a:spcPts val="0"/>
              </a:spcBef>
              <a:spcAft>
                <a:spcPts val="0"/>
              </a:spcAft>
              <a:buSzPts val="1800"/>
              <a:buChar char="●"/>
            </a:pPr>
            <a:r>
              <a:rPr lang="en"/>
              <a:t>Text classifiers have proven to be great alternative to structure textual data in a fast, cost-effective and scalable way.</a:t>
            </a:r>
            <a:endParaRPr/>
          </a:p>
          <a:p>
            <a:pPr indent="-342900" lvl="0" marL="457200" rtl="0" algn="l">
              <a:lnSpc>
                <a:spcPct val="150000"/>
              </a:lnSpc>
              <a:spcBef>
                <a:spcPts val="0"/>
              </a:spcBef>
              <a:spcAft>
                <a:spcPts val="0"/>
              </a:spcAft>
              <a:buSzPts val="1800"/>
              <a:buChar char="●"/>
            </a:pPr>
            <a:r>
              <a:rPr lang="en"/>
              <a:t>It allows to easily get insights from data and automate business processes.</a:t>
            </a:r>
            <a:endParaRPr/>
          </a:p>
        </p:txBody>
      </p:sp>
      <p:cxnSp>
        <p:nvCxnSpPr>
          <p:cNvPr id="300" name="Google Shape;300;p46"/>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4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4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400"/>
                                        <p:tgtEl>
                                          <p:spTgt spid="2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Examples</a:t>
            </a:r>
            <a:endParaRPr/>
          </a:p>
        </p:txBody>
      </p:sp>
      <p:sp>
        <p:nvSpPr>
          <p:cNvPr id="306" name="Google Shape;306;p47"/>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Classifying emails as spam or not spam.</a:t>
            </a:r>
            <a:endParaRPr/>
          </a:p>
          <a:p>
            <a:pPr indent="-342900" lvl="0" marL="457200" rtl="0" algn="l">
              <a:lnSpc>
                <a:spcPct val="150000"/>
              </a:lnSpc>
              <a:spcBef>
                <a:spcPts val="0"/>
              </a:spcBef>
              <a:spcAft>
                <a:spcPts val="0"/>
              </a:spcAft>
              <a:buSzPts val="1800"/>
              <a:buChar char="●"/>
            </a:pPr>
            <a:r>
              <a:rPr lang="en"/>
              <a:t>Sentiment analysis:- Understanding if the text has positive, negative or neutral sentiment.</a:t>
            </a:r>
            <a:endParaRPr/>
          </a:p>
          <a:p>
            <a:pPr indent="-342900" lvl="0" marL="457200" rtl="0" algn="l">
              <a:lnSpc>
                <a:spcPct val="150000"/>
              </a:lnSpc>
              <a:spcBef>
                <a:spcPts val="0"/>
              </a:spcBef>
              <a:spcAft>
                <a:spcPts val="0"/>
              </a:spcAft>
              <a:buSzPts val="1800"/>
              <a:buChar char="●"/>
            </a:pPr>
            <a:r>
              <a:rPr lang="en"/>
              <a:t>Language detection:- Detecting the language of a given text.</a:t>
            </a:r>
            <a:endParaRPr/>
          </a:p>
          <a:p>
            <a:pPr indent="-342900" lvl="0" marL="457200" rtl="0" algn="l">
              <a:lnSpc>
                <a:spcPct val="150000"/>
              </a:lnSpc>
              <a:spcBef>
                <a:spcPts val="0"/>
              </a:spcBef>
              <a:spcAft>
                <a:spcPts val="0"/>
              </a:spcAft>
              <a:buSzPts val="1800"/>
              <a:buChar char="●"/>
            </a:pPr>
            <a:r>
              <a:rPr lang="en"/>
              <a:t>Classifying content into categories to easily search and navigate within a website or application.</a:t>
            </a:r>
            <a:endParaRPr/>
          </a:p>
        </p:txBody>
      </p:sp>
      <p:cxnSp>
        <p:nvCxnSpPr>
          <p:cNvPr id="307" name="Google Shape;307;p47"/>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4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4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4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400"/>
                                        <p:tgtEl>
                                          <p:spTgt spid="3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Problems with Text Data</a:t>
            </a:r>
            <a:endParaRPr/>
          </a:p>
        </p:txBody>
      </p:sp>
      <p:sp>
        <p:nvSpPr>
          <p:cNvPr id="59" name="Google Shape;59;p12"/>
          <p:cNvSpPr txBox="1"/>
          <p:nvPr>
            <p:ph idx="1" type="body"/>
          </p:nvPr>
        </p:nvSpPr>
        <p:spPr>
          <a:xfrm>
            <a:off x="311700" y="1164850"/>
            <a:ext cx="8520600" cy="27117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Today, millions of data is generated through conversations, declarations or tweets and these data are unstructured data.</a:t>
            </a:r>
            <a:endParaRPr/>
          </a:p>
          <a:p>
            <a:pPr indent="-342900" lvl="0" marL="457200" rtl="0" algn="l">
              <a:lnSpc>
                <a:spcPct val="150000"/>
              </a:lnSpc>
              <a:spcBef>
                <a:spcPts val="0"/>
              </a:spcBef>
              <a:spcAft>
                <a:spcPts val="0"/>
              </a:spcAft>
              <a:buSzPts val="1800"/>
              <a:buChar char="●"/>
            </a:pPr>
            <a:r>
              <a:rPr lang="en"/>
              <a:t>Unstructured data does not fit into row and column structure which makes it difficult to analyze and manipulate.</a:t>
            </a:r>
            <a:endParaRPr/>
          </a:p>
          <a:p>
            <a:pPr indent="0" lvl="0" marL="0" rtl="0" algn="l">
              <a:spcBef>
                <a:spcPts val="0"/>
              </a:spcBef>
              <a:spcAft>
                <a:spcPts val="0"/>
              </a:spcAft>
              <a:buNone/>
            </a:pPr>
            <a:r>
              <a:t/>
            </a:r>
            <a:endParaRPr/>
          </a:p>
        </p:txBody>
      </p:sp>
      <p:cxnSp>
        <p:nvCxnSpPr>
          <p:cNvPr id="60" name="Google Shape;60;p12"/>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animEffect filter="fade" transition="in">
                                      <p:cBhvr>
                                        <p:cTn dur="400"/>
                                        <p:tgtEl>
                                          <p:spTgt spid="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animEffect filter="fade" transition="in">
                                      <p:cBhvr>
                                        <p:cTn dur="400"/>
                                        <p:tgtEl>
                                          <p:spTgt spid="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animEffect filter="fade" transition="in">
                                      <p:cBhvr>
                                        <p:cTn dur="400"/>
                                        <p:tgtEl>
                                          <p:spTgt spid="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Applications of Text Classification</a:t>
            </a:r>
            <a:endParaRPr/>
          </a:p>
        </p:txBody>
      </p:sp>
      <p:sp>
        <p:nvSpPr>
          <p:cNvPr id="313" name="Google Shape;313;p48"/>
          <p:cNvSpPr txBox="1"/>
          <p:nvPr>
            <p:ph idx="1" type="body"/>
          </p:nvPr>
        </p:nvSpPr>
        <p:spPr>
          <a:xfrm>
            <a:off x="311700" y="101772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Tagging content or products using categories as a way to improve browsing or to identify related content on the website. </a:t>
            </a:r>
            <a:endParaRPr/>
          </a:p>
          <a:p>
            <a:pPr indent="-342900" lvl="0" marL="457200" rtl="0" algn="l">
              <a:lnSpc>
                <a:spcPct val="150000"/>
              </a:lnSpc>
              <a:spcBef>
                <a:spcPts val="0"/>
              </a:spcBef>
              <a:spcAft>
                <a:spcPts val="0"/>
              </a:spcAft>
              <a:buSzPts val="1800"/>
              <a:buChar char="●"/>
            </a:pPr>
            <a:r>
              <a:rPr lang="en"/>
              <a:t>As marketing is becoming more targeted everyday, automated classification of users into cohorts can make marketer’s life simple.</a:t>
            </a:r>
            <a:endParaRPr/>
          </a:p>
          <a:p>
            <a:pPr indent="-342900" lvl="0" marL="457200" rtl="0" algn="l">
              <a:lnSpc>
                <a:spcPct val="150000"/>
              </a:lnSpc>
              <a:spcBef>
                <a:spcPts val="0"/>
              </a:spcBef>
              <a:spcAft>
                <a:spcPts val="0"/>
              </a:spcAft>
              <a:buSzPts val="1800"/>
              <a:buChar char="●"/>
            </a:pPr>
            <a:r>
              <a:rPr lang="en"/>
              <a:t>Text classification of content on website help Google crawl website easily which help in SEO.</a:t>
            </a:r>
            <a:endParaRPr/>
          </a:p>
          <a:p>
            <a:pPr indent="-342900" lvl="0" marL="457200" rtl="0" algn="l">
              <a:lnSpc>
                <a:spcPct val="150000"/>
              </a:lnSpc>
              <a:spcBef>
                <a:spcPts val="0"/>
              </a:spcBef>
              <a:spcAft>
                <a:spcPts val="0"/>
              </a:spcAft>
              <a:buSzPts val="1800"/>
              <a:buChar char="●"/>
            </a:pPr>
            <a:r>
              <a:rPr lang="en"/>
              <a:t>Email providers use text classification to differentiate between legitimate and spam mails.</a:t>
            </a:r>
            <a:endParaRPr/>
          </a:p>
        </p:txBody>
      </p:sp>
      <p:cxnSp>
        <p:nvCxnSpPr>
          <p:cNvPr id="314" name="Google Shape;314;p48"/>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4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4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4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400"/>
                                        <p:tgtEl>
                                          <p:spTgt spid="3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Text Classification using ML</a:t>
            </a:r>
            <a:endParaRPr/>
          </a:p>
        </p:txBody>
      </p:sp>
      <p:sp>
        <p:nvSpPr>
          <p:cNvPr id="320" name="Google Shape;320;p49"/>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Machine learning helps in text classification and classify based on past observations.</a:t>
            </a:r>
            <a:endParaRPr/>
          </a:p>
          <a:p>
            <a:pPr indent="-342900" lvl="0" marL="457200" rtl="0" algn="l">
              <a:lnSpc>
                <a:spcPct val="150000"/>
              </a:lnSpc>
              <a:spcBef>
                <a:spcPts val="0"/>
              </a:spcBef>
              <a:spcAft>
                <a:spcPts val="0"/>
              </a:spcAft>
              <a:buSzPts val="1800"/>
              <a:buChar char="●"/>
            </a:pPr>
            <a:r>
              <a:rPr lang="en"/>
              <a:t>By using pre-labelled examples as training data, ML algorithms learn different associations between pieces of texts.</a:t>
            </a:r>
            <a:endParaRPr/>
          </a:p>
        </p:txBody>
      </p:sp>
      <p:cxnSp>
        <p:nvCxnSpPr>
          <p:cNvPr id="321" name="Google Shape;321;p49"/>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4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400"/>
                                        <p:tgtEl>
                                          <p:spTgt spid="32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Models for Text Classification</a:t>
            </a:r>
            <a:endParaRPr/>
          </a:p>
        </p:txBody>
      </p:sp>
      <p:sp>
        <p:nvSpPr>
          <p:cNvPr id="327" name="Google Shape;327;p50"/>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Naive Bayes Family of Algorithms</a:t>
            </a:r>
            <a:endParaRPr/>
          </a:p>
          <a:p>
            <a:pPr indent="-342900" lvl="0" marL="457200" rtl="0" algn="l">
              <a:lnSpc>
                <a:spcPct val="150000"/>
              </a:lnSpc>
              <a:spcBef>
                <a:spcPts val="0"/>
              </a:spcBef>
              <a:spcAft>
                <a:spcPts val="0"/>
              </a:spcAft>
              <a:buSzPts val="1800"/>
              <a:buChar char="●"/>
            </a:pPr>
            <a:r>
              <a:rPr lang="en"/>
              <a:t>Support Vector Machines (SVM)</a:t>
            </a:r>
            <a:endParaRPr/>
          </a:p>
          <a:p>
            <a:pPr indent="-342900" lvl="0" marL="457200" rtl="0" algn="l">
              <a:lnSpc>
                <a:spcPct val="150000"/>
              </a:lnSpc>
              <a:spcBef>
                <a:spcPts val="0"/>
              </a:spcBef>
              <a:spcAft>
                <a:spcPts val="0"/>
              </a:spcAft>
              <a:buSzPts val="1800"/>
              <a:buChar char="●"/>
            </a:pPr>
            <a:r>
              <a:rPr lang="en"/>
              <a:t>Deep learning</a:t>
            </a:r>
            <a:endParaRPr/>
          </a:p>
        </p:txBody>
      </p:sp>
      <p:cxnSp>
        <p:nvCxnSpPr>
          <p:cNvPr id="328" name="Google Shape;328;p50"/>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4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400"/>
                                        <p:tgtEl>
                                          <p:spTgt spid="3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400"/>
                                        <p:tgtEl>
                                          <p:spTgt spid="32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Conditional Probability</a:t>
            </a:r>
            <a:endParaRPr/>
          </a:p>
        </p:txBody>
      </p:sp>
      <p:sp>
        <p:nvSpPr>
          <p:cNvPr id="334" name="Google Shape;334;p51"/>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Probability of an event occurring based on the occurrence of the previous event.</a:t>
            </a:r>
            <a:endParaRPr/>
          </a:p>
          <a:p>
            <a:pPr indent="-342900" lvl="0" marL="457200" rtl="0" algn="l">
              <a:lnSpc>
                <a:spcPct val="150000"/>
              </a:lnSpc>
              <a:spcBef>
                <a:spcPts val="0"/>
              </a:spcBef>
              <a:spcAft>
                <a:spcPts val="0"/>
              </a:spcAft>
              <a:buSzPts val="1800"/>
              <a:buChar char="●"/>
            </a:pPr>
            <a:r>
              <a:rPr lang="en"/>
              <a:t>We have a bag of </a:t>
            </a:r>
            <a:r>
              <a:rPr b="1" lang="en"/>
              <a:t>5 balls.</a:t>
            </a:r>
            <a:endParaRPr/>
          </a:p>
        </p:txBody>
      </p:sp>
      <p:cxnSp>
        <p:nvCxnSpPr>
          <p:cNvPr id="335" name="Google Shape;335;p51"/>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
        <p:nvSpPr>
          <p:cNvPr id="336" name="Google Shape;336;p51"/>
          <p:cNvSpPr/>
          <p:nvPr/>
        </p:nvSpPr>
        <p:spPr>
          <a:xfrm>
            <a:off x="954325" y="2514150"/>
            <a:ext cx="408900" cy="37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1"/>
          <p:cNvSpPr/>
          <p:nvPr/>
        </p:nvSpPr>
        <p:spPr>
          <a:xfrm>
            <a:off x="1639675" y="2514150"/>
            <a:ext cx="408900" cy="37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1"/>
          <p:cNvSpPr/>
          <p:nvPr/>
        </p:nvSpPr>
        <p:spPr>
          <a:xfrm>
            <a:off x="5696200" y="2495550"/>
            <a:ext cx="408900" cy="371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1"/>
          <p:cNvSpPr/>
          <p:nvPr/>
        </p:nvSpPr>
        <p:spPr>
          <a:xfrm>
            <a:off x="6356775" y="2495550"/>
            <a:ext cx="408900" cy="371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1"/>
          <p:cNvSpPr/>
          <p:nvPr/>
        </p:nvSpPr>
        <p:spPr>
          <a:xfrm>
            <a:off x="7017350" y="2495550"/>
            <a:ext cx="408900" cy="371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1"/>
          <p:cNvSpPr txBox="1"/>
          <p:nvPr/>
        </p:nvSpPr>
        <p:spPr>
          <a:xfrm>
            <a:off x="2325025" y="2413650"/>
            <a:ext cx="73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2/5</a:t>
            </a:r>
            <a:endParaRPr b="1" sz="1800">
              <a:latin typeface="Montserrat"/>
              <a:ea typeface="Montserrat"/>
              <a:cs typeface="Montserrat"/>
              <a:sym typeface="Montserrat"/>
            </a:endParaRPr>
          </a:p>
        </p:txBody>
      </p:sp>
      <p:sp>
        <p:nvSpPr>
          <p:cNvPr id="342" name="Google Shape;342;p51"/>
          <p:cNvSpPr txBox="1"/>
          <p:nvPr/>
        </p:nvSpPr>
        <p:spPr>
          <a:xfrm>
            <a:off x="7677925" y="2395050"/>
            <a:ext cx="658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3</a:t>
            </a:r>
            <a:r>
              <a:rPr b="1" lang="en" sz="1800">
                <a:latin typeface="Montserrat"/>
                <a:ea typeface="Montserrat"/>
                <a:cs typeface="Montserrat"/>
                <a:sym typeface="Montserrat"/>
              </a:rPr>
              <a:t>/5</a:t>
            </a:r>
            <a:endParaRPr b="1" sz="1800">
              <a:latin typeface="Montserrat"/>
              <a:ea typeface="Montserrat"/>
              <a:cs typeface="Montserrat"/>
              <a:sym typeface="Montserrat"/>
            </a:endParaRPr>
          </a:p>
        </p:txBody>
      </p:sp>
      <p:sp>
        <p:nvSpPr>
          <p:cNvPr id="343" name="Google Shape;343;p51"/>
          <p:cNvSpPr/>
          <p:nvPr/>
        </p:nvSpPr>
        <p:spPr>
          <a:xfrm>
            <a:off x="3687050" y="3503125"/>
            <a:ext cx="408900" cy="371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4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4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3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2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Example</a:t>
            </a:r>
            <a:endParaRPr/>
          </a:p>
        </p:txBody>
      </p:sp>
      <p:cxnSp>
        <p:nvCxnSpPr>
          <p:cNvPr id="349" name="Google Shape;349;p52"/>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
        <p:nvSpPr>
          <p:cNvPr id="350" name="Google Shape;350;p52"/>
          <p:cNvSpPr/>
          <p:nvPr/>
        </p:nvSpPr>
        <p:spPr>
          <a:xfrm>
            <a:off x="694050" y="1597000"/>
            <a:ext cx="408900" cy="37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p:nvPr/>
        </p:nvSpPr>
        <p:spPr>
          <a:xfrm>
            <a:off x="1329825" y="1597000"/>
            <a:ext cx="408900" cy="37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2"/>
          <p:cNvSpPr/>
          <p:nvPr/>
        </p:nvSpPr>
        <p:spPr>
          <a:xfrm>
            <a:off x="4679900" y="1597000"/>
            <a:ext cx="408900" cy="371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2"/>
          <p:cNvSpPr/>
          <p:nvPr/>
        </p:nvSpPr>
        <p:spPr>
          <a:xfrm>
            <a:off x="5315650" y="1597000"/>
            <a:ext cx="408900" cy="371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2"/>
          <p:cNvSpPr txBox="1"/>
          <p:nvPr/>
        </p:nvSpPr>
        <p:spPr>
          <a:xfrm>
            <a:off x="2032600" y="1522650"/>
            <a:ext cx="6942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2/4</a:t>
            </a:r>
            <a:endParaRPr b="1" sz="1800">
              <a:latin typeface="Montserrat"/>
              <a:ea typeface="Montserrat"/>
              <a:cs typeface="Montserrat"/>
              <a:sym typeface="Montserrat"/>
            </a:endParaRPr>
          </a:p>
        </p:txBody>
      </p:sp>
      <p:sp>
        <p:nvSpPr>
          <p:cNvPr id="355" name="Google Shape;355;p52"/>
          <p:cNvSpPr txBox="1"/>
          <p:nvPr/>
        </p:nvSpPr>
        <p:spPr>
          <a:xfrm>
            <a:off x="5951400" y="1522650"/>
            <a:ext cx="6942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2/4</a:t>
            </a:r>
            <a:endParaRPr b="1" sz="1800">
              <a:latin typeface="Montserrat"/>
              <a:ea typeface="Montserrat"/>
              <a:cs typeface="Montserrat"/>
              <a:sym typeface="Montserrat"/>
            </a:endParaRPr>
          </a:p>
        </p:txBody>
      </p:sp>
      <p:sp>
        <p:nvSpPr>
          <p:cNvPr id="356" name="Google Shape;356;p52"/>
          <p:cNvSpPr txBox="1"/>
          <p:nvPr/>
        </p:nvSpPr>
        <p:spPr>
          <a:xfrm>
            <a:off x="311700" y="2547975"/>
            <a:ext cx="7572600" cy="151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The probability of one event depending on the probability of the previous event.</a:t>
            </a:r>
            <a:endParaRPr b="1"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2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Bayes Theorem</a:t>
            </a:r>
            <a:endParaRPr/>
          </a:p>
        </p:txBody>
      </p:sp>
      <p:sp>
        <p:nvSpPr>
          <p:cNvPr id="362" name="Google Shape;362;p53"/>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P(A/B) = P(A and B) / P(B) =&gt; P(A and B) = P(A/B) P(B) </a:t>
            </a:r>
            <a:endParaRPr/>
          </a:p>
          <a:p>
            <a:pPr indent="-342900" lvl="0" marL="457200" rtl="0" algn="l">
              <a:lnSpc>
                <a:spcPct val="150000"/>
              </a:lnSpc>
              <a:spcBef>
                <a:spcPts val="0"/>
              </a:spcBef>
              <a:spcAft>
                <a:spcPts val="0"/>
              </a:spcAft>
              <a:buSzPts val="1800"/>
              <a:buChar char="●"/>
            </a:pPr>
            <a:r>
              <a:rPr lang="en"/>
              <a:t>P(B/A) = P(B and A) / P(A) =&gt; P(B and A) = P(B/A) P(A) </a:t>
            </a:r>
            <a:endParaRPr/>
          </a:p>
          <a:p>
            <a:pPr indent="-342900" lvl="0" marL="457200" rtl="0" algn="l">
              <a:lnSpc>
                <a:spcPct val="150000"/>
              </a:lnSpc>
              <a:spcBef>
                <a:spcPts val="0"/>
              </a:spcBef>
              <a:spcAft>
                <a:spcPts val="0"/>
              </a:spcAft>
              <a:buSzPts val="1800"/>
              <a:buChar char="●"/>
            </a:pPr>
            <a:r>
              <a:rPr lang="en"/>
              <a:t>Equating both the terms, we get Bayes Theorem</a:t>
            </a:r>
            <a:endParaRPr/>
          </a:p>
          <a:p>
            <a:pPr indent="-342900" lvl="1" marL="914400" rtl="0" algn="l">
              <a:lnSpc>
                <a:spcPct val="150000"/>
              </a:lnSpc>
              <a:spcBef>
                <a:spcPts val="0"/>
              </a:spcBef>
              <a:spcAft>
                <a:spcPts val="0"/>
              </a:spcAft>
              <a:buSzPts val="1800"/>
              <a:buChar char="○"/>
            </a:pPr>
            <a:r>
              <a:rPr b="1" lang="en"/>
              <a:t>P(A/B) = [P(B/A) P(A)] / P(B)</a:t>
            </a:r>
            <a:endParaRPr b="1"/>
          </a:p>
        </p:txBody>
      </p:sp>
      <p:cxnSp>
        <p:nvCxnSpPr>
          <p:cNvPr id="363" name="Google Shape;363;p53"/>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4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4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4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400"/>
                                        <p:tgtEl>
                                          <p:spTgt spid="36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Naive Bayes Classifier</a:t>
            </a:r>
            <a:endParaRPr/>
          </a:p>
        </p:txBody>
      </p:sp>
      <p:sp>
        <p:nvSpPr>
          <p:cNvPr id="369" name="Google Shape;369;p54"/>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Naive Bayes is a family of probabilistics algorithms which uses Bayes theorem to predict the tag of the text.</a:t>
            </a:r>
            <a:endParaRPr/>
          </a:p>
          <a:p>
            <a:pPr indent="-342900" lvl="0" marL="457200" rtl="0" algn="l">
              <a:lnSpc>
                <a:spcPct val="150000"/>
              </a:lnSpc>
              <a:spcBef>
                <a:spcPts val="0"/>
              </a:spcBef>
              <a:spcAft>
                <a:spcPts val="0"/>
              </a:spcAft>
              <a:buSzPts val="1800"/>
              <a:buChar char="●"/>
            </a:pPr>
            <a:r>
              <a:rPr lang="en"/>
              <a:t>It is a probabilistic algorithm which means it calculates the probability of each tag for a given text.</a:t>
            </a:r>
            <a:endParaRPr/>
          </a:p>
          <a:p>
            <a:pPr indent="0" lvl="0" marL="0" rtl="0" algn="l">
              <a:lnSpc>
                <a:spcPct val="150000"/>
              </a:lnSpc>
              <a:spcBef>
                <a:spcPts val="0"/>
              </a:spcBef>
              <a:spcAft>
                <a:spcPts val="0"/>
              </a:spcAft>
              <a:buNone/>
            </a:pPr>
            <a:r>
              <a:t/>
            </a:r>
            <a:endParaRPr/>
          </a:p>
        </p:txBody>
      </p:sp>
      <p:cxnSp>
        <p:nvCxnSpPr>
          <p:cNvPr id="370" name="Google Shape;370;p54"/>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4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4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400"/>
                                        <p:tgtEl>
                                          <p:spTgt spid="3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Example</a:t>
            </a:r>
            <a:endParaRPr/>
          </a:p>
        </p:txBody>
      </p:sp>
      <p:sp>
        <p:nvSpPr>
          <p:cNvPr id="376" name="Google Shape;376;p55"/>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We have 4 major words in the categories </a:t>
            </a:r>
            <a:r>
              <a:rPr b="1" lang="en">
                <a:solidFill>
                  <a:schemeClr val="dk1"/>
                </a:solidFill>
              </a:rPr>
              <a:t>Sport </a:t>
            </a:r>
            <a:r>
              <a:rPr lang="en">
                <a:solidFill>
                  <a:schemeClr val="dk1"/>
                </a:solidFill>
              </a:rPr>
              <a:t> and </a:t>
            </a:r>
            <a:r>
              <a:rPr b="1" lang="en">
                <a:solidFill>
                  <a:schemeClr val="dk1"/>
                </a:solidFill>
              </a:rPr>
              <a:t>not sport.</a:t>
            </a:r>
            <a:endParaRPr b="1">
              <a:solidFill>
                <a:schemeClr val="dk1"/>
              </a:solidFill>
            </a:endParaRPr>
          </a:p>
          <a:p>
            <a:pPr indent="-342900" lvl="1" marL="914400" rtl="0" algn="l">
              <a:lnSpc>
                <a:spcPct val="150000"/>
              </a:lnSpc>
              <a:spcBef>
                <a:spcPts val="0"/>
              </a:spcBef>
              <a:spcAft>
                <a:spcPts val="0"/>
              </a:spcAft>
              <a:buClr>
                <a:schemeClr val="dk1"/>
              </a:buClr>
              <a:buSzPts val="1800"/>
              <a:buChar char="○"/>
            </a:pPr>
            <a:r>
              <a:rPr lang="en">
                <a:solidFill>
                  <a:schemeClr val="dk1"/>
                </a:solidFill>
              </a:rPr>
              <a:t> 4 major words are </a:t>
            </a:r>
            <a:r>
              <a:rPr b="1" lang="en">
                <a:solidFill>
                  <a:schemeClr val="dk1"/>
                </a:solidFill>
              </a:rPr>
              <a:t>match, game, win </a:t>
            </a:r>
            <a:r>
              <a:rPr lang="en">
                <a:solidFill>
                  <a:schemeClr val="dk1"/>
                </a:solidFill>
              </a:rPr>
              <a:t>and </a:t>
            </a:r>
            <a:r>
              <a:rPr b="1" lang="en">
                <a:solidFill>
                  <a:schemeClr val="dk1"/>
                </a:solidFill>
              </a:rPr>
              <a:t>election.</a:t>
            </a:r>
            <a:endParaRPr>
              <a:solidFill>
                <a:schemeClr val="dk1"/>
              </a:solidFill>
            </a:endParaRPr>
          </a:p>
          <a:p>
            <a:pPr indent="0" lvl="0" marL="0" rtl="0" algn="l">
              <a:spcBef>
                <a:spcPts val="0"/>
              </a:spcBef>
              <a:spcAft>
                <a:spcPts val="0"/>
              </a:spcAft>
              <a:buNone/>
            </a:pPr>
            <a:r>
              <a:t/>
            </a:r>
            <a:endParaRPr/>
          </a:p>
        </p:txBody>
      </p:sp>
      <p:cxnSp>
        <p:nvCxnSpPr>
          <p:cNvPr id="377" name="Google Shape;377;p55"/>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
        <p:nvSpPr>
          <p:cNvPr id="378" name="Google Shape;378;p55"/>
          <p:cNvSpPr txBox="1"/>
          <p:nvPr/>
        </p:nvSpPr>
        <p:spPr>
          <a:xfrm>
            <a:off x="645675" y="2156550"/>
            <a:ext cx="79446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Sport											Not Sport</a:t>
            </a:r>
            <a:endParaRPr b="1" sz="1800">
              <a:latin typeface="Montserrat"/>
              <a:ea typeface="Montserrat"/>
              <a:cs typeface="Montserrat"/>
              <a:sym typeface="Montserrat"/>
            </a:endParaRPr>
          </a:p>
        </p:txBody>
      </p:sp>
      <p:sp>
        <p:nvSpPr>
          <p:cNvPr id="379" name="Google Shape;379;p55"/>
          <p:cNvSpPr txBox="1"/>
          <p:nvPr/>
        </p:nvSpPr>
        <p:spPr>
          <a:xfrm>
            <a:off x="623450" y="2625700"/>
            <a:ext cx="2062200" cy="15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Match	  6</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Game      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Win	  3</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Election  1</a:t>
            </a:r>
            <a:endParaRPr sz="1800">
              <a:latin typeface="Montserrat"/>
              <a:ea typeface="Montserrat"/>
              <a:cs typeface="Montserrat"/>
              <a:sym typeface="Montserrat"/>
            </a:endParaRPr>
          </a:p>
        </p:txBody>
      </p:sp>
      <p:sp>
        <p:nvSpPr>
          <p:cNvPr id="380" name="Google Shape;380;p55"/>
          <p:cNvSpPr txBox="1"/>
          <p:nvPr/>
        </p:nvSpPr>
        <p:spPr>
          <a:xfrm>
            <a:off x="5533225" y="2625600"/>
            <a:ext cx="1774500" cy="15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Match 	  1</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Game 	  2</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Win 	  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Election  7</a:t>
            </a:r>
            <a:endParaRPr sz="1800">
              <a:latin typeface="Montserrat"/>
              <a:ea typeface="Montserrat"/>
              <a:cs typeface="Montserrat"/>
              <a:sym typeface="Montserrat"/>
            </a:endParaRPr>
          </a:p>
        </p:txBody>
      </p:sp>
      <p:sp>
        <p:nvSpPr>
          <p:cNvPr id="381" name="Google Shape;381;p55"/>
          <p:cNvSpPr txBox="1"/>
          <p:nvPr/>
        </p:nvSpPr>
        <p:spPr>
          <a:xfrm>
            <a:off x="2058025" y="2625700"/>
            <a:ext cx="788700" cy="11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6/15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5/15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3/15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1/15</a:t>
            </a:r>
            <a:endParaRPr sz="1800">
              <a:latin typeface="Montserrat"/>
              <a:ea typeface="Montserrat"/>
              <a:cs typeface="Montserrat"/>
              <a:sym typeface="Montserrat"/>
            </a:endParaRPr>
          </a:p>
        </p:txBody>
      </p:sp>
      <p:sp>
        <p:nvSpPr>
          <p:cNvPr id="382" name="Google Shape;382;p55"/>
          <p:cNvSpPr txBox="1"/>
          <p:nvPr/>
        </p:nvSpPr>
        <p:spPr>
          <a:xfrm>
            <a:off x="7012050" y="2625700"/>
            <a:ext cx="1133700" cy="13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1/15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2/15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5/15</a:t>
            </a:r>
            <a:endParaRPr sz="1800">
              <a:latin typeface="Montserrat"/>
              <a:ea typeface="Montserrat"/>
              <a:cs typeface="Montserrat"/>
              <a:sym typeface="Montserrat"/>
            </a:endParaRPr>
          </a:p>
          <a:p>
            <a:pPr indent="0" lvl="0" marL="0" rtl="0" algn="l">
              <a:spcBef>
                <a:spcPts val="0"/>
              </a:spcBef>
              <a:spcAft>
                <a:spcPts val="0"/>
              </a:spcAft>
              <a:buNone/>
            </a:pPr>
            <a:r>
              <a:rPr lang="en" sz="1800">
                <a:latin typeface="Montserrat"/>
                <a:ea typeface="Montserrat"/>
                <a:cs typeface="Montserrat"/>
                <a:sym typeface="Montserrat"/>
              </a:rPr>
              <a:t>7/15</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4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400"/>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400"/>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Effect filter="fade" transition="in">
                                      <p:cBhvr>
                                        <p:cTn dur="300"/>
                                        <p:tgtEl>
                                          <p:spTgt spid="3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animEffect filter="fade" transition="in">
                                      <p:cBhvr>
                                        <p:cTn dur="300"/>
                                        <p:tgtEl>
                                          <p:spTgt spid="3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animEffect filter="fade" transition="in">
                                      <p:cBhvr>
                                        <p:cTn dur="300"/>
                                        <p:tgtEl>
                                          <p:spTgt spid="3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3" st="3"/>
                                            </p:txEl>
                                          </p:spTgt>
                                        </p:tgtEl>
                                        <p:attrNameLst>
                                          <p:attrName>style.visibility</p:attrName>
                                        </p:attrNameLst>
                                      </p:cBhvr>
                                      <p:to>
                                        <p:strVal val="visible"/>
                                      </p:to>
                                    </p:set>
                                    <p:animEffect filter="fade" transition="in">
                                      <p:cBhvr>
                                        <p:cTn dur="300"/>
                                        <p:tgtEl>
                                          <p:spTgt spid="3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2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2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2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200"/>
                                        <p:tgtEl>
                                          <p:spTgt spid="3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
                                        <p:tgtEl>
                                          <p:spTgt spid="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animEffect filter="fade" transition="in">
                                      <p:cBhvr>
                                        <p:cTn dur="1"/>
                                        <p:tgtEl>
                                          <p:spTgt spid="3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1" st="1"/>
                                            </p:txEl>
                                          </p:spTgt>
                                        </p:tgtEl>
                                        <p:attrNameLst>
                                          <p:attrName>style.visibility</p:attrName>
                                        </p:attrNameLst>
                                      </p:cBhvr>
                                      <p:to>
                                        <p:strVal val="visible"/>
                                      </p:to>
                                    </p:set>
                                    <p:animEffect filter="fade" transition="in">
                                      <p:cBhvr>
                                        <p:cTn dur="1"/>
                                        <p:tgtEl>
                                          <p:spTgt spid="3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2" st="2"/>
                                            </p:txEl>
                                          </p:spTgt>
                                        </p:tgtEl>
                                        <p:attrNameLst>
                                          <p:attrName>style.visibility</p:attrName>
                                        </p:attrNameLst>
                                      </p:cBhvr>
                                      <p:to>
                                        <p:strVal val="visible"/>
                                      </p:to>
                                    </p:set>
                                    <p:animEffect filter="fade" transition="in">
                                      <p:cBhvr>
                                        <p:cTn dur="1"/>
                                        <p:tgtEl>
                                          <p:spTgt spid="3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3" st="3"/>
                                            </p:txEl>
                                          </p:spTgt>
                                        </p:tgtEl>
                                        <p:attrNameLst>
                                          <p:attrName>style.visibility</p:attrName>
                                        </p:attrNameLst>
                                      </p:cBhvr>
                                      <p:to>
                                        <p:strVal val="visible"/>
                                      </p:to>
                                    </p:set>
                                    <p:animEffect filter="fade" transition="in">
                                      <p:cBhvr>
                                        <p:cTn dur="1"/>
                                        <p:tgtEl>
                                          <p:spTgt spid="3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6"/>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Example</a:t>
            </a:r>
            <a:endParaRPr/>
          </a:p>
        </p:txBody>
      </p:sp>
      <p:sp>
        <p:nvSpPr>
          <p:cNvPr id="388" name="Google Shape;388;p56"/>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New message comes which has </a:t>
            </a:r>
            <a:r>
              <a:rPr b="1" lang="en"/>
              <a:t>win election </a:t>
            </a:r>
            <a:r>
              <a:rPr lang="en"/>
              <a:t>in it.</a:t>
            </a:r>
            <a:endParaRPr/>
          </a:p>
          <a:p>
            <a:pPr indent="-342900" lvl="0" marL="457200" rtl="0" algn="l">
              <a:lnSpc>
                <a:spcPct val="150000"/>
              </a:lnSpc>
              <a:spcBef>
                <a:spcPts val="0"/>
              </a:spcBef>
              <a:spcAft>
                <a:spcPts val="0"/>
              </a:spcAft>
              <a:buSzPts val="1800"/>
              <a:buChar char="●"/>
            </a:pPr>
            <a:r>
              <a:rPr lang="en"/>
              <a:t>The probability of a message in “sport” or “not sport” category is </a:t>
            </a:r>
            <a:r>
              <a:rPr b="1" lang="en"/>
              <a:t>½.</a:t>
            </a:r>
            <a:endParaRPr b="1"/>
          </a:p>
          <a:p>
            <a:pPr indent="-342900" lvl="0" marL="457200" rtl="0" algn="l">
              <a:lnSpc>
                <a:spcPct val="150000"/>
              </a:lnSpc>
              <a:spcBef>
                <a:spcPts val="0"/>
              </a:spcBef>
              <a:spcAft>
                <a:spcPts val="0"/>
              </a:spcAft>
              <a:buSzPts val="1800"/>
              <a:buChar char="●"/>
            </a:pPr>
            <a:r>
              <a:rPr b="1" lang="en"/>
              <a:t>P(sport/win election) = 0.006</a:t>
            </a:r>
            <a:endParaRPr b="1"/>
          </a:p>
          <a:p>
            <a:pPr indent="-342900" lvl="0" marL="457200" rtl="0" algn="l">
              <a:lnSpc>
                <a:spcPct val="150000"/>
              </a:lnSpc>
              <a:spcBef>
                <a:spcPts val="0"/>
              </a:spcBef>
              <a:spcAft>
                <a:spcPts val="0"/>
              </a:spcAft>
              <a:buSzPts val="1800"/>
              <a:buChar char="●"/>
            </a:pPr>
            <a:r>
              <a:rPr b="1" lang="en"/>
              <a:t>P(not sport/win election) = 0.07</a:t>
            </a:r>
            <a:endParaRPr b="1"/>
          </a:p>
          <a:p>
            <a:pPr indent="-342900" lvl="0" marL="457200" rtl="0" algn="l">
              <a:lnSpc>
                <a:spcPct val="150000"/>
              </a:lnSpc>
              <a:spcBef>
                <a:spcPts val="0"/>
              </a:spcBef>
              <a:spcAft>
                <a:spcPts val="0"/>
              </a:spcAft>
              <a:buSzPts val="1800"/>
              <a:buChar char="●"/>
            </a:pPr>
            <a:r>
              <a:rPr lang="en"/>
              <a:t>New message “win election” is in the “Not sport” category.</a:t>
            </a:r>
            <a:endParaRPr/>
          </a:p>
        </p:txBody>
      </p:sp>
      <p:cxnSp>
        <p:nvCxnSpPr>
          <p:cNvPr id="389" name="Google Shape;389;p56"/>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400"/>
                                        <p:tgtEl>
                                          <p:spTgt spid="3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animEffect filter="fade" transition="in">
                                      <p:cBhvr>
                                        <p:cTn dur="400"/>
                                        <p:tgtEl>
                                          <p:spTgt spid="3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animEffect filter="fade" transition="in">
                                      <p:cBhvr>
                                        <p:cTn dur="400"/>
                                        <p:tgtEl>
                                          <p:spTgt spid="3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animEffect filter="fade" transition="in">
                                      <p:cBhvr>
                                        <p:cTn dur="400"/>
                                        <p:tgtEl>
                                          <p:spTgt spid="3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animEffect filter="fade" transition="in">
                                      <p:cBhvr>
                                        <p:cTn dur="400"/>
                                        <p:tgtEl>
                                          <p:spTgt spid="3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Support Vector Machines(SVM)</a:t>
            </a:r>
            <a:endParaRPr/>
          </a:p>
        </p:txBody>
      </p:sp>
      <p:sp>
        <p:nvSpPr>
          <p:cNvPr id="395" name="Google Shape;395;p57"/>
          <p:cNvSpPr txBox="1"/>
          <p:nvPr>
            <p:ph idx="1" type="body"/>
          </p:nvPr>
        </p:nvSpPr>
        <p:spPr>
          <a:xfrm>
            <a:off x="311700" y="1078075"/>
            <a:ext cx="52035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SVM is a powerful text classification machine learning algorithm.</a:t>
            </a:r>
            <a:endParaRPr/>
          </a:p>
          <a:p>
            <a:pPr indent="-342900" lvl="0" marL="457200" rtl="0" algn="l">
              <a:lnSpc>
                <a:spcPct val="150000"/>
              </a:lnSpc>
              <a:spcBef>
                <a:spcPts val="0"/>
              </a:spcBef>
              <a:spcAft>
                <a:spcPts val="0"/>
              </a:spcAft>
              <a:buSzPts val="1800"/>
              <a:buChar char="●"/>
            </a:pPr>
            <a:r>
              <a:rPr lang="en"/>
              <a:t>SVM divides or separates the two sides by a line.</a:t>
            </a:r>
            <a:endParaRPr/>
          </a:p>
          <a:p>
            <a:pPr indent="-342900" lvl="0" marL="457200" rtl="0" algn="l">
              <a:lnSpc>
                <a:spcPct val="150000"/>
              </a:lnSpc>
              <a:spcBef>
                <a:spcPts val="0"/>
              </a:spcBef>
              <a:spcAft>
                <a:spcPts val="0"/>
              </a:spcAft>
              <a:buSzPts val="1800"/>
              <a:buChar char="●"/>
            </a:pPr>
            <a:r>
              <a:rPr lang="en"/>
              <a:t>An optimal line is the one with the largest distance between each label.</a:t>
            </a:r>
            <a:endParaRPr/>
          </a:p>
          <a:p>
            <a:pPr indent="-342900" lvl="0" marL="457200" rtl="0" algn="l">
              <a:lnSpc>
                <a:spcPct val="150000"/>
              </a:lnSpc>
              <a:spcBef>
                <a:spcPts val="0"/>
              </a:spcBef>
              <a:spcAft>
                <a:spcPts val="0"/>
              </a:spcAft>
              <a:buSzPts val="1800"/>
              <a:buChar char="●"/>
            </a:pPr>
            <a:r>
              <a:rPr lang="en"/>
              <a:t>It works for both linear and non-linear data.</a:t>
            </a:r>
            <a:endParaRPr/>
          </a:p>
        </p:txBody>
      </p:sp>
      <p:cxnSp>
        <p:nvCxnSpPr>
          <p:cNvPr id="396" name="Google Shape;396;p57"/>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pic>
        <p:nvPicPr>
          <p:cNvPr id="397" name="Google Shape;397;p57"/>
          <p:cNvPicPr preferRelativeResize="0"/>
          <p:nvPr/>
        </p:nvPicPr>
        <p:blipFill rotWithShape="1">
          <a:blip r:embed="rId3">
            <a:alphaModFix/>
          </a:blip>
          <a:srcRect b="0" l="9733" r="11643" t="9264"/>
          <a:stretch/>
        </p:blipFill>
        <p:spPr>
          <a:xfrm>
            <a:off x="5378175" y="1164850"/>
            <a:ext cx="3540951" cy="214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400"/>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Effect filter="fade" transition="in">
                                      <p:cBhvr>
                                        <p:cTn dur="400"/>
                                        <p:tgtEl>
                                          <p:spTgt spid="3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Effect filter="fade" transition="in">
                                      <p:cBhvr>
                                        <p:cTn dur="400"/>
                                        <p:tgtEl>
                                          <p:spTgt spid="3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animEffect filter="fade" transition="in">
                                      <p:cBhvr>
                                        <p:cTn dur="400"/>
                                        <p:tgtEl>
                                          <p:spTgt spid="3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Why should we learn NLP?</a:t>
            </a:r>
            <a:endParaRPr/>
          </a:p>
        </p:txBody>
      </p:sp>
      <p:sp>
        <p:nvSpPr>
          <p:cNvPr id="66" name="Google Shape;66;p13"/>
          <p:cNvSpPr txBox="1"/>
          <p:nvPr>
            <p:ph idx="1" type="body"/>
          </p:nvPr>
        </p:nvSpPr>
        <p:spPr>
          <a:xfrm>
            <a:off x="311700" y="1164850"/>
            <a:ext cx="8520600" cy="27117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With the help of NLP, it is possible for the machines to detect figure of speeches like irony and even perform sentiment analysis.</a:t>
            </a:r>
            <a:endParaRPr/>
          </a:p>
          <a:p>
            <a:pPr indent="-342900" lvl="0" marL="457200" rtl="0" algn="l">
              <a:lnSpc>
                <a:spcPct val="150000"/>
              </a:lnSpc>
              <a:spcBef>
                <a:spcPts val="0"/>
              </a:spcBef>
              <a:spcAft>
                <a:spcPts val="0"/>
              </a:spcAft>
              <a:buSzPts val="1800"/>
              <a:buChar char="●"/>
            </a:pPr>
            <a:r>
              <a:rPr lang="en"/>
              <a:t>We can not have data in numbers all the time, so to deal with textual data we use NLP which can easily take raw language as input and derive meaningful insights from it.</a:t>
            </a:r>
            <a:endParaRPr/>
          </a:p>
          <a:p>
            <a:pPr indent="0" lvl="0" marL="0" rtl="0" algn="l">
              <a:spcBef>
                <a:spcPts val="0"/>
              </a:spcBef>
              <a:spcAft>
                <a:spcPts val="0"/>
              </a:spcAft>
              <a:buNone/>
            </a:pPr>
            <a:r>
              <a:t/>
            </a:r>
            <a:endParaRPr/>
          </a:p>
        </p:txBody>
      </p:sp>
      <p:cxnSp>
        <p:nvCxnSpPr>
          <p:cNvPr id="67" name="Google Shape;67;p13"/>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4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4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400"/>
                                        <p:tgtEl>
                                          <p:spTgt spid="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More Things to Try!</a:t>
            </a:r>
            <a:endParaRPr/>
          </a:p>
        </p:txBody>
      </p:sp>
      <p:sp>
        <p:nvSpPr>
          <p:cNvPr id="403" name="Google Shape;403;p58"/>
          <p:cNvSpPr txBox="1"/>
          <p:nvPr>
            <p:ph idx="1" type="body"/>
          </p:nvPr>
        </p:nvSpPr>
        <p:spPr>
          <a:xfrm>
            <a:off x="311700" y="1102875"/>
            <a:ext cx="8520600" cy="33714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We can try some more classification models such as Logistic Regression and Deep learning.</a:t>
            </a:r>
            <a:endParaRPr/>
          </a:p>
          <a:p>
            <a:pPr indent="-342900" lvl="0" marL="457200" rtl="0" algn="l">
              <a:lnSpc>
                <a:spcPct val="150000"/>
              </a:lnSpc>
              <a:spcBef>
                <a:spcPts val="0"/>
              </a:spcBef>
              <a:spcAft>
                <a:spcPts val="0"/>
              </a:spcAft>
              <a:buSzPts val="1800"/>
              <a:buChar char="●"/>
            </a:pPr>
            <a:r>
              <a:rPr lang="en"/>
              <a:t>Instead of using TF-IDF vectorizer, we can use Bag of words to change texts into numbers and check how the model accuracy changes.</a:t>
            </a:r>
            <a:endParaRPr/>
          </a:p>
          <a:p>
            <a:pPr indent="-342900" lvl="1" marL="914400" rtl="0" algn="l">
              <a:lnSpc>
                <a:spcPct val="150000"/>
              </a:lnSpc>
              <a:spcBef>
                <a:spcPts val="0"/>
              </a:spcBef>
              <a:spcAft>
                <a:spcPts val="0"/>
              </a:spcAft>
              <a:buSzPts val="1800"/>
              <a:buChar char="○"/>
            </a:pPr>
            <a:r>
              <a:rPr lang="en"/>
              <a:t>In case of Bag of words also we have two choices, either using binary bag of words or frequency bag of words. </a:t>
            </a:r>
            <a:endParaRPr/>
          </a:p>
        </p:txBody>
      </p:sp>
      <p:cxnSp>
        <p:nvCxnSpPr>
          <p:cNvPr id="404" name="Google Shape;404;p58"/>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0" st="0"/>
                                            </p:txEl>
                                          </p:spTgt>
                                        </p:tgtEl>
                                        <p:attrNameLst>
                                          <p:attrName>style.visibility</p:attrName>
                                        </p:attrNameLst>
                                      </p:cBhvr>
                                      <p:to>
                                        <p:strVal val="visible"/>
                                      </p:to>
                                    </p:set>
                                    <p:animEffect filter="fade" transition="in">
                                      <p:cBhvr>
                                        <p:cTn dur="400"/>
                                        <p:tgtEl>
                                          <p:spTgt spid="4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1" st="1"/>
                                            </p:txEl>
                                          </p:spTgt>
                                        </p:tgtEl>
                                        <p:attrNameLst>
                                          <p:attrName>style.visibility</p:attrName>
                                        </p:attrNameLst>
                                      </p:cBhvr>
                                      <p:to>
                                        <p:strVal val="visible"/>
                                      </p:to>
                                    </p:set>
                                    <p:animEffect filter="fade" transition="in">
                                      <p:cBhvr>
                                        <p:cTn dur="400"/>
                                        <p:tgtEl>
                                          <p:spTgt spid="4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2" st="2"/>
                                            </p:txEl>
                                          </p:spTgt>
                                        </p:tgtEl>
                                        <p:attrNameLst>
                                          <p:attrName>style.visibility</p:attrName>
                                        </p:attrNameLst>
                                      </p:cBhvr>
                                      <p:to>
                                        <p:strVal val="visible"/>
                                      </p:to>
                                    </p:set>
                                    <p:animEffect filter="fade" transition="in">
                                      <p:cBhvr>
                                        <p:cTn dur="400"/>
                                        <p:tgtEl>
                                          <p:spTgt spid="4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Applications of NLP</a:t>
            </a:r>
            <a:endParaRPr/>
          </a:p>
        </p:txBody>
      </p:sp>
      <p:sp>
        <p:nvSpPr>
          <p:cNvPr id="73" name="Google Shape;73;p14"/>
          <p:cNvSpPr txBox="1"/>
          <p:nvPr>
            <p:ph idx="1" type="body"/>
          </p:nvPr>
        </p:nvSpPr>
        <p:spPr>
          <a:xfrm>
            <a:off x="311700" y="1164850"/>
            <a:ext cx="8520600" cy="27117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NLP enables the recognition and prediction of diseases based on electronic health records and a patient’s own speech.</a:t>
            </a:r>
            <a:endParaRPr/>
          </a:p>
          <a:p>
            <a:pPr indent="-342900" lvl="0" marL="457200" rtl="0" algn="l">
              <a:lnSpc>
                <a:spcPct val="150000"/>
              </a:lnSpc>
              <a:spcBef>
                <a:spcPts val="0"/>
              </a:spcBef>
              <a:spcAft>
                <a:spcPts val="0"/>
              </a:spcAft>
              <a:buSzPts val="1800"/>
              <a:buChar char="●"/>
            </a:pPr>
            <a:r>
              <a:rPr lang="en"/>
              <a:t>Organizations can determine what customers’ are saying about  product by identifying and extracting information.</a:t>
            </a:r>
            <a:endParaRPr/>
          </a:p>
          <a:p>
            <a:pPr indent="-342900" lvl="1" marL="914400" rtl="0" algn="l">
              <a:lnSpc>
                <a:spcPct val="150000"/>
              </a:lnSpc>
              <a:spcBef>
                <a:spcPts val="0"/>
              </a:spcBef>
              <a:spcAft>
                <a:spcPts val="0"/>
              </a:spcAft>
              <a:buSzPts val="1800"/>
              <a:buChar char="○"/>
            </a:pPr>
            <a:r>
              <a:rPr lang="en"/>
              <a:t>This sentiment analysis can tell a lot about customer’s choices and their decision drivers.</a:t>
            </a:r>
            <a:endParaRPr/>
          </a:p>
          <a:p>
            <a:pPr indent="0" lvl="0" marL="0" rtl="0" algn="l">
              <a:spcBef>
                <a:spcPts val="0"/>
              </a:spcBef>
              <a:spcAft>
                <a:spcPts val="0"/>
              </a:spcAft>
              <a:buNone/>
            </a:pPr>
            <a:r>
              <a:t/>
            </a:r>
            <a:endParaRPr/>
          </a:p>
        </p:txBody>
      </p:sp>
      <p:cxnSp>
        <p:nvCxnSpPr>
          <p:cNvPr id="74" name="Google Shape;74;p14"/>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4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4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4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400"/>
                                        <p:tgtEl>
                                          <p:spTgt spid="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Applications of NLP</a:t>
            </a:r>
            <a:endParaRPr/>
          </a:p>
        </p:txBody>
      </p:sp>
      <p:sp>
        <p:nvSpPr>
          <p:cNvPr id="80" name="Google Shape;80;p15"/>
          <p:cNvSpPr txBox="1"/>
          <p:nvPr>
            <p:ph idx="1" type="body"/>
          </p:nvPr>
        </p:nvSpPr>
        <p:spPr>
          <a:xfrm>
            <a:off x="311700" y="1164850"/>
            <a:ext cx="8520600" cy="27117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Big companies like Google filter and classify emails with NLP by analyzing text in emails and stopping spam emails before they enter your inbox.</a:t>
            </a:r>
            <a:endParaRPr/>
          </a:p>
          <a:p>
            <a:pPr indent="-342900" lvl="0" marL="457200" rtl="0" algn="l">
              <a:lnSpc>
                <a:spcPct val="150000"/>
              </a:lnSpc>
              <a:spcBef>
                <a:spcPts val="0"/>
              </a:spcBef>
              <a:spcAft>
                <a:spcPts val="0"/>
              </a:spcAft>
              <a:buSzPts val="1800"/>
              <a:buChar char="●"/>
            </a:pPr>
            <a:r>
              <a:rPr lang="en"/>
              <a:t>Amazon’s Alexa and Apple’s Siri are examples of intelligent voice-driven interfaces that use NLP to respond to vocal prompts and do everything.</a:t>
            </a:r>
            <a:endParaRPr/>
          </a:p>
          <a:p>
            <a:pPr indent="0" lvl="0" marL="0" rtl="0" algn="l">
              <a:spcBef>
                <a:spcPts val="0"/>
              </a:spcBef>
              <a:spcAft>
                <a:spcPts val="0"/>
              </a:spcAft>
              <a:buNone/>
            </a:pPr>
            <a:r>
              <a:t/>
            </a:r>
            <a:endParaRPr/>
          </a:p>
        </p:txBody>
      </p:sp>
      <p:cxnSp>
        <p:nvCxnSpPr>
          <p:cNvPr id="81" name="Google Shape;81;p15"/>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4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4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400"/>
                                        <p:tgtEl>
                                          <p:spTgt spid="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Applications of NLP</a:t>
            </a:r>
            <a:endParaRPr/>
          </a:p>
        </p:txBody>
      </p:sp>
      <p:sp>
        <p:nvSpPr>
          <p:cNvPr id="87" name="Google Shape;87;p16"/>
          <p:cNvSpPr txBox="1"/>
          <p:nvPr>
            <p:ph idx="1" type="body"/>
          </p:nvPr>
        </p:nvSpPr>
        <p:spPr>
          <a:xfrm>
            <a:off x="311700" y="1164850"/>
            <a:ext cx="5513400" cy="27117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lang="en"/>
              <a:t>NLP is used in both search and selection phase of talent recruitment by identifying the skills of potential hires.</a:t>
            </a:r>
            <a:endParaRPr/>
          </a:p>
          <a:p>
            <a:pPr indent="-342900" lvl="0" marL="457200" rtl="0" algn="l">
              <a:lnSpc>
                <a:spcPct val="150000"/>
              </a:lnSpc>
              <a:spcBef>
                <a:spcPts val="0"/>
              </a:spcBef>
              <a:spcAft>
                <a:spcPts val="0"/>
              </a:spcAft>
              <a:buSzPts val="1800"/>
              <a:buChar char="●"/>
            </a:pPr>
            <a:r>
              <a:rPr lang="en"/>
              <a:t>NLP is also used in search Autocorrect and Autocomplete.</a:t>
            </a:r>
            <a:endParaRPr/>
          </a:p>
          <a:p>
            <a:pPr indent="0" lvl="0" marL="0" rtl="0" algn="l">
              <a:spcBef>
                <a:spcPts val="0"/>
              </a:spcBef>
              <a:spcAft>
                <a:spcPts val="0"/>
              </a:spcAft>
              <a:buNone/>
            </a:pPr>
            <a:r>
              <a:t/>
            </a:r>
            <a:endParaRPr/>
          </a:p>
        </p:txBody>
      </p:sp>
      <p:cxnSp>
        <p:nvCxnSpPr>
          <p:cNvPr id="88" name="Google Shape;88;p16"/>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pic>
        <p:nvPicPr>
          <p:cNvPr id="89" name="Google Shape;89;p16"/>
          <p:cNvPicPr preferRelativeResize="0"/>
          <p:nvPr/>
        </p:nvPicPr>
        <p:blipFill rotWithShape="1">
          <a:blip r:embed="rId3">
            <a:alphaModFix/>
          </a:blip>
          <a:srcRect b="0" l="34577" r="36460" t="0"/>
          <a:stretch/>
        </p:blipFill>
        <p:spPr>
          <a:xfrm>
            <a:off x="6370500" y="1017725"/>
            <a:ext cx="1735150" cy="244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4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4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400"/>
                                        <p:tgtEl>
                                          <p:spTgt spid="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03575" y="445025"/>
            <a:ext cx="84288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Steps to solve NLP problems</a:t>
            </a:r>
            <a:endParaRPr/>
          </a:p>
        </p:txBody>
      </p:sp>
      <p:sp>
        <p:nvSpPr>
          <p:cNvPr id="95" name="Google Shape;95;p17"/>
          <p:cNvSpPr txBox="1"/>
          <p:nvPr>
            <p:ph idx="1" type="body"/>
          </p:nvPr>
        </p:nvSpPr>
        <p:spPr>
          <a:xfrm>
            <a:off x="311700" y="1164850"/>
            <a:ext cx="8520600" cy="2962200"/>
          </a:xfrm>
          <a:prstGeom prst="rect">
            <a:avLst/>
          </a:prstGeom>
        </p:spPr>
        <p:txBody>
          <a:bodyPr anchorCtr="0" anchor="t" bIns="68575" lIns="68575" spcFirstLastPara="1" rIns="68575" wrap="square" tIns="68575">
            <a:noAutofit/>
          </a:bodyPr>
          <a:lstStyle/>
          <a:p>
            <a:pPr indent="-342900" lvl="0" marL="457200" rtl="0" algn="l">
              <a:lnSpc>
                <a:spcPct val="150000"/>
              </a:lnSpc>
              <a:spcBef>
                <a:spcPts val="0"/>
              </a:spcBef>
              <a:spcAft>
                <a:spcPts val="0"/>
              </a:spcAft>
              <a:buSzPts val="1800"/>
              <a:buChar char="●"/>
            </a:pPr>
            <a:r>
              <a:rPr b="1" lang="en"/>
              <a:t>Gather Data</a:t>
            </a:r>
            <a:endParaRPr b="1"/>
          </a:p>
          <a:p>
            <a:pPr indent="-342900" lvl="1" marL="914400" rtl="0" algn="l">
              <a:lnSpc>
                <a:spcPct val="150000"/>
              </a:lnSpc>
              <a:spcBef>
                <a:spcPts val="0"/>
              </a:spcBef>
              <a:spcAft>
                <a:spcPts val="0"/>
              </a:spcAft>
              <a:buSzPts val="1800"/>
              <a:buChar char="○"/>
            </a:pPr>
            <a:r>
              <a:rPr lang="en"/>
              <a:t>Gather textual data from emails, posts or tweets.</a:t>
            </a:r>
            <a:endParaRPr/>
          </a:p>
          <a:p>
            <a:pPr indent="-342900" lvl="0" marL="457200" rtl="0" algn="l">
              <a:lnSpc>
                <a:spcPct val="150000"/>
              </a:lnSpc>
              <a:spcBef>
                <a:spcPts val="0"/>
              </a:spcBef>
              <a:spcAft>
                <a:spcPts val="0"/>
              </a:spcAft>
              <a:buSzPts val="1800"/>
              <a:buChar char="●"/>
            </a:pPr>
            <a:r>
              <a:rPr b="1" lang="en"/>
              <a:t>Clean Data</a:t>
            </a:r>
            <a:endParaRPr b="1"/>
          </a:p>
          <a:p>
            <a:pPr indent="-342900" lvl="1" marL="914400" rtl="0" algn="l">
              <a:lnSpc>
                <a:spcPct val="150000"/>
              </a:lnSpc>
              <a:spcBef>
                <a:spcPts val="0"/>
              </a:spcBef>
              <a:spcAft>
                <a:spcPts val="0"/>
              </a:spcAft>
              <a:buSzPts val="1800"/>
              <a:buChar char="○"/>
            </a:pPr>
            <a:r>
              <a:rPr lang="en"/>
              <a:t>A clean dataset allows the model to learn meaningful features and not overfit on irrelevant noise.</a:t>
            </a:r>
            <a:endParaRPr/>
          </a:p>
          <a:p>
            <a:pPr indent="-342900" lvl="2" marL="1371600" rtl="0" algn="l">
              <a:lnSpc>
                <a:spcPct val="150000"/>
              </a:lnSpc>
              <a:spcBef>
                <a:spcPts val="0"/>
              </a:spcBef>
              <a:spcAft>
                <a:spcPts val="0"/>
              </a:spcAft>
              <a:buSzPts val="1800"/>
              <a:buChar char="■"/>
            </a:pPr>
            <a:r>
              <a:rPr lang="en"/>
              <a:t>Remove all irrelevant characters.</a:t>
            </a:r>
            <a:endParaRPr/>
          </a:p>
          <a:p>
            <a:pPr indent="-342900" lvl="2" marL="1371600" rtl="0" algn="l">
              <a:lnSpc>
                <a:spcPct val="150000"/>
              </a:lnSpc>
              <a:spcBef>
                <a:spcPts val="0"/>
              </a:spcBef>
              <a:spcAft>
                <a:spcPts val="0"/>
              </a:spcAft>
              <a:buSzPts val="1800"/>
              <a:buChar char="■"/>
            </a:pPr>
            <a:r>
              <a:rPr lang="en"/>
              <a:t>Tokenize the word by separating it in different words.</a:t>
            </a:r>
            <a:endParaRPr/>
          </a:p>
          <a:p>
            <a:pPr indent="0" lvl="0" marL="0" rtl="0" algn="l">
              <a:spcBef>
                <a:spcPts val="0"/>
              </a:spcBef>
              <a:spcAft>
                <a:spcPts val="0"/>
              </a:spcAft>
              <a:buNone/>
            </a:pPr>
            <a:r>
              <a:t/>
            </a:r>
            <a:endParaRPr/>
          </a:p>
        </p:txBody>
      </p:sp>
      <p:cxnSp>
        <p:nvCxnSpPr>
          <p:cNvPr id="96" name="Google Shape;96;p17"/>
          <p:cNvCxnSpPr/>
          <p:nvPr/>
        </p:nvCxnSpPr>
        <p:spPr>
          <a:xfrm>
            <a:off x="311700" y="450425"/>
            <a:ext cx="0" cy="561900"/>
          </a:xfrm>
          <a:prstGeom prst="straightConnector1">
            <a:avLst/>
          </a:prstGeom>
          <a:noFill/>
          <a:ln cap="flat" cmpd="sng" w="762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4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4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4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4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4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4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400"/>
                                        <p:tgtEl>
                                          <p:spTgt spid="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