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Light-boldItalic.fntdata"/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Lato-regular.fntdata"/><Relationship Id="rId12" Type="http://schemas.openxmlformats.org/officeDocument/2006/relationships/font" Target="fonts/Economica-bold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7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7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00050" y="1524459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Determining The Right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3321769" y="1035098"/>
            <a:ext cx="2045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data points &gt; 10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983244" y="1443848"/>
            <a:ext cx="867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Level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161119" y="2020219"/>
            <a:ext cx="22185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Simple Exponential Smoothing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2944950" y="2066006"/>
            <a:ext cx="753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Trend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1425309" y="3024131"/>
            <a:ext cx="2218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Holt Exponential Smoothing/ARIMA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4313100" y="2999344"/>
            <a:ext cx="1735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Seasonality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4313100" y="3854569"/>
            <a:ext cx="2721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Holt Winter Exponential Smoothing/SARIMA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21"/>
          <p:cNvSpPr txBox="1"/>
          <p:nvPr/>
        </p:nvSpPr>
        <p:spPr>
          <a:xfrm>
            <a:off x="6055894" y="1316972"/>
            <a:ext cx="2330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Exogenous Variable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6111844" y="2187328"/>
            <a:ext cx="2875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ARIMAX or SARIMAX model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6" name="Google Shape;96;p21"/>
          <p:cNvCxnSpPr>
            <a:stCxn id="87" idx="1"/>
            <a:endCxn id="88" idx="0"/>
          </p:cNvCxnSpPr>
          <p:nvPr/>
        </p:nvCxnSpPr>
        <p:spPr>
          <a:xfrm flipH="1">
            <a:off x="2416969" y="1245848"/>
            <a:ext cx="904800" cy="19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1"/>
          <p:cNvCxnSpPr/>
          <p:nvPr/>
        </p:nvCxnSpPr>
        <p:spPr>
          <a:xfrm>
            <a:off x="5180700" y="1174655"/>
            <a:ext cx="1704000" cy="14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1"/>
          <p:cNvCxnSpPr>
            <a:stCxn id="88" idx="1"/>
            <a:endCxn id="89" idx="0"/>
          </p:cNvCxnSpPr>
          <p:nvPr/>
        </p:nvCxnSpPr>
        <p:spPr>
          <a:xfrm flipH="1">
            <a:off x="1270444" y="1648448"/>
            <a:ext cx="712800" cy="371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21"/>
          <p:cNvCxnSpPr>
            <a:endCxn id="90" idx="0"/>
          </p:cNvCxnSpPr>
          <p:nvPr/>
        </p:nvCxnSpPr>
        <p:spPr>
          <a:xfrm>
            <a:off x="2534550" y="1541906"/>
            <a:ext cx="787200" cy="52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1"/>
          <p:cNvCxnSpPr>
            <a:stCxn id="90" idx="3"/>
          </p:cNvCxnSpPr>
          <p:nvPr/>
        </p:nvCxnSpPr>
        <p:spPr>
          <a:xfrm>
            <a:off x="3698550" y="2245706"/>
            <a:ext cx="1094400" cy="741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1"/>
          <p:cNvCxnSpPr>
            <a:stCxn id="90" idx="1"/>
            <a:endCxn id="91" idx="0"/>
          </p:cNvCxnSpPr>
          <p:nvPr/>
        </p:nvCxnSpPr>
        <p:spPr>
          <a:xfrm flipH="1">
            <a:off x="2534550" y="2245706"/>
            <a:ext cx="410400" cy="77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21"/>
          <p:cNvCxnSpPr>
            <a:stCxn id="92" idx="2"/>
          </p:cNvCxnSpPr>
          <p:nvPr/>
        </p:nvCxnSpPr>
        <p:spPr>
          <a:xfrm>
            <a:off x="5180700" y="3358744"/>
            <a:ext cx="37200" cy="495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21"/>
          <p:cNvCxnSpPr>
            <a:stCxn id="94" idx="2"/>
          </p:cNvCxnSpPr>
          <p:nvPr/>
        </p:nvCxnSpPr>
        <p:spPr>
          <a:xfrm>
            <a:off x="7220944" y="1676372"/>
            <a:ext cx="15300" cy="51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21"/>
          <p:cNvSpPr txBox="1"/>
          <p:nvPr>
            <p:ph idx="4294967295" type="title"/>
          </p:nvPr>
        </p:nvSpPr>
        <p:spPr>
          <a:xfrm>
            <a:off x="510028" y="303178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Model: data points &gt; 10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359428" y="328434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