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Economica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Poppins"/>
      <p:regular r:id="rId21"/>
      <p:bold r:id="rId22"/>
      <p:italic r:id="rId23"/>
      <p:boldItalic r:id="rId24"/>
    </p:embeddedFont>
    <p:embeddedFont>
      <p:font typeface="Montserrat ExtraBold"/>
      <p:bold r:id="rId25"/>
      <p:boldItalic r:id="rId26"/>
    </p:embeddedFont>
    <p:embeddedFont>
      <p:font typeface="Helvetica Neue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conomica-regular.fntdata"/><Relationship Id="rId26" Type="http://schemas.openxmlformats.org/officeDocument/2006/relationships/font" Target="fonts/MontserratExtraBold-boldItalic.fntdata"/><Relationship Id="rId25" Type="http://schemas.openxmlformats.org/officeDocument/2006/relationships/font" Target="fonts/MontserratExtraBold-bold.fntdata"/><Relationship Id="rId28" Type="http://schemas.openxmlformats.org/officeDocument/2006/relationships/font" Target="fonts/HelveticaNeueLight-bold.fntdata"/><Relationship Id="rId27" Type="http://schemas.openxmlformats.org/officeDocument/2006/relationships/font" Target="fonts/HelveticaNeueLigh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HelveticaNeueLight-boldItalic.fntdata"/><Relationship Id="rId11" Type="http://schemas.openxmlformats.org/officeDocument/2006/relationships/font" Target="fonts/Economica-italic.fntdata"/><Relationship Id="rId10" Type="http://schemas.openxmlformats.org/officeDocument/2006/relationships/font" Target="fonts/Economica-bold.fntdata"/><Relationship Id="rId13" Type="http://schemas.openxmlformats.org/officeDocument/2006/relationships/font" Target="fonts/Lato-regular.fntdata"/><Relationship Id="rId12" Type="http://schemas.openxmlformats.org/officeDocument/2006/relationships/font" Target="fonts/Economica-boldItalic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Lato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3cbfa53b_0_2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3cbfa53b_0_2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3cbfa53b_0_27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03cbfa53b_0_27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18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3" name="Google Shape;73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buNone/>
              <a:defRPr sz="500"/>
            </a:lvl1pPr>
            <a:lvl2pPr lvl="1" rtl="0">
              <a:buNone/>
              <a:defRPr sz="500"/>
            </a:lvl2pPr>
            <a:lvl3pPr lvl="2" rtl="0">
              <a:buNone/>
              <a:defRPr sz="500"/>
            </a:lvl3pPr>
            <a:lvl4pPr lvl="3" rtl="0">
              <a:buNone/>
              <a:defRPr sz="500"/>
            </a:lvl4pPr>
            <a:lvl5pPr lvl="4" rtl="0">
              <a:buNone/>
              <a:defRPr sz="500"/>
            </a:lvl5pPr>
            <a:lvl6pPr lvl="5" rtl="0">
              <a:buNone/>
              <a:defRPr sz="500"/>
            </a:lvl6pPr>
            <a:lvl7pPr lvl="6" rtl="0">
              <a:buNone/>
              <a:defRPr sz="500"/>
            </a:lvl7pPr>
            <a:lvl8pPr lvl="7" rtl="0">
              <a:buNone/>
              <a:defRPr sz="500"/>
            </a:lvl8pPr>
            <a:lvl9pPr lvl="8" rtl="0">
              <a:buNone/>
              <a:defRPr sz="5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ctrTitle"/>
          </p:nvPr>
        </p:nvSpPr>
        <p:spPr>
          <a:xfrm>
            <a:off x="1300050" y="1524459"/>
            <a:ext cx="6543900" cy="1363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Determining The Right Model</a:t>
            </a:r>
            <a:endParaRPr b="1" sz="5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559181" y="38993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Model: data points &lt; 10</a:t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21"/>
          <p:cNvSpPr txBox="1"/>
          <p:nvPr/>
        </p:nvSpPr>
        <p:spPr>
          <a:xfrm>
            <a:off x="3298275" y="1251797"/>
            <a:ext cx="1896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Poppins"/>
                <a:ea typeface="Poppins"/>
                <a:cs typeface="Poppins"/>
                <a:sym typeface="Poppins"/>
              </a:rPr>
              <a:t>data points &lt; 10</a:t>
            </a:r>
            <a:endParaRPr b="1" sz="1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90;p21"/>
          <p:cNvSpPr txBox="1"/>
          <p:nvPr/>
        </p:nvSpPr>
        <p:spPr>
          <a:xfrm>
            <a:off x="2170416" y="1970644"/>
            <a:ext cx="1127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Noisy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" name="Google Shape;91;p21"/>
          <p:cNvSpPr txBox="1"/>
          <p:nvPr/>
        </p:nvSpPr>
        <p:spPr>
          <a:xfrm>
            <a:off x="5256516" y="1962038"/>
            <a:ext cx="1338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Not Noisy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" name="Google Shape;92;p21"/>
          <p:cNvSpPr txBox="1"/>
          <p:nvPr/>
        </p:nvSpPr>
        <p:spPr>
          <a:xfrm>
            <a:off x="955800" y="2763872"/>
            <a:ext cx="37182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Poppins"/>
                <a:ea typeface="Poppins"/>
                <a:cs typeface="Poppins"/>
                <a:sym typeface="Poppins"/>
              </a:rPr>
              <a:t>Simple Moving Average Method</a:t>
            </a:r>
            <a:endParaRPr b="1" sz="1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21"/>
          <p:cNvSpPr txBox="1"/>
          <p:nvPr/>
        </p:nvSpPr>
        <p:spPr>
          <a:xfrm>
            <a:off x="5318484" y="2763872"/>
            <a:ext cx="2280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Poppins"/>
                <a:ea typeface="Poppins"/>
                <a:cs typeface="Poppins"/>
                <a:sym typeface="Poppins"/>
              </a:rPr>
              <a:t>Naive Method</a:t>
            </a:r>
            <a:endParaRPr b="1" sz="17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4" name="Google Shape;94;p21"/>
          <p:cNvCxnSpPr>
            <a:stCxn id="89" idx="1"/>
            <a:endCxn id="90" idx="0"/>
          </p:cNvCxnSpPr>
          <p:nvPr/>
        </p:nvCxnSpPr>
        <p:spPr>
          <a:xfrm flipH="1">
            <a:off x="2734275" y="1437647"/>
            <a:ext cx="564000" cy="533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21"/>
          <p:cNvCxnSpPr/>
          <p:nvPr/>
        </p:nvCxnSpPr>
        <p:spPr>
          <a:xfrm>
            <a:off x="5095425" y="1441978"/>
            <a:ext cx="731400" cy="524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21"/>
          <p:cNvCxnSpPr/>
          <p:nvPr/>
        </p:nvCxnSpPr>
        <p:spPr>
          <a:xfrm>
            <a:off x="2405897" y="2392041"/>
            <a:ext cx="0" cy="409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21"/>
          <p:cNvCxnSpPr/>
          <p:nvPr/>
        </p:nvCxnSpPr>
        <p:spPr>
          <a:xfrm>
            <a:off x="5919591" y="2342456"/>
            <a:ext cx="12300" cy="442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