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Montserrat SemiBold"/>
      <p:regular r:id="rId10"/>
      <p:bold r:id="rId11"/>
      <p:italic r:id="rId12"/>
      <p:boldItalic r:id="rId13"/>
    </p:embeddedFont>
    <p:embeddedFont>
      <p:font typeface="Economica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ExtraBold"/>
      <p:bold r:id="rId26"/>
      <p:boldItalic r:id="rId27"/>
    </p:embeddedFont>
    <p:embeddedFont>
      <p:font typeface="Helvetica Neue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ExtraBold-bold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HelveticaNeueLight-regular.fntdata"/><Relationship Id="rId27" Type="http://schemas.openxmlformats.org/officeDocument/2006/relationships/font" Target="fonts/MontserratExtraBol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boldItalic.fntdata"/><Relationship Id="rId30" Type="http://schemas.openxmlformats.org/officeDocument/2006/relationships/font" Target="fonts/HelveticaNeueLight-italic.fntdata"/><Relationship Id="rId11" Type="http://schemas.openxmlformats.org/officeDocument/2006/relationships/font" Target="fonts/MontserratSemiBold-bold.fntdata"/><Relationship Id="rId10" Type="http://schemas.openxmlformats.org/officeDocument/2006/relationships/font" Target="fonts/MontserratSemiBold-regular.fntdata"/><Relationship Id="rId13" Type="http://schemas.openxmlformats.org/officeDocument/2006/relationships/font" Target="fonts/MontserratSemiBold-boldItalic.fntdata"/><Relationship Id="rId12" Type="http://schemas.openxmlformats.org/officeDocument/2006/relationships/font" Target="fonts/MontserratSemiBold-italic.fntdata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2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2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25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03cbfa53b_0_25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03cbfa53b_0_25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03cbfa53b_0_25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Google Shape;73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buNone/>
              <a:defRPr sz="500"/>
            </a:lvl1pPr>
            <a:lvl2pPr lvl="1" rtl="0">
              <a:buNone/>
              <a:defRPr sz="500"/>
            </a:lvl2pPr>
            <a:lvl3pPr lvl="2" rtl="0">
              <a:buNone/>
              <a:defRPr sz="500"/>
            </a:lvl3pPr>
            <a:lvl4pPr lvl="3" rtl="0">
              <a:buNone/>
              <a:defRPr sz="500"/>
            </a:lvl4pPr>
            <a:lvl5pPr lvl="4" rtl="0">
              <a:buNone/>
              <a:defRPr sz="500"/>
            </a:lvl5pPr>
            <a:lvl6pPr lvl="5" rtl="0">
              <a:buNone/>
              <a:defRPr sz="500"/>
            </a:lvl6pPr>
            <a:lvl7pPr lvl="6" rtl="0">
              <a:buNone/>
              <a:defRPr sz="500"/>
            </a:lvl7pPr>
            <a:lvl8pPr lvl="7" rtl="0">
              <a:buNone/>
              <a:defRPr sz="500"/>
            </a:lvl8pPr>
            <a:lvl9pPr lvl="8" rtl="0">
              <a:buNone/>
              <a:defRPr sz="5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ctrTitle"/>
          </p:nvPr>
        </p:nvSpPr>
        <p:spPr>
          <a:xfrm>
            <a:off x="1078359" y="1462491"/>
            <a:ext cx="6543900" cy="1363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ARIMAX </a:t>
            </a:r>
            <a:endParaRPr b="1" sz="5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5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520547" y="334641"/>
            <a:ext cx="7473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ARIMAX Model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351844" y="1078275"/>
            <a:ext cx="84402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ARIMAX model works similar to ARIMA Model.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ARIMAX model has an additional external variable.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p, d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q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 are the parameters of ARIMAX Model.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 and q can be determined by Autocorrelation and Partial Correlation functions.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d can be determined by level of stationarity in the data.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" name="Google Shape;89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/>
        </p:nvSpPr>
        <p:spPr>
          <a:xfrm>
            <a:off x="470972" y="371822"/>
            <a:ext cx="82545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Order for ARIMAX Model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5" name="Google Shape;95;p22"/>
          <p:cNvSpPr txBox="1"/>
          <p:nvPr/>
        </p:nvSpPr>
        <p:spPr>
          <a:xfrm>
            <a:off x="353241" y="1165031"/>
            <a:ext cx="8489700" cy="22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ARIMAX(2, 1, 1)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○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2nd order Autoregressive model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○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1st order moving average component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○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Series has been differenced once to induce stationarity.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" name="Google Shape;96;p22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