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Montserrat SemiBold"/>
      <p:regular r:id="rId11"/>
      <p:bold r:id="rId12"/>
      <p:italic r:id="rId13"/>
      <p:boldItalic r:id="rId14"/>
    </p:embeddedFont>
    <p:embeddedFont>
      <p:font typeface="Economica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Poppins"/>
      <p:regular r:id="rId27"/>
      <p:bold r:id="rId28"/>
      <p:italic r:id="rId29"/>
      <p:boldItalic r:id="rId30"/>
    </p:embeddedFont>
    <p:embeddedFont>
      <p:font typeface="Montserrat ExtraBold"/>
      <p:bold r:id="rId31"/>
      <p:boldItalic r:id="rId32"/>
    </p:embeddedFont>
    <p:embeddedFont>
      <p:font typeface="Helvetica Neue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ExtraBold-bold.fntdata"/><Relationship Id="rId30" Type="http://schemas.openxmlformats.org/officeDocument/2006/relationships/font" Target="fonts/Poppins-boldItalic.fntdata"/><Relationship Id="rId11" Type="http://schemas.openxmlformats.org/officeDocument/2006/relationships/font" Target="fonts/MontserratSemiBold-regular.fntdata"/><Relationship Id="rId33" Type="http://schemas.openxmlformats.org/officeDocument/2006/relationships/font" Target="fonts/HelveticaNeueLight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ExtraBold-boldItalic.fntdata"/><Relationship Id="rId13" Type="http://schemas.openxmlformats.org/officeDocument/2006/relationships/font" Target="fonts/MontserratSemiBold-italic.fntdata"/><Relationship Id="rId35" Type="http://schemas.openxmlformats.org/officeDocument/2006/relationships/font" Target="fonts/HelveticaNeueLight-italic.fntdata"/><Relationship Id="rId12" Type="http://schemas.openxmlformats.org/officeDocument/2006/relationships/font" Target="fonts/MontserratSemiBold-bold.fntdata"/><Relationship Id="rId34" Type="http://schemas.openxmlformats.org/officeDocument/2006/relationships/font" Target="fonts/HelveticaNeueLight-bold.fntdata"/><Relationship Id="rId15" Type="http://schemas.openxmlformats.org/officeDocument/2006/relationships/font" Target="fonts/Economica-regular.fntdata"/><Relationship Id="rId14" Type="http://schemas.openxmlformats.org/officeDocument/2006/relationships/font" Target="fonts/MontserratSemiBold-boldItalic.fntdata"/><Relationship Id="rId36" Type="http://schemas.openxmlformats.org/officeDocument/2006/relationships/font" Target="fonts/HelveticaNeueLight-boldItalic.fntdata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19" Type="http://schemas.openxmlformats.org/officeDocument/2006/relationships/font" Target="fonts/Lato-regular.fntdata"/><Relationship Id="rId18" Type="http://schemas.openxmlformats.org/officeDocument/2006/relationships/font" Target="fonts/Economic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2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2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23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gd03cbfa53b_0_23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03cbfa53b_0_23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03cbfa53b_0_23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03cbfa53b_0_23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03cbfa53b_0_23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Google Shape;73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buNone/>
              <a:defRPr sz="500"/>
            </a:lvl1pPr>
            <a:lvl2pPr lvl="1" rtl="0">
              <a:buNone/>
              <a:defRPr sz="500"/>
            </a:lvl2pPr>
            <a:lvl3pPr lvl="2" rtl="0">
              <a:buNone/>
              <a:defRPr sz="500"/>
            </a:lvl3pPr>
            <a:lvl4pPr lvl="3" rtl="0">
              <a:buNone/>
              <a:defRPr sz="500"/>
            </a:lvl4pPr>
            <a:lvl5pPr lvl="4" rtl="0">
              <a:buNone/>
              <a:defRPr sz="500"/>
            </a:lvl5pPr>
            <a:lvl6pPr lvl="5" rtl="0">
              <a:buNone/>
              <a:defRPr sz="500"/>
            </a:lvl6pPr>
            <a:lvl7pPr lvl="6" rtl="0">
              <a:buNone/>
              <a:defRPr sz="500"/>
            </a:lvl7pPr>
            <a:lvl8pPr lvl="7" rtl="0">
              <a:buNone/>
              <a:defRPr sz="500"/>
            </a:lvl8pPr>
            <a:lvl9pPr lvl="8" rtl="0">
              <a:buNone/>
              <a:defRPr sz="5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ctrTitle"/>
          </p:nvPr>
        </p:nvSpPr>
        <p:spPr>
          <a:xfrm>
            <a:off x="1388203" y="1450097"/>
            <a:ext cx="6543900" cy="1363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ARIMA Model</a:t>
            </a:r>
            <a:endParaRPr b="1" sz="5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544603" y="379847"/>
            <a:ext cx="41901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3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ARIMA Model</a:t>
            </a:r>
            <a:endParaRPr i="0" sz="30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544605" y="1853996"/>
            <a:ext cx="80379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" name="Google Shape;89;p21"/>
          <p:cNvSpPr txBox="1"/>
          <p:nvPr/>
        </p:nvSpPr>
        <p:spPr>
          <a:xfrm>
            <a:off x="359428" y="1169850"/>
            <a:ext cx="8762400" cy="1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It transforms the time series using Box Cox Transformation.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We do not need to do differencing, ARIMA takes care of differencing itself.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ARIMA removes trend from the time series.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" name="Google Shape;90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/>
        </p:nvSpPr>
        <p:spPr>
          <a:xfrm>
            <a:off x="481978" y="415191"/>
            <a:ext cx="85272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Parameters for ARIMA Model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6" name="Google Shape;96;p22"/>
          <p:cNvSpPr txBox="1"/>
          <p:nvPr/>
        </p:nvSpPr>
        <p:spPr>
          <a:xfrm>
            <a:off x="347034" y="1239394"/>
            <a:ext cx="7287600" cy="22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We have three parameters to be used </a:t>
            </a: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p, d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 q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○"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p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is the highest </a:t>
            </a: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lag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 in the model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○"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d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is the </a:t>
            </a: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degree of differencing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 to make the series stationary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○"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q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is the number of</a:t>
            </a: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 past errors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 terms included.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" name="Google Shape;97;p22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/>
        </p:nvSpPr>
        <p:spPr>
          <a:xfrm>
            <a:off x="526716" y="415191"/>
            <a:ext cx="82668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Equation for ARIMA Model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3" name="Google Shape;103;p23"/>
          <p:cNvSpPr txBox="1"/>
          <p:nvPr/>
        </p:nvSpPr>
        <p:spPr>
          <a:xfrm>
            <a:off x="359428" y="2478816"/>
            <a:ext cx="48894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1968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θ1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 is the weight associated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𝛆(t-1)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 is the error term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φ1 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is the weight associated with error term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" name="Google Shape;104;p23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23"/>
          <p:cNvSpPr txBox="1"/>
          <p:nvPr/>
        </p:nvSpPr>
        <p:spPr>
          <a:xfrm>
            <a:off x="285066" y="1189847"/>
            <a:ext cx="6097800" cy="32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The mathematical equation for ARIMA Model is: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23"/>
          <p:cNvSpPr txBox="1"/>
          <p:nvPr/>
        </p:nvSpPr>
        <p:spPr>
          <a:xfrm>
            <a:off x="359428" y="1635994"/>
            <a:ext cx="52923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▲y(t) = </a:t>
            </a:r>
            <a:r>
              <a:rPr b="1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θ1 *▲y(t-1) + φ1*𝛆(t-1) + 𝛆(t)</a:t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Where, ▲y(t-1) = ▲y(t+1) - y(t) 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