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Montserrat SemiBold"/>
      <p:regular r:id="rId10"/>
      <p:bold r:id="rId11"/>
      <p:italic r:id="rId12"/>
      <p:boldItalic r:id="rId13"/>
    </p:embeddedFont>
    <p:embeddedFont>
      <p:font typeface="Economica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ExtraBold"/>
      <p:bold r:id="rId26"/>
      <p:boldItalic r:id="rId27"/>
    </p:embeddedFont>
    <p:embeddedFont>
      <p:font typeface="Helvetica Neue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ExtraBold-bold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MontserratExtra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font" Target="fonts/MontserratSemiBold-bold.fntdata"/><Relationship Id="rId10" Type="http://schemas.openxmlformats.org/officeDocument/2006/relationships/font" Target="fonts/MontserratSemiBold-regular.fntdata"/><Relationship Id="rId13" Type="http://schemas.openxmlformats.org/officeDocument/2006/relationships/font" Target="fonts/MontserratSemiBold-boldItalic.fntdata"/><Relationship Id="rId12" Type="http://schemas.openxmlformats.org/officeDocument/2006/relationships/font" Target="fonts/MontserratSemiBold-italic.fntdata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2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2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22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d03cbfa53b_0_22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03cbfa53b_0_22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03cbfa53b_0_22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388203" y="1450097"/>
            <a:ext cx="6543900" cy="1363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ARMA Model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50313" y="364395"/>
            <a:ext cx="409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ARMA Model</a:t>
            </a:r>
            <a:endParaRPr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9428" y="1189509"/>
            <a:ext cx="78579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ARMA Model combines both AR and MA model.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takes into account one or more past observations as well as the past errors.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21"/>
          <p:cNvSpPr txBox="1"/>
          <p:nvPr/>
        </p:nvSpPr>
        <p:spPr>
          <a:xfrm>
            <a:off x="161119" y="2441634"/>
            <a:ext cx="71673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-209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ARMA model contains two parameters </a:t>
            </a: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 </a:t>
            </a: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520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○"/>
            </a:pP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is the highest </a:t>
            </a: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lag</a:t>
            </a: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in the time series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520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○"/>
            </a:pP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is the number of </a:t>
            </a: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past errors</a:t>
            </a: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included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" name="Google Shape;90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509616" y="310903"/>
            <a:ext cx="8266200" cy="792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Equation for ARMA</a:t>
            </a:r>
            <a:r>
              <a:rPr lang="en" sz="360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Model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96" name="Google Shape;96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22"/>
          <p:cNvSpPr txBox="1"/>
          <p:nvPr/>
        </p:nvSpPr>
        <p:spPr>
          <a:xfrm>
            <a:off x="359428" y="2069794"/>
            <a:ext cx="4746900" cy="1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1968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y(t)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is the Future Observation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ß0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is the Intercept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y(t-1)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is the lag value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ß1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is the weight associated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Ψ1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is the weight associated with error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𝛆</a:t>
            </a: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(t-1)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is the error Value.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2"/>
          <p:cNvSpPr txBox="1"/>
          <p:nvPr/>
        </p:nvSpPr>
        <p:spPr>
          <a:xfrm>
            <a:off x="371822" y="1090669"/>
            <a:ext cx="2875500" cy="35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2"/>
          <p:cNvSpPr txBox="1"/>
          <p:nvPr/>
        </p:nvSpPr>
        <p:spPr>
          <a:xfrm>
            <a:off x="371822" y="1360228"/>
            <a:ext cx="6543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y(t) = ß0 + ß1*y(t-1) + Ψ1𝛆(t-1)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