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font" Target="fonts/Economica-regular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Italic.fntdata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5" Type="http://schemas.openxmlformats.org/officeDocument/2006/relationships/font" Target="fonts/Lato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2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2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24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d03cbfa53b_0_24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03cbfa53b_0_24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d03cbfa53b_0_24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03cbfa53b_0_24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03cbfa53b_0_24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300050" y="1264181"/>
            <a:ext cx="6543900" cy="1363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1778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SARIMA 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1778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5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70122" y="331547"/>
            <a:ext cx="32844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SARIMA Model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59428" y="1140244"/>
            <a:ext cx="83661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SARIMA model brings all the features of ARIMA model along with the seasonality.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21"/>
          <p:cNvSpPr txBox="1"/>
          <p:nvPr/>
        </p:nvSpPr>
        <p:spPr>
          <a:xfrm>
            <a:off x="570122" y="1945856"/>
            <a:ext cx="6296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SARIMA(p, d, q)(P, D, Q)m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1"/>
          <p:cNvSpPr txBox="1"/>
          <p:nvPr/>
        </p:nvSpPr>
        <p:spPr>
          <a:xfrm>
            <a:off x="1003913" y="2838225"/>
            <a:ext cx="1660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Non Seasonal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21"/>
          <p:cNvSpPr txBox="1"/>
          <p:nvPr/>
        </p:nvSpPr>
        <p:spPr>
          <a:xfrm>
            <a:off x="3482700" y="2838225"/>
            <a:ext cx="1152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Seasonal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" name="Google Shape;93;p21"/>
          <p:cNvCxnSpPr>
            <a:endCxn id="91" idx="0"/>
          </p:cNvCxnSpPr>
          <p:nvPr/>
        </p:nvCxnSpPr>
        <p:spPr>
          <a:xfrm flipH="1">
            <a:off x="1834313" y="2429025"/>
            <a:ext cx="347100" cy="40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21"/>
          <p:cNvCxnSpPr>
            <a:stCxn id="90" idx="2"/>
            <a:endCxn id="92" idx="0"/>
          </p:cNvCxnSpPr>
          <p:nvPr/>
        </p:nvCxnSpPr>
        <p:spPr>
          <a:xfrm>
            <a:off x="3718172" y="2429156"/>
            <a:ext cx="340800" cy="409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570122" y="331547"/>
            <a:ext cx="76224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Key Elements of SARIMA Model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2"/>
          <p:cNvSpPr txBox="1"/>
          <p:nvPr/>
        </p:nvSpPr>
        <p:spPr>
          <a:xfrm>
            <a:off x="359428" y="1140309"/>
            <a:ext cx="83661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 Time series is differenced to make it stationary.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 SARIMA equation is a linear combination of past observations and past errors.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Seasonal differencing is performed on the time series.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SARIMA models future seasonality as a linear combination of past seasonality observations and past seasonality errors.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570141" y="374916"/>
            <a:ext cx="7981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Parameters of SARIMA Model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359428" y="1125413"/>
            <a:ext cx="8403300" cy="22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 SARIMA model has the following parameters </a:t>
            </a: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p, q, d, m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1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○"/>
            </a:pPr>
            <a:r>
              <a:t/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23"/>
          <p:cNvSpPr txBox="1"/>
          <p:nvPr/>
        </p:nvSpPr>
        <p:spPr>
          <a:xfrm>
            <a:off x="5378981" y="2030222"/>
            <a:ext cx="14004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oppins"/>
                <a:ea typeface="Poppins"/>
                <a:cs typeface="Poppins"/>
                <a:sym typeface="Poppins"/>
              </a:rPr>
              <a:t>0&lt;=P&lt;=4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23"/>
          <p:cNvSpPr txBox="1"/>
          <p:nvPr/>
        </p:nvSpPr>
        <p:spPr>
          <a:xfrm>
            <a:off x="4784072" y="2410650"/>
            <a:ext cx="1462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oppins"/>
                <a:ea typeface="Poppins"/>
                <a:cs typeface="Poppins"/>
                <a:sym typeface="Poppins"/>
              </a:rPr>
              <a:t>D=0, 1, 2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23"/>
          <p:cNvSpPr txBox="1"/>
          <p:nvPr/>
        </p:nvSpPr>
        <p:spPr>
          <a:xfrm>
            <a:off x="5465738" y="2872978"/>
            <a:ext cx="1103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Poppins"/>
                <a:ea typeface="Poppins"/>
                <a:cs typeface="Poppins"/>
                <a:sym typeface="Poppins"/>
              </a:rPr>
              <a:t>0&lt;=Q&lt;=4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1" name="Google Shape;111;p23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3"/>
          <p:cNvSpPr txBox="1"/>
          <p:nvPr/>
        </p:nvSpPr>
        <p:spPr>
          <a:xfrm>
            <a:off x="694003" y="2030222"/>
            <a:ext cx="4598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 - </a:t>
            </a: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seasonal autoregressive order</a:t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694003" y="2410650"/>
            <a:ext cx="4139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 - </a:t>
            </a: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seasonal difference order.</a:t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3"/>
          <p:cNvSpPr txBox="1"/>
          <p:nvPr/>
        </p:nvSpPr>
        <p:spPr>
          <a:xfrm>
            <a:off x="694003" y="2872978"/>
            <a:ext cx="4821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 - </a:t>
            </a: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seasonal moving average order.</a:t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694003" y="1534491"/>
            <a:ext cx="7981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the number of time steps for a single seasonal period</a:t>
            </a:r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