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Montserrat ExtraBold"/>
      <p:bold r:id="rId24"/>
      <p:boldItalic r:id="rId25"/>
    </p:embeddedFont>
    <p:embeddedFont>
      <p:font typeface="Helvetica Neue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ExtraBold-bold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Light-regular.fntdata"/><Relationship Id="rId25" Type="http://schemas.openxmlformats.org/officeDocument/2006/relationships/font" Target="fonts/MontserratExtraBold-boldItalic.fntdata"/><Relationship Id="rId28" Type="http://schemas.openxmlformats.org/officeDocument/2006/relationships/font" Target="fonts/HelveticaNeueLight-italic.fntdata"/><Relationship Id="rId27" Type="http://schemas.openxmlformats.org/officeDocument/2006/relationships/font" Target="fonts/HelveticaNeueLigh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19" Type="http://schemas.openxmlformats.org/officeDocument/2006/relationships/font" Target="fonts/Lato-boldItalic.fntdata"/><Relationship Id="rId18" Type="http://schemas.openxmlformats.org/officeDocument/2006/relationships/font" Target="fonts/La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3cbfa53b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3cbfa53b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03cbfa53b_0_9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gd03cbfa53b_0_9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03cbfa53b_0_9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gd03cbfa53b_0_9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03cbfa53b_0_9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gd03cbfa53b_0_9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cbfa53b_0_9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gd03cbfa53b_0_9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2" name="Google Shape;72;p18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3" name="Google Shape;73;p1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>
              <a:buNone/>
              <a:defRPr sz="500"/>
            </a:lvl1pPr>
            <a:lvl2pPr lvl="1" rtl="0">
              <a:buNone/>
              <a:defRPr sz="500"/>
            </a:lvl2pPr>
            <a:lvl3pPr lvl="2" rtl="0">
              <a:buNone/>
              <a:defRPr sz="500"/>
            </a:lvl3pPr>
            <a:lvl4pPr lvl="3" rtl="0">
              <a:buNone/>
              <a:defRPr sz="500"/>
            </a:lvl4pPr>
            <a:lvl5pPr lvl="4" rtl="0">
              <a:buNone/>
              <a:defRPr sz="500"/>
            </a:lvl5pPr>
            <a:lvl6pPr lvl="5" rtl="0">
              <a:buNone/>
              <a:defRPr sz="500"/>
            </a:lvl6pPr>
            <a:lvl7pPr lvl="6" rtl="0">
              <a:buNone/>
              <a:defRPr sz="500"/>
            </a:lvl7pPr>
            <a:lvl8pPr lvl="7" rtl="0">
              <a:buNone/>
              <a:defRPr sz="500"/>
            </a:lvl8pPr>
            <a:lvl9pPr lvl="8" rtl="0">
              <a:buNone/>
              <a:defRPr sz="5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ctrTitle"/>
          </p:nvPr>
        </p:nvSpPr>
        <p:spPr>
          <a:xfrm>
            <a:off x="1673269" y="1462491"/>
            <a:ext cx="5797500" cy="1536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Time Series Decomposition</a:t>
            </a:r>
            <a:endParaRPr b="1" sz="5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487875" y="415191"/>
            <a:ext cx="74574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 Series Decomposition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p21"/>
          <p:cNvPicPr preferRelativeResize="0"/>
          <p:nvPr/>
        </p:nvPicPr>
        <p:blipFill rotWithShape="1">
          <a:blip r:embed="rId3">
            <a:alphaModFix/>
          </a:blip>
          <a:srcRect b="4825" l="0" r="0" t="0"/>
          <a:stretch/>
        </p:blipFill>
        <p:spPr>
          <a:xfrm>
            <a:off x="178022" y="1127569"/>
            <a:ext cx="6886538" cy="28883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21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/>
        </p:nvSpPr>
        <p:spPr>
          <a:xfrm>
            <a:off x="3854522" y="1326159"/>
            <a:ext cx="51435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Additive Seasonal decomposition is when we add the individual components to get the time series data.</a:t>
            </a:r>
            <a:endParaRPr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22"/>
          <p:cNvSpPr txBox="1"/>
          <p:nvPr/>
        </p:nvSpPr>
        <p:spPr>
          <a:xfrm>
            <a:off x="530259" y="415191"/>
            <a:ext cx="79623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Additive Seasonal Decomposition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" name="Google Shape;96;p22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7" name="Google Shape;97;p22"/>
          <p:cNvPicPr preferRelativeResize="0"/>
          <p:nvPr/>
        </p:nvPicPr>
        <p:blipFill rotWithShape="1">
          <a:blip r:embed="rId3">
            <a:alphaModFix/>
          </a:blip>
          <a:srcRect b="0" l="0" r="48146" t="0"/>
          <a:stretch/>
        </p:blipFill>
        <p:spPr>
          <a:xfrm>
            <a:off x="359428" y="1112888"/>
            <a:ext cx="3495094" cy="302072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2"/>
          <p:cNvSpPr txBox="1"/>
          <p:nvPr/>
        </p:nvSpPr>
        <p:spPr>
          <a:xfrm>
            <a:off x="3854522" y="2627522"/>
            <a:ext cx="50196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y(t) = Level + Trend + Seasonality + Noise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/>
        </p:nvSpPr>
        <p:spPr>
          <a:xfrm>
            <a:off x="3854522" y="1269853"/>
            <a:ext cx="5031900" cy="13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Multiplicative Seasonal decomposition is when we multiply the individual components to get the time series data.</a:t>
            </a:r>
            <a:endParaRPr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23"/>
          <p:cNvSpPr txBox="1"/>
          <p:nvPr/>
        </p:nvSpPr>
        <p:spPr>
          <a:xfrm>
            <a:off x="508153" y="363028"/>
            <a:ext cx="82947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Multiplicative Seasonal Decomposition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5" name="Google Shape;105;p23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6" name="Google Shape;106;p23"/>
          <p:cNvPicPr preferRelativeResize="0"/>
          <p:nvPr/>
        </p:nvPicPr>
        <p:blipFill rotWithShape="1">
          <a:blip r:embed="rId3">
            <a:alphaModFix/>
          </a:blip>
          <a:srcRect b="0" l="48328" r="0" t="0"/>
          <a:stretch/>
        </p:blipFill>
        <p:spPr>
          <a:xfrm>
            <a:off x="359428" y="1195491"/>
            <a:ext cx="3420732" cy="289817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3"/>
          <p:cNvSpPr txBox="1"/>
          <p:nvPr/>
        </p:nvSpPr>
        <p:spPr>
          <a:xfrm>
            <a:off x="3854522" y="2540766"/>
            <a:ext cx="50319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y(t) = Level * Trend * Seasonality * Noise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/>
        </p:nvSpPr>
        <p:spPr>
          <a:xfrm>
            <a:off x="508153" y="363028"/>
            <a:ext cx="82947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Additive vs </a:t>
            </a:r>
            <a:r>
              <a:rPr b="1" i="0" lang="en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Multiplicative Decompos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ition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24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24"/>
          <p:cNvSpPr txBox="1"/>
          <p:nvPr/>
        </p:nvSpPr>
        <p:spPr>
          <a:xfrm>
            <a:off x="359428" y="1140244"/>
            <a:ext cx="8294700" cy="26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We use additive model, the magnitude of seasonality does not change in relation to time.</a:t>
            </a:r>
            <a:endParaRPr sz="1900">
              <a:solidFill>
                <a:srgbClr val="29292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rgbClr val="292929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On the other hand, we use multiplicative models when the magnitude of the seasonal pattern in the data depends on the magnitude of the data. </a:t>
            </a:r>
            <a:endParaRPr sz="1900">
              <a:solidFill>
                <a:srgbClr val="29292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