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embeddedFontLst>
    <p:embeddedFont>
      <p:font typeface="Economica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  <p:embeddedFont>
      <p:font typeface="Montserrat"/>
      <p:regular r:id="rId18"/>
      <p:bold r:id="rId19"/>
      <p:italic r:id="rId20"/>
      <p:boldItalic r:id="rId21"/>
    </p:embeddedFont>
    <p:embeddedFont>
      <p:font typeface="Poppins"/>
      <p:regular r:id="rId22"/>
      <p:bold r:id="rId23"/>
      <p:italic r:id="rId24"/>
      <p:boldItalic r:id="rId25"/>
    </p:embeddedFont>
    <p:embeddedFont>
      <p:font typeface="Montserrat ExtraBold"/>
      <p:bold r:id="rId26"/>
      <p:boldItalic r:id="rId27"/>
    </p:embeddedFont>
    <p:embeddedFont>
      <p:font typeface="Helvetica Neue Light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Poppins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Poppins-italic.fntdata"/><Relationship Id="rId23" Type="http://schemas.openxmlformats.org/officeDocument/2006/relationships/font" Target="fonts/Poppins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ontserratExtraBold-bold.fntdata"/><Relationship Id="rId25" Type="http://schemas.openxmlformats.org/officeDocument/2006/relationships/font" Target="fonts/Poppins-boldItalic.fntdata"/><Relationship Id="rId28" Type="http://schemas.openxmlformats.org/officeDocument/2006/relationships/font" Target="fonts/HelveticaNeueLight-regular.fntdata"/><Relationship Id="rId27" Type="http://schemas.openxmlformats.org/officeDocument/2006/relationships/font" Target="fonts/MontserratExtraBold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Ligh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Light-boldItalic.fntdata"/><Relationship Id="rId30" Type="http://schemas.openxmlformats.org/officeDocument/2006/relationships/font" Target="fonts/HelveticaNeueLight-italic.fntdata"/><Relationship Id="rId11" Type="http://schemas.openxmlformats.org/officeDocument/2006/relationships/font" Target="fonts/Economica-bold.fntdata"/><Relationship Id="rId10" Type="http://schemas.openxmlformats.org/officeDocument/2006/relationships/font" Target="fonts/Economica-regular.fntdata"/><Relationship Id="rId13" Type="http://schemas.openxmlformats.org/officeDocument/2006/relationships/font" Target="fonts/Economica-boldItalic.fntdata"/><Relationship Id="rId12" Type="http://schemas.openxmlformats.org/officeDocument/2006/relationships/font" Target="fonts/Economica-italic.fntdata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03cbfa53b_0_18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03cbfa53b_0_1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03cbfa53b_0_18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03cbfa53b_0_18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03cbfa53b_0_18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03cbfa53b_0_186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438863" y="2167125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Font typeface="Montserrat ExtraBold"/>
              <a:buNone/>
              <a:defRPr sz="3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6" name="Google Shape;66;p16"/>
          <p:cNvSpPr txBox="1"/>
          <p:nvPr>
            <p:ph idx="2" type="body"/>
          </p:nvPr>
        </p:nvSpPr>
        <p:spPr>
          <a:xfrm>
            <a:off x="4628850" y="1014975"/>
            <a:ext cx="39612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2" name="Google Shape;72;p18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3" name="Google Shape;73;p18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rtl="0">
              <a:buNone/>
              <a:defRPr sz="500"/>
            </a:lvl1pPr>
            <a:lvl2pPr lvl="1" rtl="0">
              <a:buNone/>
              <a:defRPr sz="500"/>
            </a:lvl2pPr>
            <a:lvl3pPr lvl="2" rtl="0">
              <a:buNone/>
              <a:defRPr sz="500"/>
            </a:lvl3pPr>
            <a:lvl4pPr lvl="3" rtl="0">
              <a:buNone/>
              <a:defRPr sz="500"/>
            </a:lvl4pPr>
            <a:lvl5pPr lvl="4" rtl="0">
              <a:buNone/>
              <a:defRPr sz="500"/>
            </a:lvl5pPr>
            <a:lvl6pPr lvl="5" rtl="0">
              <a:buNone/>
              <a:defRPr sz="500"/>
            </a:lvl6pPr>
            <a:lvl7pPr lvl="6" rtl="0">
              <a:buNone/>
              <a:defRPr sz="500"/>
            </a:lvl7pPr>
            <a:lvl8pPr lvl="7" rtl="0">
              <a:buNone/>
              <a:defRPr sz="500"/>
            </a:lvl8pPr>
            <a:lvl9pPr lvl="8" rtl="0">
              <a:buNone/>
              <a:defRPr sz="5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11825" y="4333832"/>
            <a:ext cx="9155824" cy="809059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88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0" y="4517177"/>
            <a:ext cx="9144000" cy="626891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88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0" y="4743449"/>
            <a:ext cx="9144000" cy="400885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260025" y="4096519"/>
            <a:ext cx="1161000" cy="77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359749" y="4178815"/>
            <a:ext cx="1042988" cy="72151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ctrTitle"/>
          </p:nvPr>
        </p:nvSpPr>
        <p:spPr>
          <a:xfrm>
            <a:off x="1078350" y="1462500"/>
            <a:ext cx="6543900" cy="24084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122B46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Checking for Stationarity</a:t>
            </a:r>
            <a:endParaRPr b="1" sz="5200">
              <a:solidFill>
                <a:srgbClr val="122B46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/>
        </p:nvSpPr>
        <p:spPr>
          <a:xfrm>
            <a:off x="532941" y="393478"/>
            <a:ext cx="73992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How to Check Stationarity?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21"/>
          <p:cNvSpPr txBox="1"/>
          <p:nvPr/>
        </p:nvSpPr>
        <p:spPr>
          <a:xfrm>
            <a:off x="359428" y="1202203"/>
            <a:ext cx="8254500" cy="20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209550" lvl="0" marL="177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22222"/>
              </a:buClr>
              <a:buSzPts val="1900"/>
              <a:buFont typeface="Montserrat"/>
              <a:buChar char="●"/>
            </a:pPr>
            <a:r>
              <a:rPr lang="en" sz="190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There are two popular statistical tests using which we can test the stationarity of a time series. </a:t>
            </a:r>
            <a:endParaRPr sz="1900"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09550" lvl="1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900"/>
              <a:buFont typeface="Montserrat"/>
              <a:buChar char="○"/>
            </a:pPr>
            <a:r>
              <a:rPr b="1" lang="en" sz="190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Augmented Dickey-Fuller(ADF) test.</a:t>
            </a:r>
            <a:endParaRPr b="1" sz="1900"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09550" lvl="1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900"/>
              <a:buFont typeface="Montserrat"/>
              <a:buChar char="○"/>
            </a:pPr>
            <a:r>
              <a:rPr b="1" lang="en" sz="19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Kwiatkowski-Phillips-Schmidt-Shin (KPSS) test.</a:t>
            </a:r>
            <a:endParaRPr b="1" sz="19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89" name="Google Shape;89;p21"/>
          <p:cNvCxnSpPr/>
          <p:nvPr/>
        </p:nvCxnSpPr>
        <p:spPr>
          <a:xfrm>
            <a:off x="359428" y="415191"/>
            <a:ext cx="0" cy="4524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type="title"/>
          </p:nvPr>
        </p:nvSpPr>
        <p:spPr>
          <a:xfrm>
            <a:off x="458588" y="389934"/>
            <a:ext cx="81315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Ad Fuller Test vs KPSS Test</a:t>
            </a:r>
            <a:endParaRPr sz="3000"/>
          </a:p>
        </p:txBody>
      </p:sp>
      <p:sp>
        <p:nvSpPr>
          <p:cNvPr id="95" name="Google Shape;95;p22"/>
          <p:cNvSpPr txBox="1"/>
          <p:nvPr>
            <p:ph idx="1" type="body"/>
          </p:nvPr>
        </p:nvSpPr>
        <p:spPr>
          <a:xfrm>
            <a:off x="524869" y="1264181"/>
            <a:ext cx="3961200" cy="2169000"/>
          </a:xfrm>
          <a:prstGeom prst="rect">
            <a:avLst/>
          </a:prstGeom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 Fuller Test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18415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Null Hypothesis: </a:t>
            </a:r>
            <a:r>
              <a:rPr lang="en" sz="1500">
                <a:solidFill>
                  <a:schemeClr val="dk1"/>
                </a:solidFill>
              </a:rPr>
              <a:t> The time series is not stationary.</a:t>
            </a:r>
            <a:endParaRPr sz="1500">
              <a:solidFill>
                <a:schemeClr val="dk1"/>
              </a:solidFill>
            </a:endParaRPr>
          </a:p>
          <a:p>
            <a:pPr indent="0" lvl="0" marL="177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18415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Alternate Hypothesis: </a:t>
            </a:r>
            <a:r>
              <a:rPr lang="en" sz="1500">
                <a:solidFill>
                  <a:schemeClr val="dk1"/>
                </a:solidFill>
              </a:rPr>
              <a:t>The time series is stationary.</a:t>
            </a:r>
            <a:endParaRPr b="1" sz="1500"/>
          </a:p>
        </p:txBody>
      </p:sp>
      <p:sp>
        <p:nvSpPr>
          <p:cNvPr id="96" name="Google Shape;96;p22"/>
          <p:cNvSpPr txBox="1"/>
          <p:nvPr>
            <p:ph idx="2" type="body"/>
          </p:nvPr>
        </p:nvSpPr>
        <p:spPr>
          <a:xfrm>
            <a:off x="4628850" y="1264163"/>
            <a:ext cx="3961200" cy="2169000"/>
          </a:xfrm>
          <a:prstGeom prst="rect">
            <a:avLst/>
          </a:prstGeom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KPSS Test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18415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Null Hypothesis: </a:t>
            </a:r>
            <a:r>
              <a:rPr lang="en" sz="1500">
                <a:solidFill>
                  <a:schemeClr val="dk1"/>
                </a:solidFill>
              </a:rPr>
              <a:t>The time series is stationary.</a:t>
            </a:r>
            <a:endParaRPr sz="1500">
              <a:solidFill>
                <a:schemeClr val="dk1"/>
              </a:solidFill>
            </a:endParaRPr>
          </a:p>
          <a:p>
            <a:pPr indent="0" lvl="0" marL="177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18415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Alternate Hypothesis: </a:t>
            </a:r>
            <a:r>
              <a:rPr lang="en" sz="1500">
                <a:solidFill>
                  <a:schemeClr val="dk1"/>
                </a:solidFill>
              </a:rPr>
              <a:t>The time series is not stationary.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cxnSp>
        <p:nvCxnSpPr>
          <p:cNvPr id="97" name="Google Shape;97;p22"/>
          <p:cNvCxnSpPr/>
          <p:nvPr/>
        </p:nvCxnSpPr>
        <p:spPr>
          <a:xfrm>
            <a:off x="359428" y="415191"/>
            <a:ext cx="0" cy="4524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