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EEBAE4-C3A6-459F-B745-8A5134099635}">
  <a:tblStyle styleId="{7CEEBAE4-C3A6-459F-B745-8A51340996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Lato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9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03cbfa53b_0_19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9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3cbfa53b_0_19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3cbfa53b_0_19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3cbfa53b_0_19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3cbfa53b_0_19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3cbfa53b_0_19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549331" y="1078275"/>
            <a:ext cx="6543900" cy="230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Converting Non-stationary into Stationary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83366" y="347034"/>
            <a:ext cx="85023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Converting Non-stationary into Stationary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83631"/>
            <a:ext cx="728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There are two tools for converting a non-stationary series into a stationary series: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Differencing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32941" y="369403"/>
            <a:ext cx="6643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Understanding Differencing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5" name="Google Shape;95;p22"/>
          <p:cNvGraphicFramePr/>
          <p:nvPr/>
        </p:nvGraphicFramePr>
        <p:xfrm>
          <a:off x="532941" y="2020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{7CEEBAE4-C3A6-459F-B745-8A5134099635}</a:tableStyleId>
              </a:tblPr>
              <a:tblGrid>
                <a:gridCol w="1467000"/>
                <a:gridCol w="1501850"/>
                <a:gridCol w="1463750"/>
              </a:tblGrid>
              <a:tr h="42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Original Time Series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1st order differencing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2nd order differencing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190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350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1250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470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1830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580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110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34275" marB="34275" marR="34275" marL="3427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6" name="Google Shape;96;p22"/>
          <p:cNvCxnSpPr/>
          <p:nvPr/>
        </p:nvCxnSpPr>
        <p:spPr>
          <a:xfrm>
            <a:off x="359428" y="443766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22"/>
          <p:cNvSpPr txBox="1"/>
          <p:nvPr/>
        </p:nvSpPr>
        <p:spPr>
          <a:xfrm>
            <a:off x="260278" y="1168791"/>
            <a:ext cx="839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Differencing means to calculate the difference between consecutive observations.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532950" y="359428"/>
            <a:ext cx="6097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Box Cox Transformation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3"/>
          <p:cNvSpPr txBox="1"/>
          <p:nvPr/>
        </p:nvSpPr>
        <p:spPr>
          <a:xfrm>
            <a:off x="359428" y="1165031"/>
            <a:ext cx="79569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Box Cox transformation transforms non-normal dependent variables into normal distribution. </a:t>
            </a:r>
            <a:endParaRPr sz="1900">
              <a:solidFill>
                <a:srgbClr val="22222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900"/>
              <a:buFont typeface="Montserrat"/>
              <a:buChar char="●"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mathematical formula for box cox transformation is shown: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38" y="2604563"/>
            <a:ext cx="2845154" cy="135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532950" y="359428"/>
            <a:ext cx="6097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Box Cox Transformation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359428" y="1248469"/>
            <a:ext cx="54285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 is the original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y(λ) is the transformed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To find the optimal value of lambda bet -5 and +5 is to minimize the variance of the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" name="Google Shape;112;p24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24"/>
          <p:cNvPicPr preferRelativeResize="0"/>
          <p:nvPr/>
        </p:nvPicPr>
        <p:blipFill rotWithShape="1">
          <a:blip r:embed="rId3">
            <a:alphaModFix/>
          </a:blip>
          <a:srcRect b="14617" l="13201" r="0" t="0"/>
          <a:stretch/>
        </p:blipFill>
        <p:spPr>
          <a:xfrm>
            <a:off x="5825166" y="478594"/>
            <a:ext cx="3022867" cy="19225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/>
          <p:nvPr/>
        </p:nvSpPr>
        <p:spPr>
          <a:xfrm>
            <a:off x="7783416" y="594909"/>
            <a:ext cx="830400" cy="4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