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Poppins"/>
      <p:regular r:id="rId22"/>
      <p:bold r:id="rId23"/>
      <p:italic r:id="rId24"/>
      <p:boldItalic r:id="rId25"/>
    </p:embeddedFont>
    <p:embeddedFont>
      <p:font typeface="Montserrat ExtraBold"/>
      <p:bold r:id="rId26"/>
      <p:boldItalic r:id="rId27"/>
    </p:embeddedFont>
    <p:embeddedFont>
      <p:font typeface="Helvetica Neue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Poppins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ExtraBold-bold.fntdata"/><Relationship Id="rId25" Type="http://schemas.openxmlformats.org/officeDocument/2006/relationships/font" Target="fonts/Poppins-boldItalic.fntdata"/><Relationship Id="rId28" Type="http://schemas.openxmlformats.org/officeDocument/2006/relationships/font" Target="fonts/HelveticaNeueLight-regular.fntdata"/><Relationship Id="rId27" Type="http://schemas.openxmlformats.org/officeDocument/2006/relationships/font" Target="fonts/MontserratExtraBol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boldItalic.fntdata"/><Relationship Id="rId30" Type="http://schemas.openxmlformats.org/officeDocument/2006/relationships/font" Target="fonts/HelveticaNeueLight-italic.fntdata"/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2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2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21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gd03cbfa53b_0_21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03cbfa53b_0_2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gd03cbfa53b_0_21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1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Google Shape;73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buNone/>
              <a:defRPr sz="500"/>
            </a:lvl1pPr>
            <a:lvl2pPr lvl="1" rtl="0">
              <a:buNone/>
              <a:defRPr sz="500"/>
            </a:lvl2pPr>
            <a:lvl3pPr lvl="2" rtl="0">
              <a:buNone/>
              <a:defRPr sz="500"/>
            </a:lvl3pPr>
            <a:lvl4pPr lvl="3" rtl="0">
              <a:buNone/>
              <a:defRPr sz="500"/>
            </a:lvl4pPr>
            <a:lvl5pPr lvl="4" rtl="0">
              <a:buNone/>
              <a:defRPr sz="500"/>
            </a:lvl5pPr>
            <a:lvl6pPr lvl="5" rtl="0">
              <a:buNone/>
              <a:defRPr sz="500"/>
            </a:lvl6pPr>
            <a:lvl7pPr lvl="6" rtl="0">
              <a:buNone/>
              <a:defRPr sz="500"/>
            </a:lvl7pPr>
            <a:lvl8pPr lvl="7" rtl="0">
              <a:buNone/>
              <a:defRPr sz="500"/>
            </a:lvl8pPr>
            <a:lvl9pPr lvl="8" rtl="0">
              <a:buNone/>
              <a:defRPr sz="5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ctrTitle"/>
          </p:nvPr>
        </p:nvSpPr>
        <p:spPr>
          <a:xfrm>
            <a:off x="1300050" y="1685578"/>
            <a:ext cx="6543900" cy="1363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Moving Average Model</a:t>
            </a:r>
            <a:endParaRPr b="1" sz="5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518116" y="364395"/>
            <a:ext cx="515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Moving Average Model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359428" y="1162350"/>
            <a:ext cx="8217300" cy="23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-2095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 Moving Average Model, we consider the past forecasted errors to forecast the future values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Moving average model has a parameter called “q” which is the size of the Moving average window over which linear combinations of errors are calculated.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" name="Google Shape;89;p21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/>
        </p:nvSpPr>
        <p:spPr>
          <a:xfrm>
            <a:off x="518121" y="364397"/>
            <a:ext cx="833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Working of </a:t>
            </a:r>
            <a:r>
              <a:rPr b="1" i="0" lang="en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Moving Average Model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22"/>
          <p:cNvSpPr txBox="1"/>
          <p:nvPr/>
        </p:nvSpPr>
        <p:spPr>
          <a:xfrm>
            <a:off x="359428" y="1191150"/>
            <a:ext cx="4213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mathematical equation is: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y(t) = µ + φ(k)*ε(t-k)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22"/>
          <p:cNvSpPr txBox="1"/>
          <p:nvPr/>
        </p:nvSpPr>
        <p:spPr>
          <a:xfrm>
            <a:off x="359428" y="2083932"/>
            <a:ext cx="4333200" cy="18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-2095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b="1"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µ</a:t>
            </a: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is the mean of the series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b="1"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ε(t-k)</a:t>
            </a: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is the past forecasted value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b="1"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φ(k)</a:t>
            </a: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is the weight associated with error value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" name="Google Shape;97;p22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