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font" Target="fonts/Economica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Italic.fntdata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5" Type="http://schemas.openxmlformats.org/officeDocument/2006/relationships/font" Target="fonts/Lato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03cbfa53b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03cbfa53b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03cbfa53b_0_17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d03cbfa53b_0_17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3cbfa53b_0_17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d03cbfa53b_0_17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03cbfa53b_0_17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gd03cbfa53b_0_17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Google Shape;72;p1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>
              <a:buNone/>
              <a:defRPr sz="500"/>
            </a:lvl1pPr>
            <a:lvl2pPr lvl="1" rtl="0">
              <a:buNone/>
              <a:defRPr sz="500"/>
            </a:lvl2pPr>
            <a:lvl3pPr lvl="2" rtl="0">
              <a:buNone/>
              <a:defRPr sz="500"/>
            </a:lvl3pPr>
            <a:lvl4pPr lvl="3" rtl="0">
              <a:buNone/>
              <a:defRPr sz="500"/>
            </a:lvl4pPr>
            <a:lvl5pPr lvl="4" rtl="0">
              <a:buNone/>
              <a:defRPr sz="500"/>
            </a:lvl5pPr>
            <a:lvl6pPr lvl="5" rtl="0">
              <a:buNone/>
              <a:defRPr sz="500"/>
            </a:lvl6pPr>
            <a:lvl7pPr lvl="6" rtl="0">
              <a:buNone/>
              <a:defRPr sz="500"/>
            </a:lvl7pPr>
            <a:lvl8pPr lvl="7" rtl="0">
              <a:buNone/>
              <a:defRPr sz="500"/>
            </a:lvl8pPr>
            <a:lvl9pPr lvl="8" rtl="0">
              <a:buNone/>
              <a:defRPr sz="5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88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ctrTitle"/>
          </p:nvPr>
        </p:nvSpPr>
        <p:spPr>
          <a:xfrm>
            <a:off x="1193200" y="288675"/>
            <a:ext cx="7240200" cy="4275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122B46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Holt and Holt Winter Exponential Smoothing</a:t>
            </a:r>
            <a:endParaRPr b="1" sz="5000">
              <a:solidFill>
                <a:srgbClr val="122B4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545334" y="356353"/>
            <a:ext cx="7324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Holt Exponential Smoothing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384216" y="1165031"/>
            <a:ext cx="6792000" cy="27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Holt’s Exponential Smoothing captures the level and trend of time series in the forecasting.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 Forecast Equation is: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y(t+1) = l(t) +b(t)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where l(t) is the level component and b(t) is the trend component.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545334" y="356353"/>
            <a:ext cx="73248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The Trend Component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359428" y="1127850"/>
            <a:ext cx="6792000" cy="22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 trend component is calculated as: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b(t) = β(l(t) - l(t-1)) + (1-β)b(t-1) 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Where, β is the smoothing parameter for trend.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" name="Google Shape;96;p22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/>
        </p:nvSpPr>
        <p:spPr>
          <a:xfrm>
            <a:off x="495759" y="343922"/>
            <a:ext cx="75975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Holt’s Winter Exponential Smoothing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3"/>
          <p:cNvSpPr txBox="1"/>
          <p:nvPr/>
        </p:nvSpPr>
        <p:spPr>
          <a:xfrm>
            <a:off x="359428" y="1127869"/>
            <a:ext cx="75975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Holt’s Winter Exponential Smoothing captures all level, trend and seasonality.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2095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The forecast equation is: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Montserrat"/>
                <a:ea typeface="Montserrat"/>
                <a:cs typeface="Montserrat"/>
                <a:sym typeface="Montserrat"/>
              </a:rPr>
              <a:t>y(t+1) = l(t)+b(t)+s(t+1-m) </a:t>
            </a:r>
            <a:endParaRPr b="1"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Where m is the number of times a 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"/>
                <a:ea typeface="Montserrat"/>
                <a:cs typeface="Montserrat"/>
                <a:sym typeface="Montserrat"/>
              </a:rPr>
              <a:t>season repeats in a time period.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3" name="Google Shape;103;p23"/>
          <p:cNvCxnSpPr/>
          <p:nvPr/>
        </p:nvCxnSpPr>
        <p:spPr>
          <a:xfrm>
            <a:off x="359428" y="415191"/>
            <a:ext cx="0" cy="452400"/>
          </a:xfrm>
          <a:prstGeom prst="straightConnector1">
            <a:avLst/>
          </a:prstGeom>
          <a:noFill/>
          <a:ln cap="flat" cmpd="sng" w="2286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