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505" r:id="rId9"/>
    <p:sldId id="504" r:id="rId10"/>
    <p:sldId id="260" r:id="rId11"/>
    <p:sldId id="551" r:id="rId12"/>
    <p:sldId id="552" r:id="rId13"/>
    <p:sldId id="487" r:id="rId14"/>
    <p:sldId id="553" r:id="rId15"/>
    <p:sldId id="558" r:id="rId16"/>
    <p:sldId id="559" r:id="rId17"/>
    <p:sldId id="560" r:id="rId18"/>
    <p:sldId id="561" r:id="rId19"/>
    <p:sldId id="554" r:id="rId20"/>
    <p:sldId id="557" r:id="rId21"/>
    <p:sldId id="555" r:id="rId22"/>
  </p:sldIdLst>
  <p:sldSz cx="12192000" cy="6858000"/>
  <p:notesSz cx="6858000" cy="9144000"/>
  <p:defaultTextStyle>
    <a:defPPr>
      <a:defRPr lang="ar-P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E971-A4C3-428F-9FB4-B4783937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2400-3A9F-4C4A-9BAE-0B1CE6448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5222-BB34-4B50-BEC5-DB01555D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2E8D-15BF-4096-92AF-532DE5E3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1F95-F492-4FCB-BBDB-F1312717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84715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C28B-1E99-48A7-81D1-D8DC0F08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EE52D-EC71-4C50-98F7-AE50AD36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7654-C33D-46F6-BD41-894076D0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8ED4-AED1-44D0-B02F-B2438A8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CDC8-2A70-449E-8C88-F276D723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20800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BC03A-CA13-4D72-A37D-714548DAA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C11E-9FE7-4813-801D-0C3948A8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E771-EBE8-4404-A453-96737516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2695-B1C4-451E-80B4-052ECB18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4BB0-5D0B-4FA1-A0D6-4652B8D6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17621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BAFE-713A-4C10-8D07-FF5FC76E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B271-98D7-4651-9DC8-19E8BC57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9676-DF26-4500-8413-DFE54B8F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956B-2B3D-4987-BB22-6FBF5D99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01B9-93C9-4365-BE71-AF6FFD4B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25238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70FE-402D-454B-AA62-C53D3732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64ED-B165-43D1-9527-85D1DF69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AC15-2601-41C9-B378-4529D4F5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01D2-34BB-4A0F-9B47-1B9E1ED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93D5-FCCE-4521-B650-4882985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14918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E6F5-8D1C-406E-B2C5-5550587E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06D0-EF22-4DF0-BD31-8A17047F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313A-F5E9-46B6-8DB7-F5C6B477B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D41FF-6EB0-421C-9A3C-F1B56AA4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6434-34DC-4D1C-899E-C67B020F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06E60-B575-46A6-8ACE-6A0C1A60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20889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E376-A15E-4591-BE65-B391451B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7992-FF8C-4705-B207-422995D5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3BA4A-6159-4014-8DF3-740F6FEB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E415C-73A2-4613-9D75-A63459350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270ED-BA2A-4D20-9127-AAD745CC3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FDB87-96D2-430C-B12F-043F9787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CDD2F-7B56-4A21-960C-35E856B8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28A01-6ACB-4CBC-81D9-CF3152B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407737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204B-DC0C-4C76-862D-A404082E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AC9AA-BE37-4144-8497-8B7EB7D7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EF94A-089C-4C00-8A77-54129437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7C392-0788-49C8-AB67-8ADCED27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17985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8F251-BD57-4B87-A9FC-5BEE093D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D0D23-6BCA-4BEA-8667-A54FF63F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5EDF-4AF4-43E5-ACBD-EAF05471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119378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ED11-6162-4976-98FF-15E6C4F2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9B88-A1E5-4258-9390-A8FED08E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586B-D890-4DC3-AABF-A838C663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DBDB-6FF5-45CE-BE93-7905AFAD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F7F1-8AA3-4DEA-85B1-7E54081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2DE37-5DF1-46EE-A86C-00690648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250739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609-12A6-4594-B243-F8F737C4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54343-A818-46EC-95DA-114ACFFBD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D2BB-B5BE-4652-9BA0-EB6BD47F2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E1A13-9833-404F-907D-886A590F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7854-E03B-4DF0-9ABD-5899759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8BEBF-BD72-472D-ABAE-CD282093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32678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7854C-E17B-48DF-86F7-5B24391C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B8576-4000-4903-AEBF-35476A33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F874-1811-4AE7-B174-C1AF6FCAE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D891-B993-46CC-8373-586FB555FB35}" type="datetimeFigureOut">
              <a:rPr lang="ar-PS" smtClean="0"/>
              <a:t>5/5/2022</a:t>
            </a:fld>
            <a:endParaRPr lang="ar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A7DF-11BA-40BD-A2CC-637C651AE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5996-7093-489C-8EE0-1D21E2DF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9DE9-C849-4336-8811-F482A57D8914}" type="slidenum">
              <a:rPr lang="ar-PS" smtClean="0"/>
              <a:t>‹#›</a:t>
            </a:fld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36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P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44C5-B97E-4737-9FA0-E9CCD1FDF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Basic Input / Output in C++</a:t>
            </a:r>
            <a:br>
              <a:rPr lang="en-US" b="1" dirty="0"/>
            </a:br>
            <a:endParaRPr lang="ar-P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7854C-645E-47CF-BA42-DBD2B0460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7000" b="1" dirty="0">
                <a:solidFill>
                  <a:srgbClr val="C00000"/>
                </a:solidFill>
              </a:rPr>
              <a:t>FILE Handling in C++</a:t>
            </a:r>
          </a:p>
          <a:p>
            <a:endParaRPr lang="en-US" sz="4800" dirty="0">
              <a:solidFill>
                <a:srgbClr val="C00000"/>
              </a:solidFill>
            </a:endParaRPr>
          </a:p>
          <a:p>
            <a:r>
              <a:rPr lang="en-US" sz="4800" dirty="0" err="1"/>
              <a:t>Souhad</a:t>
            </a:r>
            <a:r>
              <a:rPr lang="en-US" sz="4800" dirty="0"/>
              <a:t> M. </a:t>
            </a:r>
            <a:r>
              <a:rPr lang="en-US" sz="4800" dirty="0" err="1"/>
              <a:t>Daraghma</a:t>
            </a:r>
            <a:endParaRPr lang="ar-PS" sz="4800" dirty="0"/>
          </a:p>
        </p:txBody>
      </p:sp>
    </p:spTree>
    <p:extLst>
      <p:ext uri="{BB962C8B-B14F-4D97-AF65-F5344CB8AC3E}">
        <p14:creationId xmlns:p14="http://schemas.microsoft.com/office/powerpoint/2010/main" val="380036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1457-D8B3-44B6-8AE9-064BF044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PS" b="1" dirty="0">
                <a:solidFill>
                  <a:srgbClr val="C00000"/>
                </a:solidFill>
              </a:rPr>
              <a:t>File Handling in C++</a:t>
            </a:r>
            <a:endParaRPr lang="ar-P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157C-B33D-4DC6-855D-2606B5CA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1825625"/>
            <a:ext cx="6804211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ar-PS" dirty="0"/>
              <a:t>Can be created, updated, and processed by C/C++ programs </a:t>
            </a:r>
          </a:p>
          <a:p>
            <a:pPr marL="457200" lvl="1" indent="0">
              <a:buNone/>
            </a:pPr>
            <a:endParaRPr lang="en-US" altLang="ar-PS" dirty="0"/>
          </a:p>
          <a:p>
            <a:pPr lvl="1"/>
            <a:r>
              <a:rPr lang="en-US" altLang="ar-PS" dirty="0"/>
              <a:t>Are used for permanent storage of large amounts of data ( hard disk, …).</a:t>
            </a:r>
          </a:p>
          <a:p>
            <a:pPr marL="457200" lvl="1" indent="0">
              <a:buNone/>
            </a:pPr>
            <a:endParaRPr lang="en-US" altLang="ar-PS" dirty="0"/>
          </a:p>
          <a:p>
            <a:pPr lvl="1"/>
            <a:r>
              <a:rPr lang="en-US" altLang="ar-PS" dirty="0"/>
              <a:t>Storage of data in variables, arrays, and structures is only temporary</a:t>
            </a:r>
          </a:p>
          <a:p>
            <a:pPr marL="457200" lvl="1" indent="0">
              <a:buNone/>
            </a:pPr>
            <a:endParaRPr lang="en-US" altLang="ar-PS" dirty="0"/>
          </a:p>
          <a:p>
            <a:pPr lvl="1"/>
            <a:r>
              <a:rPr lang="en-US" altLang="ar-PS" sz="2400" dirty="0"/>
              <a:t>C++ views each file as a sequence of bytes</a:t>
            </a:r>
          </a:p>
          <a:p>
            <a:pPr lvl="1"/>
            <a:endParaRPr lang="en-US" altLang="ar-PS" sz="2400" dirty="0"/>
          </a:p>
          <a:p>
            <a:pPr lvl="1"/>
            <a:r>
              <a:rPr lang="en-US" altLang="ar-PS" dirty="0"/>
              <a:t>File ends with the </a:t>
            </a:r>
            <a:r>
              <a:rPr lang="en-US" altLang="ar-PS" i="1" dirty="0"/>
              <a:t>end-of-file marker</a:t>
            </a:r>
          </a:p>
          <a:p>
            <a:pPr lvl="1"/>
            <a:endParaRPr lang="en-US" altLang="ar-PS" dirty="0"/>
          </a:p>
          <a:p>
            <a:endParaRPr lang="ar-PS" dirty="0"/>
          </a:p>
        </p:txBody>
      </p:sp>
      <p:pic>
        <p:nvPicPr>
          <p:cNvPr id="4" name="Picture 2" descr="file handling in c++">
            <a:extLst>
              <a:ext uri="{FF2B5EF4-FFF2-40B4-BE49-F238E27FC236}">
                <a16:creationId xmlns:a16="http://schemas.microsoft.com/office/drawing/2014/main" id="{773E17ED-2CE3-4E69-AD93-23FFA559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82" y="1514475"/>
            <a:ext cx="532503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7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303EE-07B7-4F32-B8FB-D8B3BD52D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569339"/>
              </p:ext>
            </p:extLst>
          </p:nvPr>
        </p:nvGraphicFramePr>
        <p:xfrm>
          <a:off x="2143461" y="2196699"/>
          <a:ext cx="4785360" cy="3017520"/>
        </p:xfrm>
        <a:graphic>
          <a:graphicData uri="http://schemas.openxmlformats.org/drawingml/2006/table">
            <a:tbl>
              <a:tblPr/>
              <a:tblGrid>
                <a:gridCol w="2392680">
                  <a:extLst>
                    <a:ext uri="{9D8B030D-6E8A-4147-A177-3AD203B41FA5}">
                      <a16:colId xmlns:a16="http://schemas.microsoft.com/office/drawing/2014/main" val="731372122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80691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Datatype</a:t>
                      </a:r>
                    </a:p>
                  </a:txBody>
                  <a:tcPr marL="60960" marR="60960" marT="91440" marB="914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91440" marB="914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ofstream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is used to create a file and write data on files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01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ifstream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is used to read data from files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30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fstream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 is used to both read and write data from/to files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257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FC9CB7D-1241-4B08-BE53-CBDC4173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94" y="1269978"/>
            <a:ext cx="734209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For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read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and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write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from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file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you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need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another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standard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C++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library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called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kumimoji="0" lang="ar-PS" altLang="ar-P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fstream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which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defines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three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new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data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types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:</a:t>
            </a:r>
            <a:endParaRPr kumimoji="0" lang="ar-PS" altLang="ar-P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07FBB-EABC-48C5-9358-F1EBD2A3EA4D}"/>
              </a:ext>
            </a:extLst>
          </p:cNvPr>
          <p:cNvSpPr/>
          <p:nvPr/>
        </p:nvSpPr>
        <p:spPr>
          <a:xfrm>
            <a:off x="872750" y="411487"/>
            <a:ext cx="60560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Text File data types </a:t>
            </a:r>
            <a:endParaRPr lang="ar-P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8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CFBE-FE2F-45A4-BC8E-838DA406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How to achieve File Handling</a:t>
            </a:r>
            <a:endParaRPr lang="ar-P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298A-23E9-4976-8A49-FDBAFC9B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For achieving file handling in C++ we need to follow the following steps</a:t>
            </a:r>
          </a:p>
          <a:p>
            <a:pPr lvl="1"/>
            <a:r>
              <a:rPr lang="en-US" dirty="0"/>
              <a:t>Naming a file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ar-PS" altLang="ar-PS" dirty="0" err="1">
                <a:solidFill>
                  <a:srgbClr val="000000"/>
                </a:solidFill>
                <a:latin typeface="Open Sans"/>
              </a:rPr>
              <a:t>file-stream-class</a:t>
            </a:r>
            <a:r>
              <a:rPr lang="ar-PS" altLang="ar-PS" dirty="0">
                <a:solidFill>
                  <a:srgbClr val="000000"/>
                </a:solidFill>
                <a:latin typeface="Open Sans"/>
              </a:rPr>
              <a:t>        </a:t>
            </a:r>
            <a:r>
              <a:rPr lang="ar-PS" altLang="ar-PS" dirty="0" err="1">
                <a:solidFill>
                  <a:srgbClr val="000000"/>
                </a:solidFill>
                <a:latin typeface="Open Sans"/>
              </a:rPr>
              <a:t>stream-object</a:t>
            </a:r>
            <a:r>
              <a:rPr lang="ar-PS" altLang="ar-PS" dirty="0">
                <a:solidFill>
                  <a:srgbClr val="000000"/>
                </a:solidFill>
                <a:latin typeface="Open Sans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</a:t>
            </a:r>
            <a:r>
              <a:rPr lang="ar-PS" dirty="0"/>
              <a:t>       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ofstream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outfile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Open Sans"/>
              </a:rPr>
              <a:t>//</a:t>
            </a:r>
            <a:r>
              <a:rPr kumimoji="0" lang="en-US" altLang="ar-P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Open Sans"/>
              </a:rPr>
              <a:t> output file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ar-PS" sz="20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               </a:t>
            </a:r>
            <a:r>
              <a:rPr lang="en-US" altLang="ar-PS" sz="20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ifstream</a:t>
            </a:r>
            <a:r>
              <a:rPr lang="en-US" altLang="ar-PS" sz="20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    </a:t>
            </a:r>
            <a:r>
              <a:rPr lang="en-US" altLang="ar-PS" sz="2000" dirty="0" err="1">
                <a:solidFill>
                  <a:schemeClr val="accent1">
                    <a:lumMod val="75000"/>
                  </a:schemeClr>
                </a:solidFill>
                <a:latin typeface="Open Sans"/>
              </a:rPr>
              <a:t>infile</a:t>
            </a:r>
            <a:r>
              <a:rPr lang="en-US" altLang="ar-PS" sz="20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; </a:t>
            </a:r>
            <a:r>
              <a:rPr lang="en-US" altLang="ar-PS" sz="2000" dirty="0">
                <a:solidFill>
                  <a:schemeClr val="accent6"/>
                </a:solidFill>
                <a:latin typeface="Open Sans"/>
              </a:rPr>
              <a:t>// input file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ar-PS" altLang="ar-PS" sz="2000" dirty="0">
              <a:solidFill>
                <a:srgbClr val="000000"/>
              </a:solidFill>
              <a:latin typeface="Open Sans"/>
            </a:endParaRPr>
          </a:p>
          <a:p>
            <a:pPr lvl="1"/>
            <a:r>
              <a:rPr lang="en-US" dirty="0"/>
              <a:t>Opening a file</a:t>
            </a:r>
          </a:p>
          <a:p>
            <a:pPr marL="457200" lvl="1" indent="0">
              <a:buNone/>
            </a:pPr>
            <a:r>
              <a:rPr lang="en-US" altLang="ar-PS" dirty="0">
                <a:solidFill>
                  <a:srgbClr val="000000"/>
                </a:solidFill>
                <a:latin typeface="Open Sans"/>
              </a:rPr>
              <a:t>        </a:t>
            </a:r>
            <a:r>
              <a:rPr lang="ar-PS" altLang="ar-PS" dirty="0" err="1">
                <a:solidFill>
                  <a:srgbClr val="0070C0"/>
                </a:solidFill>
                <a:latin typeface="Open Sans"/>
              </a:rPr>
              <a:t>outfile</a:t>
            </a:r>
            <a:r>
              <a:rPr lang="ar-PS" altLang="ar-PS" dirty="0">
                <a:solidFill>
                  <a:srgbClr val="0070C0"/>
                </a:solidFill>
                <a:latin typeface="Open Sans"/>
              </a:rPr>
              <a:t> . </a:t>
            </a:r>
            <a:r>
              <a:rPr lang="ar-PS" altLang="ar-PS" dirty="0" err="1">
                <a:solidFill>
                  <a:srgbClr val="0070C0"/>
                </a:solidFill>
                <a:latin typeface="Open Sans"/>
              </a:rPr>
              <a:t>open</a:t>
            </a:r>
            <a:r>
              <a:rPr lang="ar-PS" altLang="ar-PS" dirty="0">
                <a:solidFill>
                  <a:srgbClr val="0070C0"/>
                </a:solidFill>
                <a:latin typeface="Open Sans"/>
              </a:rPr>
              <a:t> ("data1</a:t>
            </a:r>
            <a:r>
              <a:rPr lang="en-US" altLang="ar-PS" dirty="0">
                <a:solidFill>
                  <a:srgbClr val="0070C0"/>
                </a:solidFill>
                <a:latin typeface="Open Sans"/>
              </a:rPr>
              <a:t>.txt</a:t>
            </a:r>
            <a:r>
              <a:rPr lang="ar-PS" altLang="ar-PS" dirty="0">
                <a:solidFill>
                  <a:srgbClr val="0070C0"/>
                </a:solidFill>
                <a:latin typeface="Open Sans"/>
              </a:rPr>
              <a:t>"); </a:t>
            </a:r>
            <a:r>
              <a:rPr lang="en-US" altLang="ar-PS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altLang="ar-PS" dirty="0">
                <a:solidFill>
                  <a:srgbClr val="05A305"/>
                </a:solidFill>
                <a:latin typeface="Open Sans"/>
              </a:rPr>
              <a:t>// opening file for writing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Open Sans"/>
              </a:rPr>
              <a:t>        in</a:t>
            </a:r>
            <a:r>
              <a:rPr lang="ar-PS" altLang="ar-PS" dirty="0" err="1">
                <a:solidFill>
                  <a:srgbClr val="0070C0"/>
                </a:solidFill>
                <a:latin typeface="Open Sans"/>
              </a:rPr>
              <a:t>file</a:t>
            </a:r>
            <a:r>
              <a:rPr lang="ar-PS" altLang="ar-PS" dirty="0">
                <a:solidFill>
                  <a:srgbClr val="0070C0"/>
                </a:solidFill>
                <a:latin typeface="Open Sans"/>
              </a:rPr>
              <a:t> . </a:t>
            </a:r>
            <a:r>
              <a:rPr lang="ar-PS" altLang="ar-PS" dirty="0" err="1">
                <a:solidFill>
                  <a:srgbClr val="0070C0"/>
                </a:solidFill>
                <a:latin typeface="Open Sans"/>
              </a:rPr>
              <a:t>open</a:t>
            </a:r>
            <a:r>
              <a:rPr lang="ar-PS" altLang="ar-PS" dirty="0">
                <a:solidFill>
                  <a:srgbClr val="0070C0"/>
                </a:solidFill>
                <a:latin typeface="Open Sans"/>
              </a:rPr>
              <a:t> ("</a:t>
            </a:r>
            <a:r>
              <a:rPr lang="ar-PS" altLang="ar-PS" dirty="0" err="1">
                <a:solidFill>
                  <a:srgbClr val="0070C0"/>
                </a:solidFill>
                <a:latin typeface="Open Sans"/>
              </a:rPr>
              <a:t>data</a:t>
            </a:r>
            <a:r>
              <a:rPr lang="en-US" altLang="ar-PS" dirty="0">
                <a:solidFill>
                  <a:srgbClr val="0070C0"/>
                </a:solidFill>
                <a:latin typeface="Open Sans"/>
              </a:rPr>
              <a:t>2.txt</a:t>
            </a:r>
            <a:r>
              <a:rPr lang="ar-PS" altLang="ar-PS" dirty="0">
                <a:solidFill>
                  <a:srgbClr val="0070C0"/>
                </a:solidFill>
                <a:latin typeface="Open Sans"/>
              </a:rPr>
              <a:t>");    </a:t>
            </a:r>
            <a:r>
              <a:rPr lang="ar-PS" altLang="ar-PS" dirty="0">
                <a:solidFill>
                  <a:srgbClr val="05A305"/>
                </a:solidFill>
                <a:latin typeface="Open Sans"/>
              </a:rPr>
              <a:t>//  </a:t>
            </a:r>
            <a:r>
              <a:rPr lang="en-US" altLang="ar-PS" dirty="0">
                <a:solidFill>
                  <a:srgbClr val="05A305"/>
                </a:solidFill>
                <a:latin typeface="Open Sans"/>
              </a:rPr>
              <a:t>opening file for reading</a:t>
            </a:r>
            <a:endParaRPr lang="ar-PS" altLang="ar-P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Reading data from </a:t>
            </a:r>
            <a:r>
              <a:rPr lang="ar-PS" dirty="0"/>
              <a:t>a </a:t>
            </a:r>
            <a:r>
              <a:rPr lang="en-US" dirty="0"/>
              <a:t>file or writing data into </a:t>
            </a:r>
            <a:r>
              <a:rPr lang="ar-PS" dirty="0"/>
              <a:t>a </a:t>
            </a:r>
            <a:r>
              <a:rPr lang="en-US" dirty="0"/>
              <a:t>file</a:t>
            </a:r>
          </a:p>
          <a:p>
            <a:pPr marL="457200" lvl="1" indent="0">
              <a:buNone/>
            </a:pPr>
            <a:r>
              <a:rPr lang="en-US" dirty="0"/>
              <a:t>           int number;</a:t>
            </a:r>
          </a:p>
          <a:p>
            <a:pPr marL="457200" lvl="1" indent="0">
              <a:buNone/>
            </a:pPr>
            <a:r>
              <a:rPr lang="en-US" dirty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outfile</a:t>
            </a:r>
            <a:r>
              <a:rPr lang="en-US" dirty="0">
                <a:solidFill>
                  <a:srgbClr val="0070C0"/>
                </a:solidFill>
              </a:rPr>
              <a:t>&lt;&lt;number;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</a:t>
            </a:r>
            <a:r>
              <a:rPr lang="en-US" dirty="0" err="1">
                <a:solidFill>
                  <a:srgbClr val="0070C0"/>
                </a:solidFill>
              </a:rPr>
              <a:t>infile</a:t>
            </a:r>
            <a:r>
              <a:rPr lang="en-US" dirty="0">
                <a:solidFill>
                  <a:srgbClr val="0070C0"/>
                </a:solidFill>
              </a:rPr>
              <a:t>&gt;&gt;number;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Closing a file</a:t>
            </a:r>
          </a:p>
          <a:p>
            <a:pPr marL="914400" lvl="2" indent="0">
              <a:buNone/>
            </a:pPr>
            <a:r>
              <a:rPr lang="en-US" sz="2300" dirty="0" err="1">
                <a:solidFill>
                  <a:srgbClr val="0070C0"/>
                </a:solidFill>
              </a:rPr>
              <a:t>outfile.close</a:t>
            </a:r>
            <a:r>
              <a:rPr lang="en-US" sz="2300" dirty="0">
                <a:solidFill>
                  <a:srgbClr val="0070C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-US" sz="2300" dirty="0" err="1">
                <a:solidFill>
                  <a:srgbClr val="0070C0"/>
                </a:solidFill>
              </a:rPr>
              <a:t>infile.close</a:t>
            </a:r>
            <a:r>
              <a:rPr lang="en-US" sz="23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endParaRPr lang="ar-PS" b="1" dirty="0"/>
          </a:p>
        </p:txBody>
      </p:sp>
    </p:spTree>
    <p:extLst>
      <p:ext uri="{BB962C8B-B14F-4D97-AF65-F5344CB8AC3E}">
        <p14:creationId xmlns:p14="http://schemas.microsoft.com/office/powerpoint/2010/main" val="295653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174B05-777F-4170-8255-DA4CAD1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A169-50BE-4B64-A020-3C327706F9A5}" type="slidenum">
              <a:rPr lang="he-IL" altLang="ar-PS"/>
              <a:pPr/>
              <a:t>13</a:t>
            </a:fld>
            <a:endParaRPr lang="en-US" altLang="ar-PS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FD9776C-39E3-4008-B429-9A88B462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4447" y="457201"/>
            <a:ext cx="9892553" cy="5821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ar-PS" b="1" dirty="0">
                <a:solidFill>
                  <a:srgbClr val="C00000"/>
                </a:solidFill>
              </a:rPr>
              <a:t>Notes</a:t>
            </a:r>
          </a:p>
          <a:p>
            <a:pPr algn="l" rtl="0"/>
            <a:endParaRPr lang="ar-SA" altLang="ar-PS" b="1" dirty="0"/>
          </a:p>
          <a:p>
            <a:pPr algn="l" rtl="0"/>
            <a:r>
              <a:rPr lang="en-US" altLang="ar-PS" dirty="0"/>
              <a:t>There are a maximum number of files that can be open at any one time, so closing files when you are done with them is very important</a:t>
            </a:r>
            <a:r>
              <a:rPr lang="ar-SA" altLang="ar-PS" dirty="0"/>
              <a:t> </a:t>
            </a:r>
          </a:p>
          <a:p>
            <a:pPr algn="l" rtl="0"/>
            <a:r>
              <a:rPr lang="en-US" altLang="ar-PS" dirty="0"/>
              <a:t>We'll also see that</a:t>
            </a:r>
            <a:r>
              <a:rPr lang="ar-SA" altLang="ar-PS" dirty="0"/>
              <a:t> </a:t>
            </a:r>
            <a:r>
              <a:rPr lang="en-US" altLang="ar-PS" dirty="0"/>
              <a:t>stdin</a:t>
            </a:r>
            <a:r>
              <a:rPr lang="ar-SA" altLang="ar-PS" dirty="0"/>
              <a:t>, </a:t>
            </a:r>
            <a:r>
              <a:rPr lang="en-US" altLang="ar-PS" dirty="0" err="1"/>
              <a:t>stdout</a:t>
            </a:r>
            <a:r>
              <a:rPr lang="ar-SA" altLang="ar-PS" dirty="0"/>
              <a:t> </a:t>
            </a:r>
            <a:r>
              <a:rPr lang="en-US" altLang="ar-PS" dirty="0"/>
              <a:t>and</a:t>
            </a:r>
            <a:r>
              <a:rPr lang="ar-SA" altLang="ar-PS" dirty="0"/>
              <a:t> </a:t>
            </a:r>
            <a:r>
              <a:rPr lang="en-US" altLang="ar-PS" dirty="0"/>
              <a:t>stderr</a:t>
            </a:r>
            <a:r>
              <a:rPr lang="ar-SA" altLang="ar-PS" dirty="0"/>
              <a:t> </a:t>
            </a:r>
            <a:r>
              <a:rPr lang="en-US" altLang="ar-PS" dirty="0"/>
              <a:t>are special files which C/C++ opens automatically</a:t>
            </a:r>
            <a:r>
              <a:rPr lang="ar-SA" altLang="ar-P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103ADE-8002-4D39-9224-5F8F90DCA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725680"/>
              </p:ext>
            </p:extLst>
          </p:nvPr>
        </p:nvGraphicFramePr>
        <p:xfrm>
          <a:off x="7057016" y="3065990"/>
          <a:ext cx="4785360" cy="3383280"/>
        </p:xfrm>
        <a:graphic>
          <a:graphicData uri="http://schemas.openxmlformats.org/drawingml/2006/table">
            <a:tbl>
              <a:tblPr/>
              <a:tblGrid>
                <a:gridCol w="2392680">
                  <a:extLst>
                    <a:ext uri="{9D8B030D-6E8A-4147-A177-3AD203B41FA5}">
                      <a16:colId xmlns:a16="http://schemas.microsoft.com/office/drawing/2014/main" val="987107164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337931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0960" marR="60960" marT="91440" marB="914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60960" marR="60960" marT="91440" marB="914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1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create a file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0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close()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close an existing file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96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a single character from a file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5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put()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write a single character in file.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data from file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2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write()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Write data into file.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605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FD5B336-8606-4726-AD73-69DBD0B0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4" y="143437"/>
            <a:ext cx="10874187" cy="2590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Functions</a:t>
            </a:r>
            <a:r>
              <a:rPr kumimoji="0" lang="ar-PS" altLang="ar-P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use</a:t>
            </a:r>
            <a:r>
              <a:rPr kumimoji="0" lang="ar-PS" altLang="ar-P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in</a:t>
            </a:r>
            <a:r>
              <a:rPr kumimoji="0" lang="ar-PS" altLang="ar-P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File</a:t>
            </a:r>
            <a:r>
              <a:rPr kumimoji="0" lang="ar-PS" altLang="ar-P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Handling</a:t>
            </a:r>
            <a:endParaRPr kumimoji="0" lang="en-US" altLang="ar-P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PS" altLang="ar-P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Defining</a:t>
            </a:r>
            <a:r>
              <a:rPr kumimoji="0" lang="ar-PS" altLang="ar-P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and</a:t>
            </a:r>
            <a:r>
              <a:rPr kumimoji="0" lang="ar-PS" altLang="ar-P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Opening</a:t>
            </a:r>
            <a:r>
              <a:rPr kumimoji="0" lang="ar-PS" altLang="ar-P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File</a:t>
            </a:r>
            <a:endParaRPr kumimoji="0" lang="ar-PS" altLang="ar-P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function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open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can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used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to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open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multiple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files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that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use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same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object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PS" altLang="ar-PS" sz="2000" b="1" i="0" u="none" strike="noStrike" cap="none" normalizeH="0" baseline="0" dirty="0">
              <a:ln>
                <a:noFill/>
              </a:ln>
              <a:solidFill>
                <a:srgbClr val="00535E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535E"/>
                </a:solidFill>
                <a:effectLst/>
                <a:latin typeface="Helvetica" panose="020B0604020202020204" pitchFamily="34" charset="0"/>
              </a:rPr>
              <a:t>Syntax</a:t>
            </a:r>
            <a:endParaRPr kumimoji="0" lang="ar-PS" altLang="ar-PS" sz="2000" b="1" i="0" u="none" strike="noStrike" cap="none" normalizeH="0" baseline="0" dirty="0">
              <a:ln>
                <a:noFill/>
              </a:ln>
              <a:solidFill>
                <a:srgbClr val="00535E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file-stream-class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    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stream-object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stream-object.open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("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filename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"); 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2707A6-8A97-44D7-8432-E91A429D6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" y="3039482"/>
            <a:ext cx="6257365" cy="135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535E"/>
                </a:solidFill>
                <a:effectLst/>
                <a:latin typeface="Helvetica" panose="020B0604020202020204" pitchFamily="34" charset="0"/>
              </a:rPr>
              <a:t>Example</a:t>
            </a:r>
            <a:endParaRPr kumimoji="0" lang="ar-PS" altLang="ar-PS" sz="2000" b="1" i="0" u="none" strike="noStrike" cap="none" normalizeH="0" baseline="0" dirty="0">
              <a:ln>
                <a:noFill/>
              </a:ln>
              <a:solidFill>
                <a:srgbClr val="00535E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ofstream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outfile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create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PS" altLang="ar-P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outfile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.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open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(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"data1</a:t>
            </a:r>
            <a:r>
              <a:rPr kumimoji="0" lang="en-U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.txt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connect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to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data1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7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A4D05-E928-4F4F-916E-26AED8FA1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93079"/>
              </p:ext>
            </p:extLst>
          </p:nvPr>
        </p:nvGraphicFramePr>
        <p:xfrm>
          <a:off x="649941" y="4679577"/>
          <a:ext cx="11120718" cy="2087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635">
                  <a:extLst>
                    <a:ext uri="{9D8B030D-6E8A-4147-A177-3AD203B41FA5}">
                      <a16:colId xmlns:a16="http://schemas.microsoft.com/office/drawing/2014/main" val="2349304394"/>
                    </a:ext>
                  </a:extLst>
                </a:gridCol>
                <a:gridCol w="8615083">
                  <a:extLst>
                    <a:ext uri="{9D8B030D-6E8A-4147-A177-3AD203B41FA5}">
                      <a16:colId xmlns:a16="http://schemas.microsoft.com/office/drawing/2014/main" val="4226335238"/>
                    </a:ext>
                  </a:extLst>
                </a:gridCol>
              </a:tblGrid>
              <a:tr h="345954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ios::in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for input operations.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6574159"/>
                  </a:ext>
                </a:extLst>
              </a:tr>
              <a:tr h="345954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ios::out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for output operations.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000579"/>
                  </a:ext>
                </a:extLst>
              </a:tr>
              <a:tr h="345954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ios::binary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Open in binary mode.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4339727"/>
                  </a:ext>
                </a:extLst>
              </a:tr>
              <a:tr h="349792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ios</a:t>
                      </a:r>
                      <a:r>
                        <a:rPr lang="en-US" sz="2000" dirty="0">
                          <a:effectLst/>
                        </a:rPr>
                        <a:t>::ate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 the initial position at the end of the file.</a:t>
                      </a:r>
                    </a:p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If this flag is not set, the initial position is the beginning of the file.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7950599"/>
                  </a:ext>
                </a:extLst>
              </a:tr>
              <a:tr h="349792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ios::app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output operations are performed at the end of the file, appending the content to the current content of the file.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8099990"/>
                  </a:ext>
                </a:extLst>
              </a:tr>
              <a:tr h="349792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ios</a:t>
                      </a:r>
                      <a:r>
                        <a:rPr lang="en-US" sz="2000" dirty="0">
                          <a:effectLst/>
                        </a:rPr>
                        <a:t>::</a:t>
                      </a:r>
                      <a:r>
                        <a:rPr lang="en-US" sz="2000" dirty="0" err="1">
                          <a:effectLst/>
                        </a:rPr>
                        <a:t>trunc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 the file is opened for output operations and it already existed, its previous content is deleted and replaced by the new one.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455709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D40A191-A66B-4A27-9507-9B04476F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7" y="91183"/>
            <a:ext cx="1149275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PS" sz="24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the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P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using a file stream, it must be associated to a real file for reading or writing or both. Associating a file stream to a file is accomplished by opening the file. Then any operation performed on this stream will be applied to the associated file. To open a file, we use the open </a:t>
            </a: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method.</a:t>
            </a:r>
            <a:endParaRPr kumimoji="0" lang="en-US" altLang="ar-P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 (filename, mode);</a:t>
            </a:r>
            <a:b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filename</a:t>
            </a: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string representing the name of the file</a:t>
            </a:r>
            <a:endParaRPr kumimoji="0" lang="en-US" altLang="ar-P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mode:</a:t>
            </a: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optional parameter with a combination of the following flags</a:t>
            </a:r>
            <a:endParaRPr kumimoji="0" lang="en-US" altLang="ar-P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P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these flags can be combined using the bitwise operator OR (|).</a:t>
            </a:r>
            <a:endParaRPr kumimoji="0" lang="en-US" altLang="ar-P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P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2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301-5703-41ED-9FCA-6D876CB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-8311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:</a:t>
            </a:r>
            <a:endParaRPr lang="ar-P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0878-99F6-4A55-922B-ACE34AE2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1048871"/>
            <a:ext cx="10968318" cy="51280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myfile.open</a:t>
            </a:r>
            <a:r>
              <a:rPr lang="en-US" dirty="0"/>
              <a:t> ("</a:t>
            </a:r>
            <a:r>
              <a:rPr lang="en-US" dirty="0" err="1"/>
              <a:t>example.bin</a:t>
            </a:r>
            <a:r>
              <a:rPr lang="en-US" dirty="0"/>
              <a:t>", </a:t>
            </a:r>
            <a:r>
              <a:rPr lang="en-US" dirty="0" err="1"/>
              <a:t>ios</a:t>
            </a:r>
            <a:r>
              <a:rPr lang="en-US" dirty="0"/>
              <a:t>::out | </a:t>
            </a:r>
            <a:r>
              <a:rPr lang="en-US" dirty="0" err="1"/>
              <a:t>ios</a:t>
            </a:r>
            <a:r>
              <a:rPr lang="en-US" dirty="0"/>
              <a:t>::app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If the file is opened without a second (mode) argument like: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myfile.open</a:t>
            </a:r>
            <a:r>
              <a:rPr lang="en-US" dirty="0"/>
              <a:t> ("example.txt"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Then the  default mode for each stream is applied: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ofstream</a:t>
            </a:r>
            <a:r>
              <a:rPr lang="en-US" dirty="0"/>
              <a:t>	</a:t>
            </a:r>
            <a:r>
              <a:rPr lang="en-US" dirty="0" err="1"/>
              <a:t>ios</a:t>
            </a:r>
            <a:r>
              <a:rPr lang="en-US" dirty="0"/>
              <a:t>::out</a:t>
            </a:r>
          </a:p>
          <a:p>
            <a:pPr marL="0" indent="0">
              <a:buNone/>
            </a:pPr>
            <a:r>
              <a:rPr lang="en-US" dirty="0" err="1"/>
              <a:t>Ifstream</a:t>
            </a:r>
            <a:r>
              <a:rPr lang="en-US" dirty="0"/>
              <a:t> 	</a:t>
            </a:r>
            <a:r>
              <a:rPr lang="en-US" dirty="0" err="1"/>
              <a:t>ios</a:t>
            </a:r>
            <a:r>
              <a:rPr lang="en-US" dirty="0"/>
              <a:t>::in</a:t>
            </a:r>
          </a:p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	                </a:t>
            </a:r>
            <a:r>
              <a:rPr lang="en-US" dirty="0" err="1"/>
              <a:t>ios</a:t>
            </a:r>
            <a:r>
              <a:rPr lang="en-US" dirty="0"/>
              <a:t>::in | </a:t>
            </a:r>
            <a:r>
              <a:rPr lang="en-US" dirty="0" err="1"/>
              <a:t>ios</a:t>
            </a:r>
            <a:r>
              <a:rPr lang="en-US" dirty="0"/>
              <a:t>::out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ar-PS" dirty="0"/>
          </a:p>
        </p:txBody>
      </p:sp>
    </p:spTree>
    <p:extLst>
      <p:ext uri="{BB962C8B-B14F-4D97-AF65-F5344CB8AC3E}">
        <p14:creationId xmlns:p14="http://schemas.microsoft.com/office/powerpoint/2010/main" val="288352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663F-38C7-42FA-8F76-56895519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29266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To check if a file stream was successfully opened a file, use the </a:t>
            </a:r>
            <a:r>
              <a:rPr lang="en-US" sz="2400" dirty="0" err="1"/>
              <a:t>is_open</a:t>
            </a:r>
            <a:r>
              <a:rPr lang="en-US" sz="2400" dirty="0"/>
              <a:t>() method.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if (</a:t>
            </a:r>
            <a:r>
              <a:rPr lang="en-US" sz="2400" dirty="0" err="1"/>
              <a:t>myfile.is_open</a:t>
            </a:r>
            <a:r>
              <a:rPr lang="en-US" sz="2400" dirty="0"/>
              <a:t>()) {</a:t>
            </a:r>
          </a:p>
          <a:p>
            <a:pPr marL="0" indent="0">
              <a:buNone/>
            </a:pPr>
            <a:r>
              <a:rPr lang="en-US" sz="2400" dirty="0"/>
              <a:t>	// file is successfully opened, proceed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Example: open the file “student.txt” for reading 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ofstream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("students.txt");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if ( !</a:t>
            </a:r>
            <a:r>
              <a:rPr lang="en-US" sz="2400" dirty="0" err="1"/>
              <a:t>myFile.is_open</a:t>
            </a:r>
            <a:r>
              <a:rPr lang="en-US" sz="2400" dirty="0"/>
              <a:t>())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"Can't open the file student.txt \n");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ar-PS" sz="2400" dirty="0"/>
          </a:p>
        </p:txBody>
      </p:sp>
    </p:spTree>
    <p:extLst>
      <p:ext uri="{BB962C8B-B14F-4D97-AF65-F5344CB8AC3E}">
        <p14:creationId xmlns:p14="http://schemas.microsoft.com/office/powerpoint/2010/main" val="343003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0529-D6E2-4344-B8EF-DD7DC91E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415271"/>
            <a:ext cx="10515600" cy="6027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filename includes the full path, if the file is on desktop  c:\Desktop\students.txt for writing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ofstream</a:t>
            </a:r>
            <a:r>
              <a:rPr lang="en-US" sz="2000" dirty="0"/>
              <a:t> </a:t>
            </a:r>
            <a:r>
              <a:rPr lang="en-US" sz="2000" dirty="0" err="1"/>
              <a:t>myFile</a:t>
            </a:r>
            <a:r>
              <a:rPr lang="en-US" sz="2000" dirty="0"/>
              <a:t>("c:\\Desktop\\students.txt");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if ( !</a:t>
            </a:r>
            <a:r>
              <a:rPr lang="en-US" sz="2000" dirty="0" err="1"/>
              <a:t>myFile.is_open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"Can't open the file student.txt \n");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open the file c:\\students.txt for appending 	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ofstream</a:t>
            </a:r>
            <a:r>
              <a:rPr lang="en-US" sz="2000" dirty="0"/>
              <a:t> </a:t>
            </a:r>
            <a:r>
              <a:rPr lang="en-US" sz="2000" dirty="0" err="1"/>
              <a:t>myFile</a:t>
            </a:r>
            <a:r>
              <a:rPr lang="en-US" sz="2000" dirty="0"/>
              <a:t>("c:\\Desktop\\students.txt", </a:t>
            </a:r>
            <a:r>
              <a:rPr lang="en-US" sz="2000" dirty="0" err="1"/>
              <a:t>ios</a:t>
            </a:r>
            <a:r>
              <a:rPr lang="en-US" sz="2000" dirty="0"/>
              <a:t>::app );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if ( !</a:t>
            </a:r>
            <a:r>
              <a:rPr lang="en-US" sz="2000" dirty="0" err="1"/>
              <a:t>myFile.is_open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"Can't open the file student.txt \n");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ar-PS" sz="2000" dirty="0"/>
          </a:p>
        </p:txBody>
      </p:sp>
    </p:spTree>
    <p:extLst>
      <p:ext uri="{BB962C8B-B14F-4D97-AF65-F5344CB8AC3E}">
        <p14:creationId xmlns:p14="http://schemas.microsoft.com/office/powerpoint/2010/main" val="336719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4A8E91B-A162-4BEF-BE60-19F1E039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029038"/>
            <a:ext cx="9941859" cy="5052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ar-PS" sz="2000" b="1" dirty="0">
                <a:solidFill>
                  <a:srgbClr val="0033CC"/>
                </a:solidFill>
                <a:latin typeface="Open Sans"/>
              </a:rPr>
              <a:t>int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main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fstream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; 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Step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1: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Creating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object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of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fstream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class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rgbClr val="05A305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rgbClr val="05A305"/>
              </a:solidFill>
              <a:effectLst/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st.open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lang="ar-PS" altLang="ar-PS" sz="2000" dirty="0">
                <a:solidFill>
                  <a:srgbClr val="EE14BA"/>
                </a:solidFill>
                <a:latin typeface="Open Sans"/>
              </a:rPr>
              <a:t>"</a:t>
            </a:r>
            <a:r>
              <a:rPr lang="en-US" altLang="ar-PS" sz="2000" dirty="0">
                <a:solidFill>
                  <a:srgbClr val="EE14BA"/>
                </a:solidFill>
                <a:latin typeface="Open Sans"/>
              </a:rPr>
              <a:t>C:\\Users\\SD\\Desktop\\Text.txt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,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ios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::</a:t>
            </a:r>
            <a:r>
              <a:rPr kumimoji="0" lang="en-US" altLang="ar-PS" sz="20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in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Step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2: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Creating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new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if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(!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Step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3: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Checking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whether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exist</a:t>
            </a:r>
            <a:endParaRPr kumimoji="0" lang="en-US" altLang="ar-PS" sz="2000" b="0" i="0" u="none" strike="noStrike" cap="none" normalizeH="0" baseline="0" dirty="0">
              <a:ln>
                <a:noFill/>
              </a:ln>
              <a:solidFill>
                <a:srgbClr val="05A305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PS" altLang="ar-PS" sz="2000" dirty="0">
                <a:solidFill>
                  <a:srgbClr val="000000"/>
                </a:solidFill>
                <a:latin typeface="Open Sans"/>
              </a:rPr>
              <a:t> 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cout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&lt;&lt;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creation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failed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else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PS" altLang="ar-PS" sz="2000" dirty="0">
                <a:solidFill>
                  <a:srgbClr val="000000"/>
                </a:solidFill>
                <a:latin typeface="Open Sans"/>
              </a:rPr>
              <a:t>    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cout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&lt;&lt;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New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created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  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st.close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Step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4: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Closing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file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PS" altLang="ar-P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22065-39F1-4E3D-865A-135D3514A0F9}"/>
              </a:ext>
            </a:extLst>
          </p:cNvPr>
          <p:cNvSpPr txBox="1"/>
          <p:nvPr/>
        </p:nvSpPr>
        <p:spPr>
          <a:xfrm>
            <a:off x="448236" y="215152"/>
            <a:ext cx="80144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ar-PS" b="1" dirty="0">
                <a:solidFill>
                  <a:srgbClr val="C00000"/>
                </a:solidFill>
                <a:latin typeface="Helvetica" panose="020B0604020202020204" pitchFamily="34" charset="0"/>
              </a:rPr>
              <a:t>Example 1 : opening and closing a file</a:t>
            </a:r>
          </a:p>
          <a:p>
            <a:endParaRPr lang="ar-PS" dirty="0"/>
          </a:p>
        </p:txBody>
      </p:sp>
    </p:spTree>
    <p:extLst>
      <p:ext uri="{BB962C8B-B14F-4D97-AF65-F5344CB8AC3E}">
        <p14:creationId xmlns:p14="http://schemas.microsoft.com/office/powerpoint/2010/main" val="23228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A926-22BF-4328-AB95-91277FF7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8255"/>
            <a:ext cx="10515600" cy="99475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Overview</a:t>
            </a:r>
            <a:endParaRPr lang="ar-P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EFB9-D3F3-42F1-807F-5814FB8C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5" y="1013012"/>
            <a:ext cx="6934200" cy="5163951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C++ comes with libraries that provide us with many ways for performing input and output.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In C++ input and output are performed in the form of a sequence of bytes or more commonly known as </a:t>
            </a:r>
            <a:r>
              <a:rPr lang="en-US" b="1" dirty="0"/>
              <a:t>streams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Input Stream:</a:t>
            </a:r>
            <a:r>
              <a:rPr lang="en-US" dirty="0"/>
              <a:t> If the direction of flow of bytes is from the device(for example, Keyboard) to the main memory then this process is called input.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Output Stream:</a:t>
            </a:r>
            <a:r>
              <a:rPr lang="en-US" dirty="0"/>
              <a:t> If the direction of flow of bytes is opposite, i.e. from main memory to device( display screen ) then this process is called output.</a:t>
            </a:r>
          </a:p>
          <a:p>
            <a:endParaRPr lang="ar-PS" dirty="0"/>
          </a:p>
        </p:txBody>
      </p:sp>
      <p:sp>
        <p:nvSpPr>
          <p:cNvPr id="4" name="AutoShape 4" descr="https://linuxhint.com/wp-content/uploads/2020/11/cplusplus_read_write-01.png">
            <a:extLst>
              <a:ext uri="{FF2B5EF4-FFF2-40B4-BE49-F238E27FC236}">
                <a16:creationId xmlns:a16="http://schemas.microsoft.com/office/drawing/2014/main" id="{E3B39323-19B8-4561-BE5A-4CB3CB726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PS"/>
          </a:p>
        </p:txBody>
      </p:sp>
      <p:pic>
        <p:nvPicPr>
          <p:cNvPr id="1030" name="Picture 6" descr="https://linuxhint.com/wp-content/uploads/2020/11/cplusplus_read_write-01.png">
            <a:extLst>
              <a:ext uri="{FF2B5EF4-FFF2-40B4-BE49-F238E27FC236}">
                <a16:creationId xmlns:a16="http://schemas.microsoft.com/office/drawing/2014/main" id="{6A0FE99E-3C39-4BE3-B4C0-E5C56A2F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25" y="855289"/>
            <a:ext cx="4930587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4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96C3-17BC-46D1-AAE2-1F4580C0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8" y="9560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/* given int.txt file containing 10 numbers, read int.txt and add 20 to each integer, then write the modified integers into another file out.txt.  */</a:t>
            </a:r>
            <a:endParaRPr lang="ar-P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#include&lt;iostream&gt;</a:t>
            </a:r>
          </a:p>
          <a:p>
            <a:pPr marL="0" indent="0"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fstream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using namespace std;</a:t>
            </a:r>
          </a:p>
          <a:p>
            <a:pPr marL="0" indent="0">
              <a:buNone/>
            </a:pPr>
            <a:r>
              <a:rPr lang="en-US" sz="1800" dirty="0"/>
              <a:t>int main(){</a:t>
            </a:r>
          </a:p>
          <a:p>
            <a:pPr marL="0" indent="0">
              <a:buNone/>
            </a:pPr>
            <a:r>
              <a:rPr lang="en-US" sz="1800" dirty="0" err="1"/>
              <a:t>ifstream</a:t>
            </a:r>
            <a:r>
              <a:rPr lang="en-US" sz="1800" dirty="0"/>
              <a:t>    in;</a:t>
            </a:r>
          </a:p>
          <a:p>
            <a:pPr marL="0" indent="0">
              <a:buNone/>
            </a:pPr>
            <a:r>
              <a:rPr lang="en-US" sz="1800" dirty="0" err="1"/>
              <a:t>ofstream</a:t>
            </a:r>
            <a:r>
              <a:rPr lang="en-US" sz="1800" dirty="0"/>
              <a:t>  out;</a:t>
            </a:r>
          </a:p>
          <a:p>
            <a:pPr marL="0" indent="0">
              <a:buNone/>
            </a:pPr>
            <a:r>
              <a:rPr lang="en-US" sz="1800" dirty="0" err="1"/>
              <a:t>in.open</a:t>
            </a:r>
            <a:r>
              <a:rPr lang="en-US" sz="1800" dirty="0"/>
              <a:t>("numbers.txt");</a:t>
            </a:r>
          </a:p>
          <a:p>
            <a:pPr marL="0" indent="0">
              <a:buNone/>
            </a:pPr>
            <a:r>
              <a:rPr lang="en-US" sz="1800" dirty="0" err="1"/>
              <a:t>out.open</a:t>
            </a:r>
            <a:r>
              <a:rPr lang="en-US" sz="1800" dirty="0"/>
              <a:t>("updatedfile.txt");</a:t>
            </a:r>
          </a:p>
          <a:p>
            <a:pPr marL="0" indent="0">
              <a:buNone/>
            </a:pPr>
            <a:r>
              <a:rPr lang="en-US" sz="1800" dirty="0"/>
              <a:t>if(!</a:t>
            </a:r>
            <a:r>
              <a:rPr lang="en-US" sz="1800" dirty="0" err="1"/>
              <a:t>in.is_open</a:t>
            </a:r>
            <a:r>
              <a:rPr lang="en-US" sz="1800" dirty="0"/>
              <a:t>() || !</a:t>
            </a:r>
            <a:r>
              <a:rPr lang="en-US" sz="1800" dirty="0" err="1"/>
              <a:t>out.is_open</a:t>
            </a:r>
            <a:r>
              <a:rPr lang="en-US" sz="1800" dirty="0"/>
              <a:t>()) {   </a:t>
            </a:r>
            <a:r>
              <a:rPr lang="en-US" sz="1800" dirty="0" err="1"/>
              <a:t>cout</a:t>
            </a:r>
            <a:r>
              <a:rPr lang="en-US" sz="1800" dirty="0"/>
              <a:t>&lt;&lt;"opening failed";  return 0;      }</a:t>
            </a:r>
          </a:p>
          <a:p>
            <a:pPr marL="0" indent="0">
              <a:buNone/>
            </a:pPr>
            <a:r>
              <a:rPr lang="en-US" sz="1800" dirty="0"/>
              <a:t>int x;</a:t>
            </a:r>
          </a:p>
          <a:p>
            <a:pPr marL="0" indent="0">
              <a:buNone/>
            </a:pPr>
            <a:r>
              <a:rPr lang="en-US" sz="1800" dirty="0"/>
              <a:t>while(in&gt;&gt;x){         x+=20;         out&lt;&lt;x&lt;&lt;</a:t>
            </a:r>
            <a:r>
              <a:rPr lang="en-US" sz="1800" dirty="0" err="1"/>
              <a:t>endl</a:t>
            </a:r>
            <a:r>
              <a:rPr lang="en-US" sz="1800" dirty="0"/>
              <a:t>;     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in.close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out.close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ar-P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2D972C-7488-43A9-B234-F2A0CA9A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" y="7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Example 2 : Reading numbers from a File</a:t>
            </a:r>
            <a:endParaRPr lang="ar-P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0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0677-9859-49EC-8B6D-F34A4E25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" y="167902"/>
            <a:ext cx="10233212" cy="7554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</a:rPr>
              <a:t>Example 3 : Reading Employee’s information from a File</a:t>
            </a:r>
            <a:endParaRPr lang="ar-PS" sz="3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30709-E192-432A-BD79-3319312D3960}"/>
              </a:ext>
            </a:extLst>
          </p:cNvPr>
          <p:cNvSpPr txBox="1"/>
          <p:nvPr/>
        </p:nvSpPr>
        <p:spPr>
          <a:xfrm>
            <a:off x="672354" y="2165784"/>
            <a:ext cx="10106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P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D0C1D-47F7-4939-95E4-5F8976C910AB}"/>
              </a:ext>
            </a:extLst>
          </p:cNvPr>
          <p:cNvSpPr txBox="1"/>
          <p:nvPr/>
        </p:nvSpPr>
        <p:spPr>
          <a:xfrm>
            <a:off x="484093" y="923366"/>
            <a:ext cx="113358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given emp.txt file that stores employees' information (includes name, id, # of hours of work and payment in $ / hour). Read the information from the file into a dynamic array of employees then compute the salary for each employee.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FC790-3658-4746-9671-1D845C5B86C2}"/>
              </a:ext>
            </a:extLst>
          </p:cNvPr>
          <p:cNvSpPr txBox="1"/>
          <p:nvPr/>
        </p:nvSpPr>
        <p:spPr>
          <a:xfrm>
            <a:off x="564776" y="1488141"/>
            <a:ext cx="10847295" cy="55092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#include&lt;iostream&gt;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fstream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dirty="0"/>
              <a:t>struct emp{char name[100];   long id;    int hour;     int pay;       }; </a:t>
            </a:r>
          </a:p>
          <a:p>
            <a:r>
              <a:rPr lang="en-US" sz="1600" dirty="0"/>
              <a:t>int  main(){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ifstream</a:t>
            </a:r>
            <a:r>
              <a:rPr lang="en-US" sz="1600" dirty="0"/>
              <a:t>  </a:t>
            </a:r>
            <a:r>
              <a:rPr lang="en-US" sz="1600" dirty="0" err="1"/>
              <a:t>myfile</a:t>
            </a:r>
            <a:r>
              <a:rPr lang="en-US" sz="1600" dirty="0"/>
              <a:t>;	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myfile.open</a:t>
            </a:r>
            <a:r>
              <a:rPr lang="en-US" sz="1600" dirty="0"/>
              <a:t>("emp.txt");</a:t>
            </a:r>
          </a:p>
          <a:p>
            <a:r>
              <a:rPr lang="en-US" sz="1600" dirty="0"/>
              <a:t>       if (!</a:t>
            </a:r>
            <a:r>
              <a:rPr lang="en-US" sz="1600" dirty="0" err="1"/>
              <a:t>myfile.is_open</a:t>
            </a:r>
            <a:r>
              <a:rPr lang="en-US" sz="1600" dirty="0"/>
              <a:t>()){      </a:t>
            </a:r>
            <a:r>
              <a:rPr lang="en-US" sz="1600" dirty="0" err="1"/>
              <a:t>cout</a:t>
            </a:r>
            <a:r>
              <a:rPr lang="en-US" sz="1600" dirty="0"/>
              <a:t> &lt;&lt; "error in opening file";           return 0;         }</a:t>
            </a:r>
          </a:p>
          <a:p>
            <a:r>
              <a:rPr lang="en-US" sz="1600" dirty="0"/>
              <a:t>    // to count number of records within the file</a:t>
            </a:r>
          </a:p>
          <a:p>
            <a:r>
              <a:rPr lang="en-US" sz="1600" dirty="0"/>
              <a:t>       int count = 0 ;          string line;</a:t>
            </a:r>
          </a:p>
          <a:p>
            <a:r>
              <a:rPr lang="en-US" sz="1600" dirty="0"/>
              <a:t>       while(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myfile,line</a:t>
            </a:r>
            <a:r>
              <a:rPr lang="en-US" sz="1600" dirty="0"/>
              <a:t>) )  count++;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       emp*e=new emp[count];</a:t>
            </a:r>
          </a:p>
          <a:p>
            <a:r>
              <a:rPr lang="en-US" sz="1600" dirty="0"/>
              <a:t>// To reset the file pointer to the beginning of the file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myfile.clear</a:t>
            </a:r>
            <a:r>
              <a:rPr lang="en-US" sz="1600" dirty="0"/>
              <a:t>();                 // clear fail and </a:t>
            </a:r>
            <a:r>
              <a:rPr lang="en-US" sz="1600" dirty="0" err="1"/>
              <a:t>eof</a:t>
            </a:r>
            <a:r>
              <a:rPr lang="en-US" sz="1600" dirty="0"/>
              <a:t> bits 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myfile.seekg</a:t>
            </a:r>
            <a:r>
              <a:rPr lang="en-US" sz="1600" dirty="0"/>
              <a:t>(0);</a:t>
            </a:r>
          </a:p>
          <a:p>
            <a:endParaRPr lang="en-US" sz="1600" dirty="0"/>
          </a:p>
          <a:p>
            <a:r>
              <a:rPr lang="en-US" sz="1600" dirty="0"/>
              <a:t>     for(int 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count;i</a:t>
            </a:r>
            <a:r>
              <a:rPr lang="en-US" sz="1600" dirty="0"/>
              <a:t>++)  </a:t>
            </a:r>
            <a:r>
              <a:rPr lang="en-US" sz="1600" dirty="0" err="1"/>
              <a:t>myfile</a:t>
            </a:r>
            <a:r>
              <a:rPr lang="en-US" sz="1600" dirty="0"/>
              <a:t>&gt;&gt;e[</a:t>
            </a:r>
            <a:r>
              <a:rPr lang="en-US" sz="1600" dirty="0" err="1"/>
              <a:t>i</a:t>
            </a:r>
            <a:r>
              <a:rPr lang="en-US" sz="1600" dirty="0"/>
              <a:t>].name&gt;&gt;e[</a:t>
            </a:r>
            <a:r>
              <a:rPr lang="en-US" sz="1600" dirty="0" err="1"/>
              <a:t>i</a:t>
            </a:r>
            <a:r>
              <a:rPr lang="en-US" sz="1600" dirty="0"/>
              <a:t>].id&gt;&gt;e[</a:t>
            </a:r>
            <a:r>
              <a:rPr lang="en-US" sz="1600" dirty="0" err="1"/>
              <a:t>i</a:t>
            </a:r>
            <a:r>
              <a:rPr lang="en-US" sz="1600" dirty="0"/>
              <a:t>].hour&gt;&gt;e[</a:t>
            </a:r>
            <a:r>
              <a:rPr lang="en-US" sz="1600" dirty="0" err="1"/>
              <a:t>i</a:t>
            </a:r>
            <a:r>
              <a:rPr lang="en-US" sz="1600" dirty="0"/>
              <a:t>].pay; </a:t>
            </a:r>
            <a:r>
              <a:rPr lang="en-US" sz="1200" dirty="0"/>
              <a:t>// transferring data from file to the array e for processing   </a:t>
            </a:r>
          </a:p>
          <a:p>
            <a:r>
              <a:rPr lang="en-US" sz="1600" dirty="0"/>
              <a:t>     for(int 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count;i</a:t>
            </a:r>
            <a:r>
              <a:rPr lang="en-US" sz="1600" dirty="0"/>
              <a:t>++)  </a:t>
            </a:r>
            <a:r>
              <a:rPr lang="en-US" sz="1600" dirty="0" err="1"/>
              <a:t>cout</a:t>
            </a:r>
            <a:r>
              <a:rPr lang="en-US" sz="1600" dirty="0"/>
              <a:t>&lt;&lt;((</a:t>
            </a:r>
            <a:r>
              <a:rPr lang="en-US" sz="1600" dirty="0" err="1"/>
              <a:t>e+i</a:t>
            </a:r>
            <a:r>
              <a:rPr lang="en-US" sz="1600" dirty="0"/>
              <a:t>)-&gt;hour)*((</a:t>
            </a:r>
            <a:r>
              <a:rPr lang="en-US" sz="1600" dirty="0" err="1"/>
              <a:t>e+i</a:t>
            </a:r>
            <a:r>
              <a:rPr lang="en-US" sz="1600" dirty="0"/>
              <a:t>)-&gt;pay)&lt;&lt;</a:t>
            </a:r>
            <a:r>
              <a:rPr lang="en-US" sz="1600" dirty="0" err="1"/>
              <a:t>endl</a:t>
            </a:r>
            <a:r>
              <a:rPr lang="en-US" sz="1600" dirty="0"/>
              <a:t>; </a:t>
            </a:r>
            <a:r>
              <a:rPr lang="en-US" sz="1200" dirty="0"/>
              <a:t>// printing the result on the screen </a:t>
            </a:r>
          </a:p>
          <a:p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myfile.close</a:t>
            </a:r>
            <a:r>
              <a:rPr lang="en-US" sz="1600" dirty="0"/>
              <a:t>(); //closing the file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7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533F-127E-411B-84F4-65A83859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70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Header files available in C++ for </a:t>
            </a:r>
            <a:r>
              <a:rPr lang="en-US" b="1" dirty="0" err="1">
                <a:solidFill>
                  <a:srgbClr val="C00000"/>
                </a:solidFill>
              </a:rPr>
              <a:t>Input/Output</a:t>
            </a:r>
            <a:r>
              <a:rPr lang="en-US" b="1" dirty="0">
                <a:solidFill>
                  <a:srgbClr val="C00000"/>
                </a:solidFill>
              </a:rPr>
              <a:t> operations are:</a:t>
            </a:r>
            <a:r>
              <a:rPr lang="en-US" dirty="0">
                <a:solidFill>
                  <a:srgbClr val="C00000"/>
                </a:solidFill>
              </a:rPr>
              <a:t> </a:t>
            </a:r>
            <a:endParaRPr lang="ar-P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1D69-F040-4093-8123-1F8F08AE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iostream</a:t>
            </a:r>
            <a:r>
              <a:rPr lang="en-US" dirty="0"/>
              <a:t>: iostream stands for standard input-output stream. This header file contains definitions of objects like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cerr</a:t>
            </a:r>
            <a:r>
              <a:rPr lang="en-US" dirty="0"/>
              <a:t>, etc.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err="1"/>
              <a:t>iomanip</a:t>
            </a:r>
            <a:r>
              <a:rPr lang="en-US" dirty="0"/>
              <a:t>: </a:t>
            </a:r>
            <a:r>
              <a:rPr lang="en-US" dirty="0" err="1"/>
              <a:t>iomanip</a:t>
            </a:r>
            <a:r>
              <a:rPr lang="en-US" dirty="0"/>
              <a:t> stands for input-output manipulators. The methods declared in these files are used for manipulating streams. This file contains definitions of </a:t>
            </a:r>
            <a:r>
              <a:rPr lang="en-US" dirty="0" err="1"/>
              <a:t>setw</a:t>
            </a:r>
            <a:r>
              <a:rPr lang="en-US" dirty="0"/>
              <a:t>, </a:t>
            </a:r>
            <a:r>
              <a:rPr lang="en-US" dirty="0" err="1"/>
              <a:t>setprecision</a:t>
            </a:r>
            <a:r>
              <a:rPr lang="en-US" dirty="0"/>
              <a:t>, etc.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err="1"/>
              <a:t>fstream</a:t>
            </a:r>
            <a:r>
              <a:rPr lang="en-US" dirty="0"/>
              <a:t>: This header file mainly describes the file stream. This header file is used to handle the data being read from a file as input or data being written into the file as output.</a:t>
            </a:r>
          </a:p>
          <a:p>
            <a:endParaRPr lang="ar-PS" dirty="0"/>
          </a:p>
        </p:txBody>
      </p:sp>
    </p:spTree>
    <p:extLst>
      <p:ext uri="{BB962C8B-B14F-4D97-AF65-F5344CB8AC3E}">
        <p14:creationId xmlns:p14="http://schemas.microsoft.com/office/powerpoint/2010/main" val="154762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AA0CFEC-F796-42F6-8078-C101EC467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iostream  - </a:t>
            </a:r>
            <a:r>
              <a:rPr lang="en-US" altLang="ar-PS" dirty="0" err="1">
                <a:solidFill>
                  <a:srgbClr val="C00000"/>
                </a:solidFill>
              </a:rPr>
              <a:t>cin</a:t>
            </a:r>
            <a:r>
              <a:rPr lang="en-US" altLang="ar-PS" dirty="0">
                <a:solidFill>
                  <a:srgbClr val="C00000"/>
                </a:solidFill>
              </a:rPr>
              <a:t> statement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155D36E-159A-4C77-87EB-A42954E4F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PS" dirty="0"/>
              <a:t>The </a:t>
            </a:r>
            <a:r>
              <a:rPr lang="en-US" altLang="ar-PS" dirty="0" err="1"/>
              <a:t>cin</a:t>
            </a:r>
            <a:r>
              <a:rPr lang="en-US" altLang="ar-PS" dirty="0"/>
              <a:t> </a:t>
            </a:r>
            <a:r>
              <a:rPr lang="en-US" altLang="ar-PS" dirty="0" err="1"/>
              <a:t>stement</a:t>
            </a:r>
            <a:r>
              <a:rPr lang="en-US" altLang="ar-PS" dirty="0"/>
              <a:t> is used to enter data from the key board into main memory</a:t>
            </a:r>
          </a:p>
          <a:p>
            <a:pPr>
              <a:lnSpc>
                <a:spcPct val="90000"/>
              </a:lnSpc>
            </a:pPr>
            <a:r>
              <a:rPr lang="en-US" altLang="ar-PS" dirty="0"/>
              <a:t>Any program containing a </a:t>
            </a:r>
            <a:r>
              <a:rPr lang="en-US" altLang="ar-PS" dirty="0" err="1"/>
              <a:t>cin</a:t>
            </a:r>
            <a:r>
              <a:rPr lang="en-US" altLang="ar-PS" dirty="0"/>
              <a:t> or a </a:t>
            </a:r>
            <a:r>
              <a:rPr lang="en-US" altLang="ar-PS" dirty="0" err="1"/>
              <a:t>cout</a:t>
            </a:r>
            <a:r>
              <a:rPr lang="en-US" altLang="ar-PS" dirty="0"/>
              <a:t> must have the 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ar-PS" dirty="0"/>
              <a:t>	#include &lt;iostream&gt;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ar-PS" dirty="0"/>
              <a:t>   using namespace std;</a:t>
            </a:r>
          </a:p>
          <a:p>
            <a:pPr>
              <a:lnSpc>
                <a:spcPct val="90000"/>
              </a:lnSpc>
            </a:pPr>
            <a:r>
              <a:rPr lang="en-US" altLang="ar-PS" dirty="0"/>
              <a:t>The general form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ar-PS" dirty="0"/>
              <a:t>	</a:t>
            </a:r>
            <a:r>
              <a:rPr lang="en-US" altLang="ar-PS" dirty="0" err="1"/>
              <a:t>cin</a:t>
            </a:r>
            <a:r>
              <a:rPr lang="en-US" altLang="ar-PS" dirty="0"/>
              <a:t>&gt;&gt;var</a:t>
            </a:r>
            <a:r>
              <a:rPr lang="en-US" altLang="ar-PS" baseline="-25000" dirty="0"/>
              <a:t>1</a:t>
            </a:r>
            <a:r>
              <a:rPr lang="en-US" altLang="ar-PS" dirty="0"/>
              <a:t>&gt;&gt;var</a:t>
            </a:r>
            <a:r>
              <a:rPr lang="en-US" altLang="ar-PS" baseline="-25000" dirty="0"/>
              <a:t>2</a:t>
            </a:r>
            <a:r>
              <a:rPr lang="en-US" altLang="ar-PS" dirty="0"/>
              <a:t>&gt;&gt; … &gt;&gt;</a:t>
            </a:r>
            <a:r>
              <a:rPr lang="en-US" altLang="ar-PS" dirty="0" err="1"/>
              <a:t>var</a:t>
            </a:r>
            <a:r>
              <a:rPr lang="en-US" altLang="ar-PS" baseline="-25000" dirty="0" err="1"/>
              <a:t>n</a:t>
            </a:r>
            <a:r>
              <a:rPr lang="en-US" altLang="ar-PS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ar-PS" dirty="0"/>
              <a:t>The variables var</a:t>
            </a:r>
            <a:r>
              <a:rPr lang="en-US" altLang="ar-PS" baseline="-25000" dirty="0"/>
              <a:t>1 </a:t>
            </a:r>
            <a:r>
              <a:rPr lang="en-US" altLang="ar-PS" dirty="0"/>
              <a:t>, var</a:t>
            </a:r>
            <a:r>
              <a:rPr lang="en-US" altLang="ar-PS" baseline="-25000" dirty="0"/>
              <a:t>2</a:t>
            </a:r>
            <a:r>
              <a:rPr lang="en-US" altLang="ar-PS" dirty="0"/>
              <a:t>, … ,</a:t>
            </a:r>
            <a:r>
              <a:rPr lang="en-US" altLang="ar-PS" dirty="0" err="1"/>
              <a:t>var</a:t>
            </a:r>
            <a:r>
              <a:rPr lang="en-US" altLang="ar-PS" baseline="-25000" dirty="0" err="1"/>
              <a:t>n</a:t>
            </a:r>
            <a:r>
              <a:rPr lang="en-US" altLang="ar-PS" dirty="0"/>
              <a:t> must be declared before the </a:t>
            </a:r>
            <a:r>
              <a:rPr lang="en-US" altLang="ar-PS" dirty="0" err="1"/>
              <a:t>cin</a:t>
            </a:r>
            <a:r>
              <a:rPr lang="en-US" altLang="ar-PS" dirty="0"/>
              <a:t>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F24F844-9321-460B-89E6-92C4ED593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iostream - </a:t>
            </a:r>
            <a:r>
              <a:rPr lang="en-US" altLang="ar-PS" dirty="0" err="1">
                <a:solidFill>
                  <a:srgbClr val="C00000"/>
                </a:solidFill>
              </a:rPr>
              <a:t>cout</a:t>
            </a:r>
            <a:r>
              <a:rPr lang="en-US" altLang="ar-PS" dirty="0">
                <a:solidFill>
                  <a:srgbClr val="C00000"/>
                </a:solidFill>
              </a:rPr>
              <a:t> statement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815CD2-64AD-45E5-BC66-90C8A6730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PS" dirty="0"/>
              <a:t>Used to output data to the screen</a:t>
            </a:r>
          </a:p>
          <a:p>
            <a:r>
              <a:rPr lang="en-US" altLang="ar-PS" dirty="0"/>
              <a:t>Has the form</a:t>
            </a:r>
          </a:p>
          <a:p>
            <a:pPr lvl="1">
              <a:buFontTx/>
              <a:buNone/>
            </a:pPr>
            <a:r>
              <a:rPr lang="en-US" altLang="ar-PS" dirty="0" err="1"/>
              <a:t>cout</a:t>
            </a:r>
            <a:r>
              <a:rPr lang="en-US" altLang="ar-PS" dirty="0"/>
              <a:t>&lt;&lt;arg</a:t>
            </a:r>
            <a:r>
              <a:rPr lang="en-US" altLang="ar-PS" baseline="-25000" dirty="0"/>
              <a:t>1</a:t>
            </a:r>
            <a:r>
              <a:rPr lang="en-US" altLang="ar-PS" dirty="0"/>
              <a:t>&lt;&lt;arg</a:t>
            </a:r>
            <a:r>
              <a:rPr lang="en-US" altLang="ar-PS" baseline="-25000" dirty="0"/>
              <a:t>2</a:t>
            </a:r>
            <a:r>
              <a:rPr lang="en-US" altLang="ar-PS" dirty="0"/>
              <a:t>&lt;&lt; … &lt;&lt;</a:t>
            </a:r>
            <a:r>
              <a:rPr lang="en-US" altLang="ar-PS" dirty="0" err="1"/>
              <a:t>arg</a:t>
            </a:r>
            <a:r>
              <a:rPr lang="en-US" altLang="ar-PS" baseline="-25000" dirty="0" err="1"/>
              <a:t>n</a:t>
            </a:r>
            <a:r>
              <a:rPr lang="en-US" altLang="ar-PS" dirty="0"/>
              <a:t>;</a:t>
            </a:r>
          </a:p>
          <a:p>
            <a:pPr lvl="1">
              <a:buFontTx/>
              <a:buNone/>
            </a:pPr>
            <a:r>
              <a:rPr lang="en-US" altLang="ar-PS" dirty="0"/>
              <a:t>Each of arg</a:t>
            </a:r>
            <a:r>
              <a:rPr lang="en-US" altLang="ar-PS" baseline="-25000" dirty="0"/>
              <a:t>1</a:t>
            </a:r>
            <a:r>
              <a:rPr lang="en-US" altLang="ar-PS" dirty="0"/>
              <a:t>,arg</a:t>
            </a:r>
            <a:r>
              <a:rPr lang="en-US" altLang="ar-PS" baseline="-25000" dirty="0"/>
              <a:t>2</a:t>
            </a:r>
            <a:r>
              <a:rPr lang="en-US" altLang="ar-PS" dirty="0"/>
              <a:t>, … ,</a:t>
            </a:r>
            <a:r>
              <a:rPr lang="en-US" altLang="ar-PS" dirty="0" err="1"/>
              <a:t>arg</a:t>
            </a:r>
            <a:r>
              <a:rPr lang="en-US" altLang="ar-PS" baseline="-25000" dirty="0" err="1"/>
              <a:t>n</a:t>
            </a:r>
            <a:r>
              <a:rPr lang="en-US" altLang="ar-PS" dirty="0"/>
              <a:t> can be</a:t>
            </a:r>
          </a:p>
          <a:p>
            <a:pPr lvl="1"/>
            <a:r>
              <a:rPr lang="en-US" altLang="ar-PS" dirty="0"/>
              <a:t>	a constant value (e.g. -3, 6.45, ‘A’, “</a:t>
            </a:r>
            <a:r>
              <a:rPr lang="en-US" altLang="ar-PS" dirty="0" err="1"/>
              <a:t>ali</a:t>
            </a:r>
            <a:r>
              <a:rPr lang="en-US" altLang="ar-PS" dirty="0"/>
              <a:t>”)</a:t>
            </a:r>
          </a:p>
          <a:p>
            <a:pPr lvl="1"/>
            <a:r>
              <a:rPr lang="en-US" altLang="ar-PS" dirty="0"/>
              <a:t>	a variable</a:t>
            </a:r>
          </a:p>
          <a:p>
            <a:pPr lvl="1"/>
            <a:r>
              <a:rPr lang="en-US" altLang="ar-PS" dirty="0"/>
              <a:t>	an expression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157D-31F4-4F97-9577-6005F559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8035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iostream - </a:t>
            </a:r>
            <a:r>
              <a:rPr lang="en-US" b="1" dirty="0" err="1">
                <a:solidFill>
                  <a:srgbClr val="C00000"/>
                </a:solidFill>
              </a:rPr>
              <a:t>getline</a:t>
            </a:r>
            <a:r>
              <a:rPr lang="en-US" b="1" dirty="0">
                <a:solidFill>
                  <a:srgbClr val="C00000"/>
                </a:solidFill>
              </a:rPr>
              <a:t> (char*) in C++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ar-P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1A66-8A38-4887-8FD0-9B4D8801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 </a:t>
            </a:r>
            <a:r>
              <a:rPr lang="en-US" b="1" dirty="0" err="1"/>
              <a:t>getline</a:t>
            </a:r>
            <a:r>
              <a:rPr lang="en-US" b="1" dirty="0"/>
              <a:t>()</a:t>
            </a:r>
            <a:r>
              <a:rPr lang="en-US" dirty="0"/>
              <a:t> is a standard library function that is used to read a string or a line from an input stream.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147E56-55DE-4D2C-9CF4-D50E8E60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95" y="4001294"/>
            <a:ext cx="5379678" cy="19236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ar-PS" sz="2500" dirty="0">
                <a:solidFill>
                  <a:srgbClr val="273239"/>
                </a:solidFill>
                <a:latin typeface="Consolas" panose="020B0609020204030204" pitchFamily="49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PS" sz="25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5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ar-PS" altLang="ar-PS" sz="25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  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y_name</a:t>
            </a:r>
            <a:r>
              <a:rPr lang="en-US" altLang="ar-PS" sz="2500" dirty="0">
                <a:solidFill>
                  <a:srgbClr val="000000"/>
                </a:solidFill>
                <a:latin typeface="Consolas" panose="020B0609020204030204" pitchFamily="49" charset="0"/>
              </a:rPr>
              <a:t>=new char[100]</a:t>
            </a:r>
            <a:r>
              <a:rPr kumimoji="0" lang="en-US" altLang="ar-P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ar-PS" altLang="ar-P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ar-PS" altLang="ar-P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ar-PS" altLang="ar-PS" sz="2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ar-PS" altLang="ar-P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ar-PS" altLang="ar-P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cin.getline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ar-PS" altLang="ar-P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y_name</a:t>
            </a:r>
            <a:r>
              <a:rPr kumimoji="0" lang="ar-PS" altLang="ar-P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100);</a:t>
            </a:r>
            <a:endParaRPr kumimoji="0" lang="ar-PS" altLang="ar-P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19640-29E2-40B2-B055-AEBADC7235AF}"/>
              </a:ext>
            </a:extLst>
          </p:cNvPr>
          <p:cNvSpPr/>
          <p:nvPr/>
        </p:nvSpPr>
        <p:spPr>
          <a:xfrm>
            <a:off x="1183341" y="3340924"/>
            <a:ext cx="8731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&amp;           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ar-PS" altLang="ar-PS" dirty="0">
                <a:solidFill>
                  <a:srgbClr val="273239"/>
                </a:solidFill>
                <a:latin typeface="Consolas" panose="020B0609020204030204" pitchFamily="49" charset="0"/>
              </a:rPr>
              <a:t>(</a:t>
            </a:r>
            <a:r>
              <a:rPr lang="en-US" altLang="ar-PS" dirty="0">
                <a:solidFill>
                  <a:srgbClr val="273239"/>
                </a:solidFill>
                <a:latin typeface="Consolas" panose="020B0609020204030204" pitchFamily="49" charset="0"/>
              </a:rPr>
              <a:t>char*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kumimoji="0" lang="en-U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_Count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PS" altLang="ar-P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6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C966-CA90-43E3-8D68-C7B968B8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iostream - </a:t>
            </a:r>
            <a:r>
              <a:rPr lang="en-US" b="1" dirty="0" err="1">
                <a:solidFill>
                  <a:srgbClr val="C00000"/>
                </a:solidFill>
              </a:rPr>
              <a:t>getline</a:t>
            </a:r>
            <a:r>
              <a:rPr lang="en-US" b="1" dirty="0">
                <a:solidFill>
                  <a:srgbClr val="C00000"/>
                </a:solidFill>
              </a:rPr>
              <a:t> (string) in C++ </a:t>
            </a:r>
            <a:endParaRPr lang="ar-PS" b="1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F04B0E-5784-4FB2-A325-918D57EA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73190"/>
            <a:ext cx="6437660" cy="3718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&amp;  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561816-291C-4F7F-8B0F-32A6C21B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76" y="2395240"/>
            <a:ext cx="10157013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\n"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ar-P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our class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!\n"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ar-PS" altLang="ar-P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ar-PS" altLang="ar-P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EB5DC1-7C61-4EA2-940D-C558E075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0937"/>
            <a:ext cx="8892988" cy="34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&amp;      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PS" altLang="ar-P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delim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ar-PS" altLang="ar-P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PS" altLang="ar-P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0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CFEBB-A61E-44C0-95A8-1E72F33B0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A967-4BE4-4123-88FA-851E42D4AF9F}" type="slidenum">
              <a:rPr lang="he-IL" altLang="ar-PS"/>
              <a:pPr/>
              <a:t>8</a:t>
            </a:fld>
            <a:endParaRPr lang="en-US" altLang="ar-PS">
              <a:cs typeface="Arial" panose="020B0604020202020204" pitchFamily="34" charset="0"/>
            </a:endParaRPr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5BCE3BB5-7083-4DDC-A4B3-467704C7C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824" y="136525"/>
            <a:ext cx="10515600" cy="1325563"/>
          </a:xfrm>
        </p:spPr>
        <p:txBody>
          <a:bodyPr/>
          <a:lstStyle/>
          <a:p>
            <a:r>
              <a:rPr lang="en-US" altLang="ar-PS" b="1" dirty="0">
                <a:solidFill>
                  <a:srgbClr val="C00000"/>
                </a:solidFill>
              </a:rPr>
              <a:t>The Data Hierarchy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48685E0E-D0EE-4976-86E2-E75817F54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824" y="1378836"/>
            <a:ext cx="7023847" cy="4905422"/>
          </a:xfrm>
        </p:spPr>
        <p:txBody>
          <a:bodyPr>
            <a:normAutofit fontScale="85000" lnSpcReduction="20000"/>
          </a:bodyPr>
          <a:lstStyle/>
          <a:p>
            <a:r>
              <a:rPr lang="en-US" altLang="ar-PS" dirty="0"/>
              <a:t>Bit </a:t>
            </a:r>
            <a:r>
              <a:rPr lang="en-US" altLang="ar-PS" dirty="0">
                <a:cs typeface="Times New Roman" panose="02020603050405020304" pitchFamily="18" charset="0"/>
              </a:rPr>
              <a:t>–</a:t>
            </a:r>
            <a:r>
              <a:rPr lang="en-US" altLang="ar-PS" dirty="0"/>
              <a:t> smallest data item</a:t>
            </a:r>
          </a:p>
          <a:p>
            <a:pPr lvl="1"/>
            <a:r>
              <a:rPr lang="en-US" altLang="ar-PS" dirty="0"/>
              <a:t>Value of </a:t>
            </a:r>
            <a:r>
              <a:rPr lang="en-US" altLang="ar-PS" sz="2200" dirty="0">
                <a:latin typeface="Lucida Console" panose="020B0609040504020204" pitchFamily="49" charset="0"/>
              </a:rPr>
              <a:t>0</a:t>
            </a:r>
            <a:r>
              <a:rPr lang="en-US" altLang="ar-PS" dirty="0"/>
              <a:t> or </a:t>
            </a:r>
            <a:r>
              <a:rPr lang="en-US" altLang="ar-PS" sz="2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altLang="ar-PS" dirty="0"/>
              <a:t>Byte – 8 bits </a:t>
            </a:r>
          </a:p>
          <a:p>
            <a:pPr lvl="1"/>
            <a:r>
              <a:rPr lang="en-US" altLang="ar-PS" dirty="0"/>
              <a:t>Used to store a character</a:t>
            </a:r>
          </a:p>
          <a:p>
            <a:pPr lvl="2"/>
            <a:r>
              <a:rPr lang="en-US" altLang="ar-PS" dirty="0"/>
              <a:t>Decimal digits, letters, and special symbols</a:t>
            </a:r>
          </a:p>
          <a:p>
            <a:r>
              <a:rPr lang="en-US" altLang="ar-PS" dirty="0"/>
              <a:t>Field </a:t>
            </a:r>
            <a:r>
              <a:rPr lang="en-US" altLang="ar-PS" dirty="0">
                <a:cs typeface="Times New Roman" panose="02020603050405020304" pitchFamily="18" charset="0"/>
              </a:rPr>
              <a:t>–</a:t>
            </a:r>
            <a:r>
              <a:rPr lang="en-US" altLang="ar-PS" dirty="0"/>
              <a:t> group of characters conveying meaning </a:t>
            </a:r>
          </a:p>
          <a:p>
            <a:pPr lvl="1"/>
            <a:r>
              <a:rPr lang="en-US" altLang="ar-PS" dirty="0"/>
              <a:t>Example: your name</a:t>
            </a:r>
          </a:p>
          <a:p>
            <a:r>
              <a:rPr lang="en-US" altLang="ar-PS" dirty="0"/>
              <a:t>Record – group of related fields</a:t>
            </a:r>
          </a:p>
          <a:p>
            <a:pPr lvl="1"/>
            <a:r>
              <a:rPr lang="en-US" altLang="ar-PS" dirty="0"/>
              <a:t>Represented by a </a:t>
            </a:r>
            <a:r>
              <a:rPr lang="en-US" altLang="ar-PS" sz="2200" dirty="0">
                <a:latin typeface="Lucida Console" panose="020B0609040504020204" pitchFamily="49" charset="0"/>
              </a:rPr>
              <a:t>struct</a:t>
            </a:r>
            <a:r>
              <a:rPr lang="en-US" altLang="ar-PS" dirty="0"/>
              <a:t> or a </a:t>
            </a:r>
            <a:r>
              <a:rPr lang="en-US" altLang="ar-PS" sz="2200" dirty="0">
                <a:latin typeface="Lucida Console" panose="020B0609040504020204" pitchFamily="49" charset="0"/>
              </a:rPr>
              <a:t>class</a:t>
            </a:r>
          </a:p>
          <a:p>
            <a:pPr lvl="1"/>
            <a:r>
              <a:rPr lang="en-US" altLang="ar-PS" dirty="0"/>
              <a:t>Example: In a payroll system, a record for a particular employee that contained his/her identification number, name, address, etc.</a:t>
            </a:r>
          </a:p>
          <a:p>
            <a:r>
              <a:rPr lang="en-US" altLang="ar-PS" dirty="0"/>
              <a:t>File – group of related records</a:t>
            </a:r>
          </a:p>
          <a:p>
            <a:pPr lvl="1"/>
            <a:r>
              <a:rPr lang="en-US" altLang="ar-PS" dirty="0"/>
              <a:t>Example: payroll file</a:t>
            </a:r>
          </a:p>
          <a:p>
            <a:r>
              <a:rPr lang="en-US" altLang="ar-PS" dirty="0"/>
              <a:t>Database – a group of related files</a:t>
            </a:r>
          </a:p>
          <a:p>
            <a:pPr lvl="2"/>
            <a:endParaRPr lang="en-US" altLang="ar-PS" dirty="0"/>
          </a:p>
        </p:txBody>
      </p:sp>
      <p:pic>
        <p:nvPicPr>
          <p:cNvPr id="5" name="Picture 4" descr="Fig11-01">
            <a:extLst>
              <a:ext uri="{FF2B5EF4-FFF2-40B4-BE49-F238E27FC236}">
                <a16:creationId xmlns:a16="http://schemas.microsoft.com/office/drawing/2014/main" id="{203DC10E-433D-485A-81D1-EA853518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1043"/>
            <a:ext cx="4953000" cy="36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17E0AD1-DBC6-4F01-A2CF-EE4B84B53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8C4C-A537-48C3-8B3B-BAB1D4573D23}" type="slidenum">
              <a:rPr lang="he-IL" altLang="ar-PS"/>
              <a:pPr/>
              <a:t>9</a:t>
            </a:fld>
            <a:endParaRPr lang="en-US" altLang="ar-PS">
              <a:cs typeface="Arial" panose="020B0604020202020204" pitchFamily="34" charset="0"/>
            </a:endParaRPr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AAF7ECA3-20CC-4D73-980A-6006820ED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129" y="609600"/>
            <a:ext cx="11259671" cy="5867400"/>
          </a:xfrm>
        </p:spPr>
        <p:txBody>
          <a:bodyPr/>
          <a:lstStyle/>
          <a:p>
            <a:r>
              <a:rPr lang="en-US" altLang="ar-PS" sz="2400" b="1" dirty="0">
                <a:solidFill>
                  <a:srgbClr val="C00000"/>
                </a:solidFill>
              </a:rPr>
              <a:t>There are two types of files:</a:t>
            </a:r>
          </a:p>
          <a:p>
            <a:pPr>
              <a:buFontTx/>
              <a:buNone/>
            </a:pPr>
            <a:r>
              <a:rPr lang="en-US" altLang="ar-PS" sz="2400" dirty="0"/>
              <a:t>	</a:t>
            </a:r>
            <a:r>
              <a:rPr lang="en-US" altLang="ar-PS" sz="2400" b="1" u="sng" dirty="0"/>
              <a:t>text files</a:t>
            </a:r>
            <a:r>
              <a:rPr lang="en-US" altLang="ar-PS" sz="2400" dirty="0"/>
              <a:t> (ascii files and sequential files)</a:t>
            </a:r>
          </a:p>
          <a:p>
            <a:r>
              <a:rPr lang="en-US" altLang="ar-PS" sz="2400" dirty="0"/>
              <a:t>Data of various types is usually stored as a sequence of characters</a:t>
            </a:r>
          </a:p>
          <a:p>
            <a:r>
              <a:rPr lang="en-US" altLang="ar-PS" sz="2400" dirty="0"/>
              <a:t>the file is treated as a sequence of characters or as a sequence of values. </a:t>
            </a:r>
          </a:p>
          <a:p>
            <a:r>
              <a:rPr lang="en-US" altLang="ar-PS" sz="2400" dirty="0"/>
              <a:t>Data access is usually processed sequentially.</a:t>
            </a:r>
          </a:p>
          <a:p>
            <a:pPr>
              <a:buFontTx/>
              <a:buNone/>
            </a:pPr>
            <a:r>
              <a:rPr lang="en-US" altLang="ar-PS" sz="2400" dirty="0"/>
              <a:t> </a:t>
            </a:r>
          </a:p>
          <a:p>
            <a:pPr>
              <a:buFontTx/>
              <a:buNone/>
            </a:pPr>
            <a:r>
              <a:rPr lang="en-US" altLang="ar-PS" sz="2400" dirty="0"/>
              <a:t>	</a:t>
            </a:r>
            <a:r>
              <a:rPr lang="en-US" altLang="ar-PS" sz="2400" b="1" u="sng" dirty="0"/>
              <a:t>binary files</a:t>
            </a:r>
            <a:r>
              <a:rPr lang="en-US" altLang="ar-PS" sz="2400" dirty="0"/>
              <a:t> (random access files)</a:t>
            </a:r>
          </a:p>
          <a:p>
            <a:r>
              <a:rPr lang="en-US" altLang="ar-PS" sz="2400" dirty="0"/>
              <a:t>the file is treated as a sequence of bytes representing the data. </a:t>
            </a:r>
          </a:p>
          <a:p>
            <a:r>
              <a:rPr lang="en-US" altLang="ar-PS" sz="2400" dirty="0"/>
              <a:t>char values are stored in 1 byte, float values in 4 bytes, …</a:t>
            </a:r>
          </a:p>
          <a:p>
            <a:r>
              <a:rPr lang="en-US" altLang="ar-PS" sz="2400" dirty="0"/>
              <a:t>Data is usually accessed randomly: a location can be accessed directly without accessing preceding bytes in the file. </a:t>
            </a:r>
            <a:endParaRPr lang="en-US" altLang="ar-PS" sz="2400" b="1" u="sng" dirty="0"/>
          </a:p>
          <a:p>
            <a:endParaRPr lang="en-US" altLang="ar-PS" sz="2400" dirty="0"/>
          </a:p>
          <a:p>
            <a:endParaRPr lang="en-US" altLang="ar-P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426</TotalTime>
  <Words>2213</Words>
  <Application>Microsoft Office PowerPoint</Application>
  <PresentationFormat>Widescreen</PresentationFormat>
  <Paragraphs>275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Consolas</vt:lpstr>
      <vt:lpstr>Courier New</vt:lpstr>
      <vt:lpstr>Helvetica</vt:lpstr>
      <vt:lpstr>Lucida Console</vt:lpstr>
      <vt:lpstr>Open Sans</vt:lpstr>
      <vt:lpstr>Times New Roman</vt:lpstr>
      <vt:lpstr>Verdana</vt:lpstr>
      <vt:lpstr>Office Theme</vt:lpstr>
      <vt:lpstr>Basic Input / Output in C++ </vt:lpstr>
      <vt:lpstr>Overview</vt:lpstr>
      <vt:lpstr>Header files available in C++ for Input/Output operations are: </vt:lpstr>
      <vt:lpstr>iostream  - cin statement</vt:lpstr>
      <vt:lpstr>iostream - cout statement</vt:lpstr>
      <vt:lpstr>iostream - getline (char*) in C++ </vt:lpstr>
      <vt:lpstr>iostream - getline (string) in C++ </vt:lpstr>
      <vt:lpstr>The Data Hierarchy</vt:lpstr>
      <vt:lpstr>PowerPoint Presentation</vt:lpstr>
      <vt:lpstr>File Handling in C++</vt:lpstr>
      <vt:lpstr>PowerPoint Presentation</vt:lpstr>
      <vt:lpstr>How to achieve File Handling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Example 2 : Reading numbers from a File</vt:lpstr>
      <vt:lpstr>Example 3 : Reading Employee’s information from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Input / Output in C++ </dc:title>
  <dc:creator>SD</dc:creator>
  <cp:lastModifiedBy>SD</cp:lastModifiedBy>
  <cp:revision>30</cp:revision>
  <dcterms:created xsi:type="dcterms:W3CDTF">2022-05-05T14:36:02Z</dcterms:created>
  <dcterms:modified xsi:type="dcterms:W3CDTF">2022-05-05T21:42:30Z</dcterms:modified>
</cp:coreProperties>
</file>